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7" r:id="rId4"/>
    <p:sldId id="280" r:id="rId5"/>
    <p:sldId id="266" r:id="rId6"/>
    <p:sldId id="281" r:id="rId7"/>
    <p:sldId id="282" r:id="rId8"/>
    <p:sldId id="285" r:id="rId9"/>
    <p:sldId id="286" r:id="rId10"/>
    <p:sldId id="279" r:id="rId11"/>
    <p:sldId id="283" r:id="rId12"/>
    <p:sldId id="284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288" autoAdjust="0"/>
  </p:normalViewPr>
  <p:slideViewPr>
    <p:cSldViewPr>
      <p:cViewPr>
        <p:scale>
          <a:sx n="50" d="100"/>
          <a:sy n="50" d="100"/>
        </p:scale>
        <p:origin x="-173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8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A3E94A-6D5E-4EDF-9678-03964C345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9F276-37B6-4D3C-90FF-EF6926FE53D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Hi, I’m Sahar Alkhairy and I’m Pablo … And today we’ll be presenting the paper named: 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F445C-B34C-4BFC-B482-556667665B8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ME:</a:t>
            </a:r>
          </a:p>
          <a:p>
            <a:pPr eaLnBrk="1" hangingPunct="1"/>
            <a:r>
              <a:rPr lang="en-US" dirty="0" smtClean="0"/>
              <a:t>In order to compute turnover rate (</a:t>
            </a:r>
            <a:r>
              <a:rPr lang="en-US" dirty="0" err="1" smtClean="0"/>
              <a:t>kcat</a:t>
            </a:r>
            <a:r>
              <a:rPr lang="en-US" dirty="0" smtClean="0"/>
              <a:t>), apparent binding constant for substrate (kb), </a:t>
            </a:r>
            <a:r>
              <a:rPr lang="en-US" dirty="0" err="1" smtClean="0"/>
              <a:t>Michaelis</a:t>
            </a:r>
            <a:r>
              <a:rPr lang="en-US" dirty="0" smtClean="0"/>
              <a:t> constant (KM), we first measure the displacement perpendicular to and along the microtubule axis. </a:t>
            </a:r>
          </a:p>
          <a:p>
            <a:pPr eaLnBrk="1" hangingPunct="1"/>
            <a:r>
              <a:rPr lang="en-US" dirty="0" smtClean="0"/>
              <a:t>Fit the displacements to the following expression </a:t>
            </a:r>
          </a:p>
          <a:p>
            <a:pPr eaLnBrk="1" hangingPunct="1"/>
            <a:r>
              <a:rPr lang="en-US" dirty="0" smtClean="0"/>
              <a:t>Get the velocity v from the line fit of x- and y- displacement vs. time</a:t>
            </a:r>
          </a:p>
          <a:p>
            <a:pPr eaLnBrk="1" hangingPunct="1"/>
            <a:r>
              <a:rPr lang="en-US" dirty="0" smtClean="0"/>
              <a:t>Then we get </a:t>
            </a:r>
            <a:r>
              <a:rPr lang="en-US" dirty="0" err="1" smtClean="0"/>
              <a:t>kcat</a:t>
            </a:r>
            <a:r>
              <a:rPr lang="en-US" dirty="0" smtClean="0"/>
              <a:t> and kb from the following equation.</a:t>
            </a:r>
          </a:p>
          <a:p>
            <a:pPr eaLnBrk="1" hangingPunct="1"/>
            <a:r>
              <a:rPr lang="en-US" dirty="0" smtClean="0"/>
              <a:t>Then finally get km from dividing kb by </a:t>
            </a:r>
            <a:r>
              <a:rPr lang="en-US" dirty="0" err="1" smtClean="0"/>
              <a:t>kcat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5C668-7ED9-4461-886F-4F5902D523A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Pablo- if you neeed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F805E-FD86-451E-B6E4-5876144D96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Pablo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Why k3 k4 k5 are irreversible ….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A6949-895D-48DC-8374-92D41A3CEAC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you see in the video more than four biochemical events are known to occur for each 8-nm step that kinesin takes, for example, microtubule attachment, ATP binding, ATP hydrolysis release of ADP and phosphate, microtubule detachment, etc.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6BCB7-68EA-41CE-9F2C-DB5929F3097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Me:</a:t>
            </a:r>
          </a:p>
          <a:p>
            <a:pPr eaLnBrk="1" hangingPunct="1"/>
            <a:r>
              <a:rPr lang="en-US" dirty="0" smtClean="0"/>
              <a:t> In this presentation we will</a:t>
            </a:r>
            <a:r>
              <a:rPr lang="en-US" dirty="0" smtClean="0"/>
              <a:t>,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35EA4-4F6F-4A09-B197-FB762A9EE1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 dirty="0" smtClean="0"/>
              <a:t>To study</a:t>
            </a:r>
            <a:r>
              <a:rPr lang="en-US" sz="800" baseline="0" dirty="0" smtClean="0"/>
              <a:t> load effects on kinesin displacement, a silica bead was attached to kinesin and used in conjunction with an optical trap to exert forces in the forward, backward (</a:t>
            </a:r>
            <a:r>
              <a:rPr lang="en-US" sz="800" baseline="0" dirty="0" err="1" smtClean="0"/>
              <a:t>lingitudinal</a:t>
            </a:r>
            <a:r>
              <a:rPr lang="en-US" sz="800" baseline="0" dirty="0" smtClean="0"/>
              <a:t>), rightward, and leftward (sideways) directions.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dirty="0" smtClean="0"/>
              <a:t>B shows</a:t>
            </a:r>
            <a:r>
              <a:rPr lang="en-US" sz="800" baseline="0" dirty="0" smtClean="0"/>
              <a:t> how the optical trap was moved parallel to the bead in order to maintain applied force constant (this is an example for rightwards applied load).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aseline="0" dirty="0" smtClean="0"/>
              <a:t>They also used sub-pixel resolution video trafficking of the bead </a:t>
            </a:r>
            <a:r>
              <a:rPr lang="en-US" sz="800" baseline="0" dirty="0" err="1" smtClean="0"/>
              <a:t>centroids</a:t>
            </a:r>
            <a:r>
              <a:rPr lang="en-US" sz="800" baseline="0" dirty="0" smtClean="0"/>
              <a:t> to compare kinesin velocities without external loads.</a:t>
            </a:r>
            <a:endParaRPr lang="en-US" sz="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D725D-C7C2-48CF-922C-3218EF5553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 smtClean="0"/>
              <a:t>These plots are results of force applied sideways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ME</a:t>
            </a:r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TOP LEFT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Velocity as function of ATP concentration for fixed sideways loads (0, +4.8 pN blue / right, -4.8 pN red / left)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sideways loads in either direction lowered </a:t>
            </a:r>
            <a:r>
              <a:rPr lang="en-US" sz="800" i="1" smtClean="0"/>
              <a:t>k</a:t>
            </a:r>
            <a:r>
              <a:rPr lang="en-US" sz="800" smtClean="0"/>
              <a:t>cat, but did not affect </a:t>
            </a:r>
            <a:r>
              <a:rPr lang="en-US" sz="800" i="1" smtClean="0"/>
              <a:t>k</a:t>
            </a:r>
            <a:r>
              <a:rPr lang="en-US" sz="800" smtClean="0"/>
              <a:t>b, the apparent rate constant for ATP binding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However, the effect of sideways loads on kcat was asymmetric, with leftward load causing a greater reduction is speed (26%) than rightward load (9%)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b="1" smtClean="0"/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TOP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Plot velocity versus sideways load</a:t>
            </a:r>
            <a:r>
              <a:rPr lang="en-US" sz="800" b="1" smtClean="0"/>
              <a:t> at </a:t>
            </a:r>
            <a:r>
              <a:rPr lang="en-US" sz="800" smtClean="0"/>
              <a:t>ATP fixed at high level of 1.6 mM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Increasing leftward forces from 0.8 to 7.8 pN caused kinesin velocity to decrease by 30% relative to its unloaded speed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However, even at the highest leftward loads (7.8 pN)  the kinesin did not induce stall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800" smtClean="0"/>
              <a:t>Behavior under rightward forces (Blue graph) was essentially the same, except that the velocity decreased by only 15%.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BOTTOM LEFT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bottom left graph shows the same thing as the the top right graph but clearly shows the assymetry between rightward forces and leftward forces.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BOTTOM 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 bottom right graph shows the Run length vs sideways force.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As you can see increasing sideways force in either direction resulted in shorter runs, but leftward loads (red) consistently produced a greater reduction in run length than rightward loads, regardless of microtubule orientation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b="1" smtClean="0"/>
              <a:t>CONCLUSION: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These four graphs show that the  sideways Loads Have an Asymmetric Effect on kcat.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887A1-B0F8-4105-998A-29F9614348B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Forward loads had no significant effects on velocity (max 40% at</a:t>
            </a:r>
            <a:r>
              <a:rPr lang="en-US" sz="1000" baseline="0" dirty="0" smtClean="0"/>
              <a:t> low [ATP], no effect at high [ATP]) compared with no load controls... They also reach a plateau at ~0.5pN for high [ATP], 2.1pN low [ATP]</a:t>
            </a:r>
          </a:p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Backward</a:t>
            </a:r>
            <a:r>
              <a:rPr lang="en-US" sz="1000" baseline="0" dirty="0" smtClean="0"/>
              <a:t> loads had sharp decrease in velocity for both [ATP]s. Near zero at -4pN for low, -6pN for high [ATP] (NEVER ZERO!). F1/2 increased from -2pN to -4pN for high [ATP] – load-dependent transitions in biochemical kinesin cycle. This is further confirmed by increasing Km with increasing backward load (</a:t>
            </a:r>
            <a:r>
              <a:rPr lang="en-US" sz="1000" baseline="0" dirty="0" err="1" smtClean="0"/>
              <a:t>kcat</a:t>
            </a:r>
            <a:r>
              <a:rPr lang="en-US" sz="1000" baseline="0" dirty="0" smtClean="0"/>
              <a:t> decreases more slowly than kb….)</a:t>
            </a: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887A1-B0F8-4105-998A-29F9614348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8EEA-ADBF-4B61-9B58-264AA5C3F76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AE63A-0588-413F-9D08-9925FDEB75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Pablo</a:t>
            </a:r>
          </a:p>
          <a:p>
            <a:pPr eaLnBrk="1" hangingPunct="1"/>
            <a:r>
              <a:rPr lang="en-US" smtClean="0"/>
              <a:t>If time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FF43-3EA8-4B43-90B5-BDEF6BC44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5959-5A4B-4FFC-A457-02E9C35CC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3E14-ED61-4BFF-9678-C94BCDA1F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9F9A-3212-48C0-8392-69AA4938C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845F-272F-49D8-9543-FCA0B062F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CAD6-7BA4-4EF0-BF8E-2BD6794C3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F5D6-6AB5-478F-B236-D52AEAEB4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2F86-EC26-4C4B-95CB-32BDDB8E1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DEAB-E469-45CD-A9BD-4884BE14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ADA0-DAF0-4A64-9023-A5F22FB5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49F0-96B0-4EA8-B7F1-9C76CDD7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8D0127-9388-41BF-ADE3-FF39688F3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Probing the Kinesin Reaction Cycle with a 2D Optical</a:t>
            </a:r>
            <a:br>
              <a:rPr lang="en-US" sz="4000" smtClean="0"/>
            </a:br>
            <a:r>
              <a:rPr lang="en-US" sz="4000" smtClean="0"/>
              <a:t>Force Clamp</a:t>
            </a:r>
            <a:br>
              <a:rPr lang="en-US" sz="4000" smtClean="0"/>
            </a:br>
            <a:r>
              <a:rPr lang="en-US" sz="1800" smtClean="0"/>
              <a:t>Block S., Asbury C., Shaevitz J,, Lang M.</a:t>
            </a:r>
            <a:endParaRPr lang="en-US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Reviewed by </a:t>
            </a:r>
          </a:p>
          <a:p>
            <a:pPr eaLnBrk="1" hangingPunct="1"/>
            <a:r>
              <a:rPr lang="en-US" smtClean="0"/>
              <a:t>Sahar and Pablo</a:t>
            </a:r>
          </a:p>
          <a:p>
            <a:pPr eaLnBrk="1" hangingPunct="1"/>
            <a:r>
              <a:rPr lang="en-US" smtClean="0"/>
              <a:t>20.309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 of Testing Hypothesis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Studied the dependence of kinesin motility on the magnitude and direction of load at various ATP concentrations, by using a recently developed 2D optical force clamp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This instrument can record long records of the motion of individual kinesin molecules under fixed forces applied in any azimuthal direction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If motion and force production occur during a single transition in the kinesin cycle, then applied load will affect the kinetics in predictable ways.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Measuring how </a:t>
            </a:r>
            <a:r>
              <a:rPr lang="en-US" sz="2000" i="1" smtClean="0"/>
              <a:t>k</a:t>
            </a:r>
            <a:r>
              <a:rPr lang="en-US" sz="2000" smtClean="0"/>
              <a:t>cat and </a:t>
            </a:r>
            <a:r>
              <a:rPr lang="en-US" sz="2000" i="1" smtClean="0"/>
              <a:t>k</a:t>
            </a:r>
            <a:r>
              <a:rPr lang="en-US" sz="2000" smtClean="0"/>
              <a:t>b vary with force therefore provides a means to test the one-stroke model and can supply information about where other force-dependent transitions may reside in the overall reaction pathway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</a:t>
            </a:r>
            <a:r>
              <a:rPr lang="en-US" sz="2000" baseline="-25000" smtClean="0"/>
              <a:t>cat</a:t>
            </a:r>
            <a:r>
              <a:rPr lang="en-US" sz="2000" smtClean="0"/>
              <a:t>: turnover rate, k</a:t>
            </a:r>
            <a:r>
              <a:rPr lang="en-US" sz="2000" baseline="-25000" smtClean="0"/>
              <a:t>b</a:t>
            </a:r>
            <a:r>
              <a:rPr lang="en-US" sz="2000" smtClean="0"/>
              <a:t>: apparent binding constant for substrate, k</a:t>
            </a:r>
            <a:r>
              <a:rPr lang="en-US" sz="2000" baseline="-25000" smtClean="0"/>
              <a:t>i</a:t>
            </a:r>
            <a:r>
              <a:rPr lang="en-US" sz="2000" smtClean="0"/>
              <a:t>: underlying microscopic rate constants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t="8768" b="8768"/>
          <a:stretch>
            <a:fillRect/>
          </a:stretch>
        </p:blipFill>
        <p:spPr bwMode="auto">
          <a:xfrm>
            <a:off x="4572000" y="5653088"/>
            <a:ext cx="4360863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Calculation of Velocity &amp; Parameters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[x(t), y(t)] = measured displacement perpendicular to and along the microtubule axis</a:t>
            </a:r>
          </a:p>
          <a:p>
            <a:pPr eaLnBrk="1" hangingPunct="1"/>
            <a:r>
              <a:rPr lang="en-US" sz="2000" dirty="0" smtClean="0"/>
              <a:t>[x(t), y(t)] = [</a:t>
            </a:r>
            <a:r>
              <a:rPr lang="en-US" sz="2000" dirty="0" err="1" smtClean="0"/>
              <a:t>mt</a:t>
            </a:r>
            <a:r>
              <a:rPr lang="en-US" sz="2000" dirty="0" smtClean="0"/>
              <a:t> + b] {+ A exp(-(-t-t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)/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 }}   </a:t>
            </a:r>
          </a:p>
          <a:p>
            <a:pPr eaLnBrk="1" hangingPunct="1"/>
            <a:r>
              <a:rPr lang="en-US" sz="2000" dirty="0" smtClean="0"/>
              <a:t>v = individual run velocity: from slope of line fit of x- and y- displacement vs. time</a:t>
            </a:r>
          </a:p>
          <a:p>
            <a:pPr eaLnBrk="1" hangingPunct="1"/>
            <a:r>
              <a:rPr lang="en-US" sz="2000" dirty="0" smtClean="0"/>
              <a:t>Rate parameters (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cat</a:t>
            </a:r>
            <a:r>
              <a:rPr lang="en-US" sz="2000" dirty="0" smtClean="0"/>
              <a:t> and  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 obtained from fit of data to MM equation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	v = 8.2 nm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cat</a:t>
            </a:r>
            <a:r>
              <a:rPr lang="en-US" sz="2000" dirty="0" smtClean="0"/>
              <a:t>[ATP] / ([ATP] +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cat</a:t>
            </a:r>
            <a:r>
              <a:rPr lang="en-US" sz="2000" dirty="0" smtClean="0"/>
              <a:t>/ 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000" dirty="0" err="1" smtClean="0"/>
              <a:t>Michaelis</a:t>
            </a:r>
            <a:r>
              <a:rPr lang="en-US" sz="2000" dirty="0" smtClean="0"/>
              <a:t> constant K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= k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/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cat</a:t>
            </a:r>
            <a:endParaRPr lang="en-US" sz="20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Calculation of Randomness and K</a:t>
            </a:r>
            <a:r>
              <a:rPr lang="en-US" sz="4000" baseline="-25000" smtClean="0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variance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dt</a:t>
            </a:r>
            <a:r>
              <a:rPr lang="en-US" sz="2000" dirty="0" smtClean="0"/>
              <a:t>   =    [y(</a:t>
            </a:r>
            <a:r>
              <a:rPr lang="en-US" sz="2000" dirty="0" err="1" smtClean="0"/>
              <a:t>t+dt</a:t>
            </a:r>
            <a:r>
              <a:rPr lang="en-US" sz="2000" dirty="0" smtClean="0"/>
              <a:t>) – (y(t) + &lt;v&gt;</a:t>
            </a:r>
            <a:r>
              <a:rPr lang="en-US" sz="2000" dirty="0" err="1" smtClean="0"/>
              <a:t>dt</a:t>
            </a:r>
            <a:r>
              <a:rPr lang="en-US" sz="2000" dirty="0" smtClean="0"/>
              <a:t>)]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~  </a:t>
            </a:r>
            <a:r>
              <a:rPr lang="en-US" sz="2000" dirty="0" err="1" smtClean="0"/>
              <a:t>dt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variance is linearly dependent on </a:t>
            </a:r>
            <a:r>
              <a:rPr lang="en-US" sz="2000" dirty="0" err="1" smtClean="0"/>
              <a:t>dt</a:t>
            </a:r>
            <a:r>
              <a:rPr lang="en-US" sz="2000" dirty="0" smtClean="0"/>
              <a:t> between 3.5 ms and  20 nm /&lt;v&gt;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 = slope of variance / d&lt;v&gt; , where d = 8.2 nm step size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 is equivalent to 2 D / d&lt;v&gt; , where D is effective diffusion coefficient in hopping model, corresponding to Markov transitions among enzyme 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Global mean randomness and standard error obtained arithmetically from r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Mean run length : L = </a:t>
            </a:r>
            <a:r>
              <a:rPr lang="en-US" sz="2000" u="sng" dirty="0" smtClean="0"/>
              <a:t>L</a:t>
            </a:r>
            <a:r>
              <a:rPr lang="en-US" sz="2000" dirty="0" smtClean="0"/>
              <a:t> + R(1-f)/f , </a:t>
            </a:r>
            <a:r>
              <a:rPr lang="en-US" sz="2000" u="sng" dirty="0" smtClean="0"/>
              <a:t>L</a:t>
            </a:r>
            <a:r>
              <a:rPr lang="en-US" sz="2000" dirty="0" smtClean="0"/>
              <a:t>  is average run length, f is fraction of runs that terminated inside the limited detector region, R = 300 nm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v</a:t>
            </a:r>
            <a:r>
              <a:rPr lang="en-US" sz="2000" baseline="-25000" dirty="0" err="1" smtClean="0"/>
              <a:t>high</a:t>
            </a:r>
            <a:r>
              <a:rPr lang="en-US" sz="2000" dirty="0" smtClean="0"/>
              <a:t> = velocity at high ATP,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low</a:t>
            </a:r>
            <a:r>
              <a:rPr lang="en-US" sz="2000" dirty="0" smtClean="0"/>
              <a:t> = velocity at low ATP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Michaelis</a:t>
            </a:r>
            <a:r>
              <a:rPr lang="en-US" sz="2000" dirty="0" smtClean="0"/>
              <a:t> constant K</a:t>
            </a:r>
            <a:r>
              <a:rPr lang="en-US" sz="2000" baseline="-25000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715000"/>
            <a:ext cx="42084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State Model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Derived from global fit of reaction scheme to data of two sets of graphs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 l="53452" b="35847"/>
          <a:stretch>
            <a:fillRect/>
          </a:stretch>
        </p:blipFill>
        <p:spPr>
          <a:xfrm>
            <a:off x="4648200" y="1600200"/>
            <a:ext cx="4038600" cy="3441700"/>
          </a:xfrm>
          <a:noFill/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 r="45816" b="35847"/>
          <a:stretch>
            <a:fillRect/>
          </a:stretch>
        </p:blipFill>
        <p:spPr bwMode="auto">
          <a:xfrm>
            <a:off x="304800" y="3733800"/>
            <a:ext cx="2889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 cstate="print"/>
          <a:srcRect t="62733"/>
          <a:stretch>
            <a:fillRect/>
          </a:stretch>
        </p:blipFill>
        <p:spPr bwMode="auto">
          <a:xfrm>
            <a:off x="3155950" y="4956175"/>
            <a:ext cx="59880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/>
          <a:srcRect l="39429" t="9618" b="32977"/>
          <a:stretch>
            <a:fillRect/>
          </a:stretch>
        </p:blipFill>
        <p:spPr bwMode="auto">
          <a:xfrm>
            <a:off x="304800" y="3048000"/>
            <a:ext cx="73897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Kinesin Movement and Reaction Cycle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533400" y="1752600"/>
            <a:ext cx="7924800" cy="925513"/>
            <a:chOff x="288" y="3545"/>
            <a:chExt cx="4992" cy="583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288" y="3604"/>
              <a:ext cx="960" cy="41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Microtubule attachment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488" y="3552"/>
              <a:ext cx="624" cy="41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9900"/>
                  </a:solidFill>
                  <a:latin typeface="Times New Roman" pitchFamily="18" charset="0"/>
                </a:rPr>
                <a:t>ATP binding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408" y="3545"/>
              <a:ext cx="720" cy="583"/>
            </a:xfrm>
            <a:prstGeom prst="rect">
              <a:avLst/>
            </a:prstGeom>
            <a:noFill/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</a:rPr>
                <a:t>Release of ADP &amp; phosphate</a:t>
              </a:r>
              <a:endParaRPr lang="en-US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1248" y="3648"/>
              <a:ext cx="240" cy="75"/>
            </a:xfrm>
            <a:prstGeom prst="leftRightArrow">
              <a:avLst>
                <a:gd name="adj1" fmla="val 50000"/>
                <a:gd name="adj2" fmla="val 64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112" y="3696"/>
              <a:ext cx="240" cy="75"/>
            </a:xfrm>
            <a:prstGeom prst="leftRightArrow">
              <a:avLst>
                <a:gd name="adj1" fmla="val 50000"/>
                <a:gd name="adj2" fmla="val 64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3120" y="3696"/>
              <a:ext cx="288" cy="98"/>
            </a:xfrm>
            <a:prstGeom prst="leftRightArrow">
              <a:avLst>
                <a:gd name="adj1" fmla="val 50000"/>
                <a:gd name="adj2" fmla="val 58776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128" y="3744"/>
              <a:ext cx="288" cy="98"/>
            </a:xfrm>
            <a:prstGeom prst="leftRightArrow">
              <a:avLst>
                <a:gd name="adj1" fmla="val 50000"/>
                <a:gd name="adj2" fmla="val 58776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4416" y="3600"/>
              <a:ext cx="864" cy="41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Microtubule detachment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2352" y="3600"/>
              <a:ext cx="768" cy="410"/>
            </a:xfrm>
            <a:prstGeom prst="rect">
              <a:avLst/>
            </a:prstGeom>
            <a:noFill/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ATP Hydrolysis</a:t>
              </a:r>
              <a:endParaRPr lang="en-US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Taken from </a:t>
            </a:r>
          </a:p>
          <a:p>
            <a:r>
              <a:rPr lang="en-US" sz="1000" dirty="0" smtClean="0"/>
              <a:t>http://www.uic.edu/classes/bios/bios100/summer2006/kinesin.jpg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200400"/>
            <a:ext cx="1447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Silica bead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defRPr/>
            </a:pPr>
            <a:r>
              <a:rPr lang="en-US" sz="2200" dirty="0" smtClean="0"/>
              <a:t>Study dependence of kinesin motility on magnitude and orientation of load at various ATP </a:t>
            </a:r>
            <a:r>
              <a:rPr lang="en-US" sz="2200" dirty="0" smtClean="0"/>
              <a:t>concentrations, by using </a:t>
            </a:r>
            <a:r>
              <a:rPr lang="en-US" sz="2200" dirty="0" smtClean="0"/>
              <a:t>2D optical force clamp</a:t>
            </a:r>
          </a:p>
          <a:p>
            <a:pPr marL="533400" indent="-533400" eaLnBrk="1" hangingPunct="1">
              <a:lnSpc>
                <a:spcPct val="150000"/>
              </a:lnSpc>
              <a:defRPr/>
            </a:pPr>
            <a:r>
              <a:rPr lang="en-US" sz="2200" dirty="0" smtClean="0"/>
              <a:t>Calculate velocity, randomness, run length of </a:t>
            </a:r>
            <a:r>
              <a:rPr lang="en-US" sz="2200" dirty="0" err="1" smtClean="0"/>
              <a:t>kinesin</a:t>
            </a:r>
            <a:endParaRPr lang="en-US" sz="2200" dirty="0" smtClean="0"/>
          </a:p>
          <a:p>
            <a:pPr marL="533400" indent="-533400" eaLnBrk="1" hangingPunct="1">
              <a:lnSpc>
                <a:spcPct val="150000"/>
              </a:lnSpc>
              <a:defRPr/>
            </a:pPr>
            <a:r>
              <a:rPr lang="en-US" sz="2200" dirty="0" smtClean="0"/>
              <a:t>Compute turnover rate </a:t>
            </a:r>
            <a:r>
              <a:rPr lang="en-US" sz="2200" dirty="0" smtClean="0"/>
              <a:t>(</a:t>
            </a:r>
            <a:r>
              <a:rPr lang="en-US" sz="2200" dirty="0" err="1" smtClean="0"/>
              <a:t>k</a:t>
            </a:r>
            <a:r>
              <a:rPr lang="en-US" sz="2200" baseline="-25000" dirty="0" err="1" smtClean="0"/>
              <a:t>cat</a:t>
            </a:r>
            <a:r>
              <a:rPr lang="en-US" sz="2200" dirty="0" smtClean="0"/>
              <a:t>), apparent binding constant for substrate </a:t>
            </a:r>
            <a:r>
              <a:rPr lang="en-US" sz="2200" dirty="0" smtClean="0"/>
              <a:t>(k</a:t>
            </a:r>
            <a:r>
              <a:rPr lang="en-US" sz="2200" baseline="-25000" dirty="0" smtClean="0"/>
              <a:t>b</a:t>
            </a:r>
            <a:r>
              <a:rPr lang="en-US" sz="2200" dirty="0" smtClean="0"/>
              <a:t>), </a:t>
            </a:r>
            <a:r>
              <a:rPr lang="en-US" sz="2200" dirty="0" err="1" smtClean="0"/>
              <a:t>Michaelis</a:t>
            </a:r>
            <a:r>
              <a:rPr lang="en-US" sz="2200" dirty="0" smtClean="0"/>
              <a:t> constant (</a:t>
            </a:r>
            <a:r>
              <a:rPr lang="en-US" sz="2200" dirty="0" smtClean="0"/>
              <a:t>K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marL="533400" indent="-533400" eaLnBrk="1" hangingPunct="1">
              <a:lnSpc>
                <a:spcPct val="150000"/>
              </a:lnSpc>
              <a:defRPr/>
            </a:pPr>
            <a:r>
              <a:rPr lang="en-US" sz="2200" dirty="0" smtClean="0"/>
              <a:t>Determine </a:t>
            </a:r>
            <a:r>
              <a:rPr lang="en-US" sz="2200" dirty="0" smtClean="0"/>
              <a:t>number of transitions </a:t>
            </a:r>
            <a:r>
              <a:rPr lang="en-US" sz="2200" dirty="0" smtClean="0"/>
              <a:t>on kinesin biochemical cycle using </a:t>
            </a:r>
            <a:r>
              <a:rPr lang="en-US" sz="2200" dirty="0" smtClean="0"/>
              <a:t>fluctuation analysis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Materials and Methods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l="8125" t="23000" r="26250" b="16000"/>
          <a:stretch>
            <a:fillRect/>
          </a:stretch>
        </p:blipFill>
        <p:spPr bwMode="auto">
          <a:xfrm>
            <a:off x="228600" y="16764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581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3705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3848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Results – Sideways Load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307" y="1223962"/>
            <a:ext cx="38616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Longitudinal Load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51250" r="19375" b="34000"/>
          <a:stretch>
            <a:fillRect/>
          </a:stretch>
        </p:blipFill>
        <p:spPr bwMode="auto">
          <a:xfrm>
            <a:off x="533400" y="13716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14800" y="1539419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Forward </a:t>
            </a:r>
            <a:r>
              <a:rPr lang="en-US" sz="2000" dirty="0" smtClean="0"/>
              <a:t>loads </a:t>
            </a:r>
            <a:r>
              <a:rPr lang="en-US" sz="2000" dirty="0" smtClean="0"/>
              <a:t>had no major effects on </a:t>
            </a:r>
            <a:r>
              <a:rPr lang="en-US" sz="2000" dirty="0" smtClean="0"/>
              <a:t>kinesin velocity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No effect at high [ATP]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Sharp decrease in velocity with backward loads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[ATP]-dependent F</a:t>
            </a:r>
            <a:r>
              <a:rPr lang="en-US" sz="2000" baseline="-25000" dirty="0" smtClean="0"/>
              <a:t>1/2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Increasing K</a:t>
            </a:r>
            <a:r>
              <a:rPr lang="en-US" sz="2000" baseline="-25000" dirty="0" smtClean="0"/>
              <a:t>m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with increasing load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Load-dependent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cat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b </a:t>
            </a:r>
            <a:r>
              <a:rPr lang="en-US" sz="2000" dirty="0" smtClean="0"/>
              <a:t> 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Longitudinal Load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51250" t="67000" r="19375"/>
          <a:stretch>
            <a:fillRect/>
          </a:stretch>
        </p:blipFill>
        <p:spPr bwMode="auto">
          <a:xfrm>
            <a:off x="4114800" y="3326860"/>
            <a:ext cx="5029200" cy="353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Randomness parameter (r)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Measure for variability of kinesin motion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r </a:t>
            </a:r>
            <a:r>
              <a:rPr lang="en-US" sz="2000" baseline="30000" dirty="0" smtClean="0"/>
              <a:t>-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~ number of rate-determining events in the system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/>
              <a:t>Systems consisting of Poisson-distributed events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ATP binding limits system at low [ATP]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 r~1/3 at high [ATP]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At least 4 rate-limiting steps in the system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Sideways loads have weak, asymmetrical effects on kinesin velocity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Longitudinal loads display </a:t>
            </a:r>
            <a:r>
              <a:rPr lang="en-US" sz="2000" dirty="0" err="1" smtClean="0"/>
              <a:t>sigmoidal</a:t>
            </a:r>
            <a:r>
              <a:rPr lang="en-US" sz="2000" dirty="0" smtClean="0"/>
              <a:t> </a:t>
            </a:r>
            <a:r>
              <a:rPr lang="en-US" sz="2000" dirty="0" smtClean="0"/>
              <a:t>kinesin velocity </a:t>
            </a:r>
            <a:r>
              <a:rPr lang="en-US" sz="2000" dirty="0" smtClean="0"/>
              <a:t>variations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 smtClean="0"/>
              <a:t>Forward loads do not yield major increase in kinesin velocity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 smtClean="0"/>
              <a:t>Backward loads lead to [ATP]-dependent stall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Fluctuation analysis shows that the </a:t>
            </a:r>
            <a:r>
              <a:rPr lang="en-US" sz="2000" dirty="0" smtClean="0"/>
              <a:t>biochemical cycle </a:t>
            </a:r>
            <a:r>
              <a:rPr lang="en-US" sz="2000" dirty="0" smtClean="0"/>
              <a:t>contains at least four transitions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 well-aligned one-stroke mechanism </a:t>
            </a:r>
            <a:r>
              <a:rPr lang="en-US" sz="2000" dirty="0" smtClean="0"/>
              <a:t>to model </a:t>
            </a:r>
            <a:r>
              <a:rPr lang="en-US" sz="2000" dirty="0" smtClean="0"/>
              <a:t>the relatively strong effects longitudinal load and the weak effects of the sideways loads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Weaker force dependencies </a:t>
            </a:r>
            <a:r>
              <a:rPr lang="en-US" sz="2000" dirty="0" smtClean="0"/>
              <a:t>account </a:t>
            </a:r>
            <a:r>
              <a:rPr lang="en-US" sz="2000" dirty="0" smtClean="0"/>
              <a:t>for the observed effects of sideways loads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5625" t="41000" r="13125" b="23000"/>
          <a:stretch>
            <a:fillRect/>
          </a:stretch>
        </p:blipFill>
        <p:spPr bwMode="auto">
          <a:xfrm>
            <a:off x="3657600" y="5097194"/>
            <a:ext cx="5257800" cy="14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50292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1304</Words>
  <Application>Microsoft Office PowerPoint</Application>
  <PresentationFormat>On-screen Show (4:3)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Symbol</vt:lpstr>
      <vt:lpstr>Default Design</vt:lpstr>
      <vt:lpstr>Probing the Kinesin Reaction Cycle with a 2D Optical Force Clamp Block S., Asbury C., Shaevitz J,, Lang M.</vt:lpstr>
      <vt:lpstr>Kinesin Movement and Reaction Cycle</vt:lpstr>
      <vt:lpstr>Objectives</vt:lpstr>
      <vt:lpstr>Materials and Methods</vt:lpstr>
      <vt:lpstr>Results – Sideways Load</vt:lpstr>
      <vt:lpstr>Results – Longitudinal Load</vt:lpstr>
      <vt:lpstr>Results – Longitudinal Load</vt:lpstr>
      <vt:lpstr>Conclusions</vt:lpstr>
      <vt:lpstr>Thanks!</vt:lpstr>
      <vt:lpstr>Method of Testing Hypothesis</vt:lpstr>
      <vt:lpstr>Calculation of Velocity &amp; Parameters</vt:lpstr>
      <vt:lpstr>Calculation of Randomness and KM</vt:lpstr>
      <vt:lpstr>Five State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</dc:creator>
  <cp:lastModifiedBy>Pablo Crespo</cp:lastModifiedBy>
  <cp:revision>84</cp:revision>
  <cp:lastPrinted>1601-01-01T00:00:00Z</cp:lastPrinted>
  <dcterms:created xsi:type="dcterms:W3CDTF">2011-11-26T04:02:03Z</dcterms:created>
  <dcterms:modified xsi:type="dcterms:W3CDTF">2011-12-13T04:56:32Z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