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684" autoAdjust="0"/>
  </p:normalViewPr>
  <p:slideViewPr>
    <p:cSldViewPr>
      <p:cViewPr varScale="1">
        <p:scale>
          <a:sx n="103" d="100"/>
          <a:sy n="103" d="100"/>
        </p:scale>
        <p:origin x="-18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28A8F-B725-4593-94A9-91C2E4C03A24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127F7-3303-4F26-B91E-4A5DC094A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677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127F7-3303-4F26-B91E-4A5DC094A6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57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127F7-3303-4F26-B91E-4A5DC094A6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21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127F7-3303-4F26-B91E-4A5DC094A6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7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127F7-3303-4F26-B91E-4A5DC094A6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4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2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6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59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559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676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448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411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003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906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1646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23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68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6516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537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8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9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3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2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11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4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0D143-3697-4DDF-A0AE-965EED47A5F9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A9A62-A340-45B1-AA58-6E9A498C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2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A998F86-4D38-FF49-BA07-0F877147EA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D6F175B-3A21-8A47-BF95-81856B978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5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34472" y="1981200"/>
            <a:ext cx="7391400" cy="1981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Detection of Mutations in EGFR in Circulating Lung-Cancer Cells</a:t>
            </a:r>
            <a:endParaRPr lang="en-US" sz="3600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70708" y="5105400"/>
            <a:ext cx="7118927" cy="381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Colin Reisterer and Nick Swenson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4038600"/>
            <a:ext cx="6597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S. </a:t>
            </a:r>
            <a:r>
              <a:rPr lang="en-US" dirty="0" err="1" smtClean="0"/>
              <a:t>Maheswaran</a:t>
            </a:r>
            <a:r>
              <a:rPr lang="en-US" dirty="0" smtClean="0"/>
              <a:t> et al. </a:t>
            </a:r>
            <a:r>
              <a:rPr lang="en-US" i="1" dirty="0" smtClean="0"/>
              <a:t>The New England Journal of Medicine. </a:t>
            </a:r>
            <a:r>
              <a:rPr lang="en-US" dirty="0" smtClean="0"/>
              <a:t>2007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94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 smtClean="0"/>
              <a:t>Tyrosine Kinase Inhibitors Select for T790M</a:t>
            </a:r>
            <a:endParaRPr lang="en-US" sz="3000" dirty="0"/>
          </a:p>
        </p:txBody>
      </p:sp>
      <p:sp>
        <p:nvSpPr>
          <p:cNvPr id="4" name="Rounded Rectangle 3"/>
          <p:cNvSpPr/>
          <p:nvPr/>
        </p:nvSpPr>
        <p:spPr>
          <a:xfrm>
            <a:off x="616001" y="1616109"/>
            <a:ext cx="3581930" cy="32702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 Patients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8458" y="1984965"/>
            <a:ext cx="3649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/>
              <a:t>Administered tyrosine kinase inhibitor (</a:t>
            </a:r>
            <a:r>
              <a:rPr lang="en-US" sz="1600" dirty="0" err="1" smtClean="0"/>
              <a:t>Gefitinib</a:t>
            </a:r>
            <a:r>
              <a:rPr lang="en-US" sz="1600" dirty="0" smtClean="0"/>
              <a:t>) to patients who were positive and negative for the T790M mutation in pretreatment  </a:t>
            </a:r>
          </a:p>
        </p:txBody>
      </p:sp>
      <p:pic>
        <p:nvPicPr>
          <p:cNvPr id="6" name="Picture 5" descr="Screen Shot 2011-12-08 at 11.54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932" y="1654134"/>
            <a:ext cx="4867167" cy="3049081"/>
          </a:xfrm>
          <a:prstGeom prst="rect">
            <a:avLst/>
          </a:prstGeom>
        </p:spPr>
      </p:pic>
      <p:pic>
        <p:nvPicPr>
          <p:cNvPr id="7" name="Picture 6" descr="Screen Shot 2011-12-08 at 11.54.4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172" y="4596745"/>
            <a:ext cx="590776" cy="298049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16001" y="3369944"/>
            <a:ext cx="3665585" cy="32702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Monitor over Long Term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8459" y="3700043"/>
            <a:ext cx="3649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/>
              <a:t>Monitor the tumor size and circulating tumor cells during course of tyrosine kinase inhibitor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Record frequency of T790M mutation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2235855" y="3021297"/>
            <a:ext cx="463902" cy="261297"/>
          </a:xfrm>
          <a:prstGeom prst="downArrow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8458" y="4913927"/>
            <a:ext cx="8229600" cy="477216"/>
          </a:xfrm>
          <a:prstGeom prst="rect">
            <a:avLst/>
          </a:prstGeom>
          <a:gradFill>
            <a:gsLst>
              <a:gs pos="100000">
                <a:schemeClr val="dk1">
                  <a:tint val="50000"/>
                  <a:satMod val="300000"/>
                </a:schemeClr>
              </a:gs>
              <a:gs pos="30000">
                <a:schemeClr val="dk1">
                  <a:tint val="37000"/>
                  <a:satMod val="300000"/>
                </a:schemeClr>
              </a:gs>
              <a:gs pos="0">
                <a:schemeClr val="dk1">
                  <a:tint val="15000"/>
                  <a:satMod val="350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Result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616001" y="5490967"/>
            <a:ext cx="8258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/>
              <a:t>After the course of </a:t>
            </a:r>
            <a:r>
              <a:rPr lang="en-US" sz="1600" dirty="0" err="1" smtClean="0"/>
              <a:t>gefitinib</a:t>
            </a:r>
            <a:r>
              <a:rPr lang="en-US" sz="1600" dirty="0" smtClean="0"/>
              <a:t>, the frequency of T790M mutation increased from 1 T790M mutation for every 10 primary mutations to 1 T790M mutation for every 1 primary mutation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Patients negative for T790M mutation developed T790M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5337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 smtClean="0"/>
              <a:t>Conclusions</a:t>
            </a:r>
            <a:endParaRPr lang="en-US" sz="3000" dirty="0"/>
          </a:p>
        </p:txBody>
      </p:sp>
      <p:sp>
        <p:nvSpPr>
          <p:cNvPr id="5" name="Rectangle 4"/>
          <p:cNvSpPr/>
          <p:nvPr/>
        </p:nvSpPr>
        <p:spPr>
          <a:xfrm>
            <a:off x="457201" y="1787225"/>
            <a:ext cx="8229600" cy="623627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T790M is a Marker for Survival of Patients</a:t>
            </a:r>
            <a:endParaRPr lang="en-US" sz="2200" b="1" dirty="0"/>
          </a:p>
        </p:txBody>
      </p:sp>
      <p:sp>
        <p:nvSpPr>
          <p:cNvPr id="6" name="Rectangle 5"/>
          <p:cNvSpPr/>
          <p:nvPr/>
        </p:nvSpPr>
        <p:spPr>
          <a:xfrm>
            <a:off x="457201" y="3909375"/>
            <a:ext cx="8229600" cy="62362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Tyrosine Kinase Inhibitors (</a:t>
            </a:r>
            <a:r>
              <a:rPr lang="en-US" sz="2200" b="1" dirty="0" err="1" smtClean="0"/>
              <a:t>Gefitinib</a:t>
            </a:r>
            <a:r>
              <a:rPr lang="en-US" sz="2200" b="1" dirty="0" smtClean="0"/>
              <a:t>) can Select for T790M Mutations</a:t>
            </a:r>
            <a:endParaRPr lang="en-US" sz="2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1" y="2585772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Patients that are positive for the T790M mutation have decreased survival times as compared to patients that are negative when treated with tyrosine kinase inhibitors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Tyrosine kinase inhibitors likely cannot bind to EGFR with T790M mutation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723132"/>
            <a:ext cx="82296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Treatment with tyrosine kinase inhibitors increased the incidence of T790M for patients positive for T790M and created T790M mutations in patients negative for T790M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Tyrosine kinase inhibitors select for mutation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Potentially use irreversible tyrosine kinase inhibitors that still bind to T790M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906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550" y="2510866"/>
            <a:ext cx="8229600" cy="1143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QUESTIONS?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35665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ll-cancer-treatments.com/wp-content/uploads/2011/01/Types-of-Lung-Cancer..-300x25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791" y="2541483"/>
            <a:ext cx="1992817" cy="171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562600" y="4255306"/>
            <a:ext cx="3048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 smtClean="0"/>
              <a:t>http://www.all-cancer-treatments.com/types-of-lung-cancer.html</a:t>
            </a:r>
            <a:endParaRPr lang="en-US" sz="800" dirty="0"/>
          </a:p>
        </p:txBody>
      </p:sp>
      <p:sp>
        <p:nvSpPr>
          <p:cNvPr id="8" name="Rectangle 7"/>
          <p:cNvSpPr/>
          <p:nvPr/>
        </p:nvSpPr>
        <p:spPr>
          <a:xfrm>
            <a:off x="457200" y="152400"/>
            <a:ext cx="8229600" cy="1143000"/>
          </a:xfrm>
          <a:prstGeom prst="rect">
            <a:avLst/>
          </a:prstGeom>
          <a:gradFill rotWithShape="1">
            <a:gsLst>
              <a:gs pos="0">
                <a:sysClr val="windowText" lastClr="000000">
                  <a:tint val="100000"/>
                  <a:shade val="100000"/>
                  <a:satMod val="130000"/>
                </a:sysClr>
              </a:gs>
              <a:gs pos="100000">
                <a:sysClr val="windowText" lastClr="000000">
                  <a:tint val="50000"/>
                  <a:shade val="100000"/>
                  <a:satMod val="350000"/>
                </a:sysClr>
              </a:gs>
            </a:gsLst>
            <a:lin ang="16200000" scaled="0"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noProof="0" dirty="0" smtClean="0">
                <a:solidFill>
                  <a:sysClr val="window" lastClr="FFFFFF"/>
                </a:solidFill>
                <a:latin typeface="Calibri"/>
              </a:rPr>
              <a:t>Clinical background: Non-small cell lung cancer (NSCLC)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57200" y="1371600"/>
            <a:ext cx="8229600" cy="93650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NSCLC is the most common form of lung cancer and is primarily caused by smoking and other inhalable carcinogens. Morbidity is high and treatment is difficult.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09600" y="2438400"/>
            <a:ext cx="4114800" cy="3957935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Stages of NSCLC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dirty="0" smtClean="0"/>
              <a:t>Tumor is limited to the lung in normal tissue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dirty="0" smtClean="0"/>
              <a:t>Tumor spreads to area around lung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dirty="0" smtClean="0"/>
              <a:t>Tumor spreads to lymph nodes, other side of chest, and/or neck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dirty="0" smtClean="0"/>
              <a:t>Tumor spreads elsewhere in lungs &amp; </a:t>
            </a:r>
            <a:r>
              <a:rPr lang="en-US" dirty="0" err="1" smtClean="0"/>
              <a:t>metastasises</a:t>
            </a:r>
            <a:r>
              <a:rPr lang="en-US" dirty="0" smtClean="0"/>
              <a:t> in other areas of the body</a:t>
            </a:r>
            <a:endParaRPr lang="en-US" dirty="0" smtClean="0"/>
          </a:p>
        </p:txBody>
      </p:sp>
      <p:sp>
        <p:nvSpPr>
          <p:cNvPr id="13" name="Rounded Rectangle 12"/>
          <p:cNvSpPr/>
          <p:nvPr/>
        </p:nvSpPr>
        <p:spPr>
          <a:xfrm>
            <a:off x="4876800" y="4505614"/>
            <a:ext cx="4114800" cy="1890721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Outlook</a:t>
            </a:r>
          </a:p>
          <a:p>
            <a:pPr marL="800100" lvl="1" indent="-342900">
              <a:buFont typeface="Calibri" pitchFamily="34" charset="0"/>
              <a:buChar char="‐"/>
            </a:pPr>
            <a:r>
              <a:rPr lang="en-US" dirty="0" smtClean="0"/>
              <a:t>14% 5+ year survival</a:t>
            </a:r>
          </a:p>
          <a:p>
            <a:pPr marL="800100" lvl="1" indent="-342900">
              <a:buFont typeface="Calibri" pitchFamily="34" charset="0"/>
              <a:buChar char="‐"/>
            </a:pPr>
            <a:r>
              <a:rPr lang="en-US" dirty="0" smtClean="0"/>
              <a:t>Stage 1 NSCLC: surgical intervention has 70% 5+ year survival</a:t>
            </a:r>
          </a:p>
          <a:p>
            <a:pPr marL="800100" lvl="1" indent="-342900">
              <a:buFont typeface="Calibri" pitchFamily="34" charset="0"/>
              <a:buChar char="‐"/>
            </a:pPr>
            <a:r>
              <a:rPr lang="en-US" dirty="0" err="1" smtClean="0"/>
              <a:t>Nonoperable</a:t>
            </a:r>
            <a:r>
              <a:rPr lang="en-US" dirty="0" smtClean="0"/>
              <a:t> NSCLC: 9 month average survival after diagnosis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52400" y="6396335"/>
            <a:ext cx="624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(2011).</a:t>
            </a:r>
            <a:r>
              <a:rPr lang="en-US" sz="1200" dirty="0"/>
              <a:t> </a:t>
            </a:r>
            <a:r>
              <a:rPr lang="en-US" sz="1200" i="1" dirty="0" smtClean="0"/>
              <a:t>Non-Small-Cell Lung Cancer. </a:t>
            </a:r>
          </a:p>
          <a:p>
            <a:r>
              <a:rPr lang="en-US" sz="1200" i="1" dirty="0"/>
              <a:t>	</a:t>
            </a:r>
            <a:r>
              <a:rPr lang="en-US" sz="1200" dirty="0" smtClean="0"/>
              <a:t>http://www.webmd.com/lung-cancer/no-small-cell-lung-cancer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6646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09600" y="1447800"/>
            <a:ext cx="4114800" cy="251460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Surgery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/>
              <a:t>Excision of the lung tumor mass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/>
              <a:t>Most effective solution but only applicable in early stages (33% operable)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/>
              <a:t>50% relapse rate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44236" y="4191000"/>
            <a:ext cx="4114800" cy="2229428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Radiation &amp; Laser Therapy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Concentrated energy to destroy tumor cells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876800" y="1447800"/>
            <a:ext cx="4114800" cy="4972628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Chemotherapy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DNA damaging drugs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Cell growth inhibitors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/>
              <a:t>Tyrosine Kinase Inhibitors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/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/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/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/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/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 smtClean="0"/>
          </a:p>
          <a:p>
            <a:pPr lvl="1"/>
            <a:endParaRPr lang="en-US" sz="2400" dirty="0" smtClean="0"/>
          </a:p>
        </p:txBody>
      </p:sp>
      <p:pic>
        <p:nvPicPr>
          <p:cNvPr id="3074" name="Picture 2" descr="File:Gefitinib structure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835" y="4054746"/>
            <a:ext cx="1588656" cy="716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497945" y="4803562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Gefitinib</a:t>
            </a:r>
            <a:r>
              <a:rPr lang="en-US" sz="1400" dirty="0" smtClean="0"/>
              <a:t> (</a:t>
            </a:r>
            <a:r>
              <a:rPr lang="en-US" sz="1400" dirty="0" err="1" smtClean="0"/>
              <a:t>Iressa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pic>
        <p:nvPicPr>
          <p:cNvPr id="3076" name="Picture 4" descr="File:Erlotinib Structural Formula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114800"/>
            <a:ext cx="1600200" cy="64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 flipH="1">
            <a:off x="6248400" y="2819400"/>
            <a:ext cx="762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010400" y="2819400"/>
            <a:ext cx="762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091218" y="4809836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Erlotinib</a:t>
            </a:r>
            <a:r>
              <a:rPr lang="en-US" sz="1400" dirty="0" smtClean="0"/>
              <a:t> (</a:t>
            </a:r>
            <a:r>
              <a:rPr lang="en-US" sz="1400" dirty="0" err="1" smtClean="0"/>
              <a:t>Tarceva</a:t>
            </a:r>
            <a:r>
              <a:rPr lang="en-US" sz="1400" dirty="0"/>
              <a:t>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152400"/>
            <a:ext cx="8229600" cy="1143000"/>
          </a:xfrm>
          <a:prstGeom prst="rect">
            <a:avLst/>
          </a:prstGeom>
          <a:gradFill rotWithShape="1">
            <a:gsLst>
              <a:gs pos="0">
                <a:sysClr val="windowText" lastClr="000000">
                  <a:tint val="100000"/>
                  <a:shade val="100000"/>
                  <a:satMod val="130000"/>
                </a:sysClr>
              </a:gs>
              <a:gs pos="100000">
                <a:sysClr val="windowText" lastClr="000000">
                  <a:tint val="50000"/>
                  <a:shade val="100000"/>
                  <a:satMod val="350000"/>
                </a:sysClr>
              </a:gs>
            </a:gsLst>
            <a:lin ang="16200000" scaled="0"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noProof="0" dirty="0" smtClean="0">
                <a:solidFill>
                  <a:sysClr val="window" lastClr="FFFFFF"/>
                </a:solidFill>
                <a:latin typeface="Calibri"/>
              </a:rPr>
              <a:t>Treatment options for NSCLC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76400" y="6121154"/>
            <a:ext cx="5867400" cy="59854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Surgery is most effective treatment, but most patients will require an alternative due to late stage tumor progression!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47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5238482" y="3284676"/>
            <a:ext cx="2791192" cy="1593251"/>
            <a:chOff x="5128577" y="2300517"/>
            <a:chExt cx="3113994" cy="1777511"/>
          </a:xfrm>
        </p:grpSpPr>
        <p:grpSp>
          <p:nvGrpSpPr>
            <p:cNvPr id="10" name="Group 9"/>
            <p:cNvGrpSpPr/>
            <p:nvPr/>
          </p:nvGrpSpPr>
          <p:grpSpPr>
            <a:xfrm rot="21393762">
              <a:off x="5953549" y="2325428"/>
              <a:ext cx="593187" cy="1752600"/>
              <a:chOff x="6172200" y="3848099"/>
              <a:chExt cx="838200" cy="2476501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6591300" y="4572000"/>
                <a:ext cx="0" cy="9906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Pie 5"/>
              <p:cNvSpPr/>
              <p:nvPr/>
            </p:nvSpPr>
            <p:spPr>
              <a:xfrm rot="18900000">
                <a:off x="6172200" y="3848099"/>
                <a:ext cx="838200" cy="838200"/>
              </a:xfrm>
              <a:prstGeom prst="pi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6477000" y="5410200"/>
                <a:ext cx="228600" cy="9144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Freeform 15"/>
            <p:cNvSpPr/>
            <p:nvPr/>
          </p:nvSpPr>
          <p:spPr>
            <a:xfrm>
              <a:off x="5128577" y="3163355"/>
              <a:ext cx="3113994" cy="151043"/>
            </a:xfrm>
            <a:custGeom>
              <a:avLst/>
              <a:gdLst>
                <a:gd name="connsiteX0" fmla="*/ 0 w 4345756"/>
                <a:gd name="connsiteY0" fmla="*/ 151043 h 151043"/>
                <a:gd name="connsiteX1" fmla="*/ 2121030 w 4345756"/>
                <a:gd name="connsiteY1" fmla="*/ 214 h 151043"/>
                <a:gd name="connsiteX2" fmla="*/ 4345756 w 4345756"/>
                <a:gd name="connsiteY2" fmla="*/ 122762 h 151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45756" h="151043">
                  <a:moveTo>
                    <a:pt x="0" y="151043"/>
                  </a:moveTo>
                  <a:cubicBezTo>
                    <a:pt x="698368" y="77985"/>
                    <a:pt x="1396737" y="4927"/>
                    <a:pt x="2121030" y="214"/>
                  </a:cubicBezTo>
                  <a:cubicBezTo>
                    <a:pt x="2845323" y="-4500"/>
                    <a:pt x="3929405" y="69344"/>
                    <a:pt x="4345756" y="12276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 rot="182686">
              <a:off x="6750004" y="2300517"/>
              <a:ext cx="593187" cy="1752600"/>
              <a:chOff x="6172200" y="3848099"/>
              <a:chExt cx="838200" cy="2476501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>
                <a:off x="6591300" y="4572000"/>
                <a:ext cx="0" cy="9906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Pie 18"/>
              <p:cNvSpPr/>
              <p:nvPr/>
            </p:nvSpPr>
            <p:spPr>
              <a:xfrm rot="18900000">
                <a:off x="6172200" y="3848099"/>
                <a:ext cx="838200" cy="838200"/>
              </a:xfrm>
              <a:prstGeom prst="pi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6477000" y="5410200"/>
                <a:ext cx="228600" cy="9144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8" name="Rectangle 27"/>
          <p:cNvSpPr/>
          <p:nvPr/>
        </p:nvSpPr>
        <p:spPr>
          <a:xfrm>
            <a:off x="457200" y="152400"/>
            <a:ext cx="8229600" cy="1143000"/>
          </a:xfrm>
          <a:prstGeom prst="rect">
            <a:avLst/>
          </a:prstGeom>
          <a:gradFill rotWithShape="1">
            <a:gsLst>
              <a:gs pos="0">
                <a:sysClr val="windowText" lastClr="000000">
                  <a:tint val="100000"/>
                  <a:shade val="100000"/>
                  <a:satMod val="130000"/>
                </a:sysClr>
              </a:gs>
              <a:gs pos="100000">
                <a:sysClr val="windowText" lastClr="000000">
                  <a:tint val="50000"/>
                  <a:shade val="100000"/>
                  <a:satMod val="350000"/>
                </a:sysClr>
              </a:gs>
            </a:gsLst>
            <a:lin ang="16200000" scaled="0"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noProof="0" dirty="0" smtClean="0">
                <a:solidFill>
                  <a:sysClr val="window" lastClr="FFFFFF"/>
                </a:solidFill>
                <a:latin typeface="Calibri"/>
              </a:rPr>
              <a:t>Tyrosine Kinase Inhibitors (TKIs)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57200" y="1524000"/>
            <a:ext cx="8229600" cy="93650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The Tyrosine Kinase Inhibitors used to treat NSCLC target EGFR which is mutated and oncogenic in many lung cancers. Treatments are effective but relapses are commonly experienced.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475268" y="2674288"/>
            <a:ext cx="8229600" cy="489067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/>
              <a:t>TKI Target: Epithelial Growth Factor Receptor (EGFR), a Proto-Oncogene</a:t>
            </a:r>
            <a:endParaRPr lang="en-US" sz="2000" b="1" dirty="0"/>
          </a:p>
        </p:txBody>
      </p:sp>
      <p:sp>
        <p:nvSpPr>
          <p:cNvPr id="26" name="Rectangle 25"/>
          <p:cNvSpPr/>
          <p:nvPr/>
        </p:nvSpPr>
        <p:spPr>
          <a:xfrm>
            <a:off x="457200" y="3390230"/>
            <a:ext cx="4572000" cy="14003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800100" lvl="1" indent="-342900">
              <a:spcAft>
                <a:spcPts val="600"/>
              </a:spcAft>
              <a:buFont typeface="Calibri" pitchFamily="34" charset="0"/>
              <a:buChar char="‐"/>
            </a:pPr>
            <a:r>
              <a:rPr lang="en-US" sz="1600" dirty="0" smtClean="0">
                <a:solidFill>
                  <a:schemeClr val="dk1"/>
                </a:solidFill>
              </a:rPr>
              <a:t>EGFR controls </a:t>
            </a:r>
            <a:r>
              <a:rPr lang="en-US" sz="1600" dirty="0">
                <a:solidFill>
                  <a:schemeClr val="dk1"/>
                </a:solidFill>
              </a:rPr>
              <a:t>DNA synthesis and cell proliferation</a:t>
            </a:r>
          </a:p>
          <a:p>
            <a:pPr marL="800100" lvl="1" indent="-342900">
              <a:spcAft>
                <a:spcPts val="600"/>
              </a:spcAft>
              <a:buFont typeface="Calibri" pitchFamily="34" charset="0"/>
              <a:buChar char="‐"/>
            </a:pPr>
            <a:r>
              <a:rPr lang="en-US" sz="1600" dirty="0">
                <a:solidFill>
                  <a:schemeClr val="dk1"/>
                </a:solidFill>
              </a:rPr>
              <a:t>Cancerous mutations in EGFR </a:t>
            </a:r>
            <a:r>
              <a:rPr lang="en-US" sz="1600" dirty="0" err="1">
                <a:solidFill>
                  <a:schemeClr val="dk1"/>
                </a:solidFill>
              </a:rPr>
              <a:t>upregulate</a:t>
            </a:r>
            <a:r>
              <a:rPr lang="en-US" sz="1600" dirty="0">
                <a:solidFill>
                  <a:schemeClr val="dk1"/>
                </a:solidFill>
              </a:rPr>
              <a:t> signaling and can be blocked by tyrosine kinase inhibitors</a:t>
            </a:r>
          </a:p>
        </p:txBody>
      </p:sp>
      <p:sp>
        <p:nvSpPr>
          <p:cNvPr id="2051" name="Down Arrow 2050"/>
          <p:cNvSpPr/>
          <p:nvPr/>
        </p:nvSpPr>
        <p:spPr>
          <a:xfrm>
            <a:off x="6044203" y="4953000"/>
            <a:ext cx="1087433" cy="728314"/>
          </a:xfrm>
          <a:prstGeom prst="downArrow">
            <a:avLst>
              <a:gd name="adj1" fmla="val 30929"/>
              <a:gd name="adj2" fmla="val 3058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2" name="Rounded Rectangle 2051"/>
          <p:cNvSpPr/>
          <p:nvPr/>
        </p:nvSpPr>
        <p:spPr>
          <a:xfrm>
            <a:off x="5452978" y="5796698"/>
            <a:ext cx="2362200" cy="90890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DNA synthesis, cell proliferation, tumor growth</a:t>
            </a:r>
            <a:endParaRPr lang="en-US" dirty="0"/>
          </a:p>
        </p:txBody>
      </p:sp>
      <p:sp>
        <p:nvSpPr>
          <p:cNvPr id="2054" name="TextBox 2053"/>
          <p:cNvSpPr txBox="1"/>
          <p:nvPr/>
        </p:nvSpPr>
        <p:spPr>
          <a:xfrm>
            <a:off x="7019168" y="4433129"/>
            <a:ext cx="1729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Tyrosine kinases (drug target)</a:t>
            </a:r>
            <a:endParaRPr lang="en-US" sz="1400" dirty="0"/>
          </a:p>
        </p:txBody>
      </p:sp>
      <p:sp>
        <p:nvSpPr>
          <p:cNvPr id="41" name="Rectangle 40"/>
          <p:cNvSpPr/>
          <p:nvPr/>
        </p:nvSpPr>
        <p:spPr>
          <a:xfrm>
            <a:off x="785218" y="5317157"/>
            <a:ext cx="4114717" cy="9033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Problem: Most patients using TKIs see relapse within 1 year</a:t>
            </a:r>
            <a:endParaRPr lang="en-US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239000" y="3390230"/>
            <a:ext cx="1729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EGFR Receptors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5066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152400"/>
            <a:ext cx="8229600" cy="1143000"/>
          </a:xfrm>
          <a:prstGeom prst="rect">
            <a:avLst/>
          </a:prstGeom>
          <a:gradFill rotWithShape="1">
            <a:gsLst>
              <a:gs pos="0">
                <a:sysClr val="windowText" lastClr="000000">
                  <a:tint val="100000"/>
                  <a:shade val="100000"/>
                  <a:satMod val="130000"/>
                </a:sysClr>
              </a:gs>
              <a:gs pos="100000">
                <a:sysClr val="windowText" lastClr="000000">
                  <a:tint val="50000"/>
                  <a:shade val="100000"/>
                  <a:satMod val="350000"/>
                </a:sysClr>
              </a:gs>
            </a:gsLst>
            <a:lin ang="16200000" scaled="0"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 smtClean="0">
                <a:solidFill>
                  <a:sysClr val="window" lastClr="FFFFFF"/>
                </a:solidFill>
                <a:latin typeface="Calibri"/>
              </a:rPr>
              <a:t>Monitoring mutations in circulating tumor cells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200" y="1501894"/>
            <a:ext cx="8229600" cy="93650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NSCLC tumor cells acquire additional EGFR mutations that inhibit drug action. Patients taking TKIs need to be monitored to determine if alternate therapy must be pursued. 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38800" y="2667000"/>
            <a:ext cx="3124200" cy="3135362"/>
            <a:chOff x="3048000" y="2667000"/>
            <a:chExt cx="2684364" cy="2706398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0" y="2667000"/>
              <a:ext cx="2684364" cy="21618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3118473" y="4911733"/>
              <a:ext cx="261389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00" dirty="0" err="1"/>
                <a:t>Nagrath</a:t>
              </a:r>
              <a:r>
                <a:rPr lang="en-US" sz="800" dirty="0"/>
                <a:t>, S., L. V. </a:t>
              </a:r>
              <a:r>
                <a:rPr lang="en-US" sz="800" dirty="0" err="1"/>
                <a:t>Sequist</a:t>
              </a:r>
              <a:r>
                <a:rPr lang="en-US" sz="800" dirty="0"/>
                <a:t>, et al. (2007). "Isolation of rare circulating </a:t>
              </a:r>
              <a:r>
                <a:rPr lang="en-US" sz="800" dirty="0" err="1"/>
                <a:t>tumour</a:t>
              </a:r>
              <a:r>
                <a:rPr lang="en-US" sz="800" dirty="0"/>
                <a:t> cells in cancer patients by microchip technology." </a:t>
              </a:r>
              <a:r>
                <a:rPr lang="en-US" sz="800" u="sng" dirty="0"/>
                <a:t>Nature</a:t>
              </a:r>
              <a:r>
                <a:rPr lang="en-US" sz="800" dirty="0"/>
                <a:t> </a:t>
              </a:r>
              <a:r>
                <a:rPr lang="en-US" sz="800" b="1" dirty="0"/>
                <a:t>450</a:t>
              </a:r>
              <a:r>
                <a:rPr lang="en-US" sz="800" dirty="0"/>
                <a:t>(7173): 1235-1239.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533400" y="2655838"/>
            <a:ext cx="4876800" cy="83820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Capture of circulating tumor cells using CTC-Chip Technology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3273" y="3562578"/>
            <a:ext cx="50292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Calibri" pitchFamily="34" charset="0"/>
              <a:buChar char="‐"/>
            </a:pPr>
            <a:r>
              <a:rPr lang="en-US" sz="1600" dirty="0">
                <a:solidFill>
                  <a:schemeClr val="dk1"/>
                </a:solidFill>
              </a:rPr>
              <a:t>Authors previously developed microfluidic device to isolate circulating tumor cells</a:t>
            </a:r>
          </a:p>
          <a:p>
            <a:pPr marL="800100" lvl="1" indent="-342900">
              <a:spcAft>
                <a:spcPts val="600"/>
              </a:spcAft>
              <a:buFont typeface="Calibri" pitchFamily="34" charset="0"/>
              <a:buChar char="‐"/>
            </a:pPr>
            <a:r>
              <a:rPr lang="en-US" sz="1600" dirty="0">
                <a:solidFill>
                  <a:schemeClr val="dk1"/>
                </a:solidFill>
              </a:rPr>
              <a:t>Blood samples are flowed through the chip and tumor cells are captured by posts coated in </a:t>
            </a:r>
            <a:r>
              <a:rPr lang="en-US" sz="1600" dirty="0" smtClean="0">
                <a:solidFill>
                  <a:schemeClr val="dk1"/>
                </a:solidFill>
              </a:rPr>
              <a:t>antibody specific to epithelial tumor cells</a:t>
            </a:r>
          </a:p>
          <a:p>
            <a:pPr marL="800100" lvl="1" indent="-342900">
              <a:spcAft>
                <a:spcPts val="600"/>
              </a:spcAft>
              <a:buFont typeface="Calibri" pitchFamily="34" charset="0"/>
              <a:buChar char="‐"/>
            </a:pPr>
            <a:r>
              <a:rPr lang="en-US" sz="1600" dirty="0" smtClean="0">
                <a:solidFill>
                  <a:schemeClr val="dk1"/>
                </a:solidFill>
              </a:rPr>
              <a:t>Bound tumor cells can be analyzed for EGFR mutations that confer resistance to TKIs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95400" y="5943600"/>
            <a:ext cx="6553200" cy="59854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CTC-Chip capture is robust, high purity, minimally invasive method for collection of circulating tumor cells in patients!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50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52400"/>
            <a:ext cx="8229600" cy="1143000"/>
          </a:xfrm>
          <a:prstGeom prst="rect">
            <a:avLst/>
          </a:prstGeom>
          <a:gradFill rotWithShape="1">
            <a:gsLst>
              <a:gs pos="0">
                <a:sysClr val="windowText" lastClr="000000">
                  <a:tint val="100000"/>
                  <a:shade val="100000"/>
                  <a:satMod val="130000"/>
                </a:sysClr>
              </a:gs>
              <a:gs pos="100000">
                <a:sysClr val="windowText" lastClr="000000">
                  <a:tint val="50000"/>
                  <a:shade val="100000"/>
                  <a:satMod val="350000"/>
                </a:sysClr>
              </a:gs>
            </a:gsLst>
            <a:lin ang="16200000" scaled="0"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 smtClean="0">
                <a:solidFill>
                  <a:sysClr val="window" lastClr="FFFFFF"/>
                </a:solidFill>
                <a:latin typeface="Calibri"/>
              </a:rPr>
              <a:t>Analysis of DNA mutations in captured tumor cells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" y="1501894"/>
            <a:ext cx="8229600" cy="93650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CTC-Chip was used to capture tumor cells from the blood of 23 different patients. To test for EGFR mutations the SARMS assay was validated and utilized.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3352800"/>
            <a:ext cx="8229600" cy="648212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2. Scorpion Amplification Refractory Mutation System (SARMS)</a:t>
            </a:r>
          </a:p>
        </p:txBody>
      </p:sp>
      <p:sp>
        <p:nvSpPr>
          <p:cNvPr id="7" name="Rectangle 6"/>
          <p:cNvSpPr/>
          <p:nvPr/>
        </p:nvSpPr>
        <p:spPr>
          <a:xfrm>
            <a:off x="466435" y="3962400"/>
            <a:ext cx="5029200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Calibri" pitchFamily="34" charset="0"/>
              <a:buChar char="‐"/>
            </a:pPr>
            <a:r>
              <a:rPr lang="en-US" sz="1600" dirty="0" smtClean="0">
                <a:solidFill>
                  <a:schemeClr val="dk1"/>
                </a:solidFill>
              </a:rPr>
              <a:t>SARMS assay allows for detection of multiple EGFR mutations using DNA-</a:t>
            </a:r>
            <a:r>
              <a:rPr lang="en-US" sz="1600" dirty="0" err="1" smtClean="0">
                <a:solidFill>
                  <a:schemeClr val="dk1"/>
                </a:solidFill>
              </a:rPr>
              <a:t>fluorophore</a:t>
            </a:r>
            <a:r>
              <a:rPr lang="en-US" sz="1600" dirty="0" smtClean="0">
                <a:solidFill>
                  <a:schemeClr val="dk1"/>
                </a:solidFill>
              </a:rPr>
              <a:t> hybrids complementary to mutated alleles in question</a:t>
            </a:r>
          </a:p>
          <a:p>
            <a:pPr marL="800100" lvl="1" indent="-342900">
              <a:spcAft>
                <a:spcPts val="600"/>
              </a:spcAft>
              <a:buFont typeface="Calibri" pitchFamily="34" charset="0"/>
              <a:buChar char="‐"/>
            </a:pPr>
            <a:r>
              <a:rPr lang="en-US" sz="1600" dirty="0" smtClean="0">
                <a:solidFill>
                  <a:schemeClr val="dk1"/>
                </a:solidFill>
              </a:rPr>
              <a:t>Authors validated assay by re-identifying mutations in samples with previously known mutations</a:t>
            </a:r>
          </a:p>
          <a:p>
            <a:pPr marL="800100" lvl="1" indent="-342900">
              <a:spcAft>
                <a:spcPts val="600"/>
              </a:spcAft>
              <a:buFont typeface="Calibri" pitchFamily="34" charset="0"/>
              <a:buChar char="‐"/>
            </a:pPr>
            <a:r>
              <a:rPr lang="en-US" sz="1600" dirty="0" smtClean="0">
                <a:solidFill>
                  <a:schemeClr val="dk1"/>
                </a:solidFill>
              </a:rPr>
              <a:t>Found the SARMS test could identify mutants below detection limit of standard sequencing</a:t>
            </a:r>
          </a:p>
          <a:p>
            <a:pPr marL="800100" lvl="1" indent="-342900">
              <a:spcAft>
                <a:spcPts val="600"/>
              </a:spcAft>
              <a:buFont typeface="Calibri" pitchFamily="34" charset="0"/>
              <a:buChar char="‐"/>
            </a:pPr>
            <a:endParaRPr lang="en-US" sz="1600" dirty="0" smtClean="0">
              <a:solidFill>
                <a:schemeClr val="dk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66435" y="2590800"/>
            <a:ext cx="8220365" cy="6096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1. DNA extraction from captured tumor cells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8"/>
          <a:stretch/>
        </p:blipFill>
        <p:spPr bwMode="auto">
          <a:xfrm>
            <a:off x="5495634" y="4365769"/>
            <a:ext cx="3073979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495635" y="5410200"/>
            <a:ext cx="34959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err="1"/>
              <a:t>Whitcombe</a:t>
            </a:r>
            <a:r>
              <a:rPr lang="en-US" sz="800" dirty="0"/>
              <a:t>, D., J. </a:t>
            </a:r>
            <a:r>
              <a:rPr lang="en-US" sz="800" dirty="0" err="1"/>
              <a:t>Theaker</a:t>
            </a:r>
            <a:r>
              <a:rPr lang="en-US" sz="800" dirty="0"/>
              <a:t>, et al. (1999). "Detection of PCR products using self-probing </a:t>
            </a:r>
            <a:r>
              <a:rPr lang="en-US" sz="800" dirty="0" err="1"/>
              <a:t>amplicons</a:t>
            </a:r>
            <a:r>
              <a:rPr lang="en-US" sz="800" dirty="0"/>
              <a:t> and fluorescence." </a:t>
            </a:r>
            <a:r>
              <a:rPr lang="en-US" sz="800" u="sng" dirty="0"/>
              <a:t>Nat </a:t>
            </a:r>
            <a:r>
              <a:rPr lang="en-US" sz="800" u="sng" dirty="0" err="1"/>
              <a:t>Biotechnol</a:t>
            </a:r>
            <a:r>
              <a:rPr lang="en-US" sz="800" dirty="0"/>
              <a:t> </a:t>
            </a:r>
            <a:r>
              <a:rPr lang="en-US" sz="800" b="1" dirty="0"/>
              <a:t>17</a:t>
            </a:r>
            <a:r>
              <a:rPr lang="en-US" sz="800" dirty="0"/>
              <a:t>(8): 804-807.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95400" y="6172200"/>
            <a:ext cx="6553200" cy="59854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Combination of CTC-Chip capture and SARMS genetic screening allows characterization of EGFR in NSCLC patients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96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 smtClean="0"/>
              <a:t>Characterization of EGFR in Cancerous Patients</a:t>
            </a:r>
            <a:endParaRPr lang="en-US" sz="3000" dirty="0"/>
          </a:p>
        </p:txBody>
      </p:sp>
      <p:sp>
        <p:nvSpPr>
          <p:cNvPr id="10" name="Rounded Rectangle 9"/>
          <p:cNvSpPr/>
          <p:nvPr/>
        </p:nvSpPr>
        <p:spPr>
          <a:xfrm>
            <a:off x="457201" y="1641662"/>
            <a:ext cx="8229600" cy="93650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Summary: </a:t>
            </a:r>
            <a:r>
              <a:rPr lang="en-US" dirty="0" smtClean="0"/>
              <a:t>Most of the cancerous patients in their sample group had two mutations in EGFR from tumorous lung cells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57201" y="2781173"/>
            <a:ext cx="8229600" cy="489067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Primary Mutation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3353896"/>
            <a:ext cx="8229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The mutation suspected to be responsible for the lung cancer tumor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 deletion or single amino acid substitution in the exons of EGFR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457201" y="4196034"/>
            <a:ext cx="8229600" cy="489067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Secondary Mutation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80315" y="4784271"/>
            <a:ext cx="8229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The mutation that is linked to EGFR resistance to tyrosine kinase inhibitors, a cancer therapy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Mutation that authors were interested in was the </a:t>
            </a:r>
            <a:r>
              <a:rPr lang="en-US" b="1" dirty="0" smtClean="0"/>
              <a:t>T790M mutation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Authors used this mutation as a biomarker for therapy </a:t>
            </a:r>
            <a:r>
              <a:rPr lang="en-US" dirty="0" smtClean="0"/>
              <a:t>resistance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35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 smtClean="0"/>
              <a:t>T790M Mutation in Pretreatment Tumor Cells </a:t>
            </a:r>
            <a:endParaRPr lang="en-US" sz="3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457200" y="1802435"/>
            <a:ext cx="2561965" cy="2053540"/>
            <a:chOff x="457200" y="1802435"/>
            <a:chExt cx="2561965" cy="2053540"/>
          </a:xfrm>
        </p:grpSpPr>
        <p:sp>
          <p:nvSpPr>
            <p:cNvPr id="7" name="Rounded Rectangle 6"/>
            <p:cNvSpPr/>
            <p:nvPr/>
          </p:nvSpPr>
          <p:spPr>
            <a:xfrm>
              <a:off x="547556" y="1802435"/>
              <a:ext cx="2281485" cy="57039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Cell Isolation</a:t>
              </a:r>
              <a:endParaRPr lang="en-US" sz="20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57200" y="2532536"/>
              <a:ext cx="256196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/>
                <a:buChar char="•"/>
              </a:pPr>
              <a:r>
                <a:rPr lang="en-US" sz="1600" dirty="0" smtClean="0"/>
                <a:t>Cells were isolated by tumor biopsy of 26 patients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sz="1600" dirty="0" smtClean="0"/>
                <a:t>Patients had not yet received therapy</a:t>
              </a:r>
              <a:endParaRPr lang="en-US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353782" y="1802435"/>
            <a:ext cx="2608497" cy="1807319"/>
            <a:chOff x="432882" y="1802435"/>
            <a:chExt cx="2608497" cy="1807319"/>
          </a:xfrm>
        </p:grpSpPr>
        <p:sp>
          <p:nvSpPr>
            <p:cNvPr id="13" name="Rounded Rectangle 12"/>
            <p:cNvSpPr/>
            <p:nvPr/>
          </p:nvSpPr>
          <p:spPr>
            <a:xfrm>
              <a:off x="547556" y="1802435"/>
              <a:ext cx="2281485" cy="57039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Mutation Testing</a:t>
              </a:r>
              <a:endParaRPr lang="en-US" sz="20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32882" y="2532536"/>
              <a:ext cx="260849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/>
                <a:buChar char="•"/>
              </a:pPr>
              <a:r>
                <a:rPr lang="en-US" sz="1600" dirty="0" smtClean="0"/>
                <a:t>All 26 patients had a primary mutation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sz="1600" dirty="0" smtClean="0"/>
                <a:t>10 of 26 (38%) of patients had a T790M mutation</a:t>
              </a:r>
              <a:endParaRPr lang="en-US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96897" y="1802435"/>
            <a:ext cx="2540053" cy="1807319"/>
            <a:chOff x="439138" y="1802435"/>
            <a:chExt cx="2540053" cy="1807319"/>
          </a:xfrm>
        </p:grpSpPr>
        <p:sp>
          <p:nvSpPr>
            <p:cNvPr id="16" name="Rounded Rectangle 15"/>
            <p:cNvSpPr/>
            <p:nvPr/>
          </p:nvSpPr>
          <p:spPr>
            <a:xfrm>
              <a:off x="547556" y="1802435"/>
              <a:ext cx="2281485" cy="570391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Monitoring</a:t>
              </a:r>
              <a:endParaRPr lang="en-US" sz="20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9138" y="2532536"/>
              <a:ext cx="254005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/>
                <a:buChar char="•"/>
              </a:pPr>
              <a:r>
                <a:rPr lang="en-US" sz="1600" dirty="0" smtClean="0"/>
                <a:t>Given tyrosine kinase inhibitors as treatment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sz="1600" dirty="0"/>
                <a:t>M</a:t>
              </a:r>
              <a:r>
                <a:rPr lang="en-US" sz="1600" dirty="0" smtClean="0"/>
                <a:t>onitored over 40 months for survival</a:t>
              </a:r>
            </a:p>
          </p:txBody>
        </p:sp>
      </p:grpSp>
      <p:sp>
        <p:nvSpPr>
          <p:cNvPr id="18" name="Right Arrow 17"/>
          <p:cNvSpPr/>
          <p:nvPr/>
        </p:nvSpPr>
        <p:spPr>
          <a:xfrm>
            <a:off x="3019165" y="2372826"/>
            <a:ext cx="159703" cy="45631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5962279" y="2372826"/>
            <a:ext cx="159703" cy="45631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7200" y="3825424"/>
            <a:ext cx="8229600" cy="547573"/>
          </a:xfrm>
          <a:prstGeom prst="rect">
            <a:avLst/>
          </a:prstGeom>
          <a:gradFill>
            <a:gsLst>
              <a:gs pos="100000">
                <a:schemeClr val="dk1">
                  <a:tint val="50000"/>
                  <a:satMod val="300000"/>
                </a:schemeClr>
              </a:gs>
              <a:gs pos="30000">
                <a:schemeClr val="dk1">
                  <a:tint val="37000"/>
                  <a:satMod val="300000"/>
                </a:schemeClr>
              </a:gs>
              <a:gs pos="0">
                <a:schemeClr val="dk1">
                  <a:tint val="15000"/>
                  <a:satMod val="350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Results 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829141" y="4651066"/>
            <a:ext cx="39489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Patients that had the T790M mutation had a lower survival rate than those without the mutation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Likely patients resistant to tyrosine kinase inhibitor </a:t>
            </a:r>
            <a:endParaRPr lang="en-US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473330"/>
              </p:ext>
            </p:extLst>
          </p:nvPr>
        </p:nvGraphicFramePr>
        <p:xfrm>
          <a:off x="588591" y="4629211"/>
          <a:ext cx="3981983" cy="146920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715709"/>
                <a:gridCol w="2266274"/>
              </a:tblGrid>
              <a:tr h="428255">
                <a:tc>
                  <a:txBody>
                    <a:bodyPr/>
                    <a:lstStyle/>
                    <a:p>
                      <a:r>
                        <a:rPr lang="en-US" dirty="0" smtClean="0"/>
                        <a:t>Patient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Median Survival (Mo)</a:t>
                      </a:r>
                      <a:endParaRPr lang="en-US" dirty="0"/>
                    </a:p>
                  </a:txBody>
                  <a:tcPr/>
                </a:tc>
              </a:tr>
              <a:tr h="520477">
                <a:tc>
                  <a:txBody>
                    <a:bodyPr/>
                    <a:lstStyle/>
                    <a:p>
                      <a:r>
                        <a:rPr lang="en-US" dirty="0" smtClean="0"/>
                        <a:t>T790M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7.7</a:t>
                      </a:r>
                      <a:endParaRPr lang="en-US" dirty="0"/>
                    </a:p>
                  </a:txBody>
                  <a:tcPr/>
                </a:tc>
              </a:tr>
              <a:tr h="52047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T790M 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38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 smtClean="0"/>
              <a:t>T790M Mutation as a Marker for Survival</a:t>
            </a:r>
            <a:endParaRPr lang="en-US" sz="3000" dirty="0"/>
          </a:p>
        </p:txBody>
      </p:sp>
      <p:pic>
        <p:nvPicPr>
          <p:cNvPr id="4" name="Picture 3" descr="Screen Shot 2011-12-08 at 11.17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792" y="1803140"/>
            <a:ext cx="6601095" cy="401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459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986</Words>
  <Application>Microsoft Office PowerPoint</Application>
  <PresentationFormat>On-screen Show (4:3)</PresentationFormat>
  <Paragraphs>117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Mutations in EGFR in Circulating Lung-Cancer Cells</dc:title>
  <dc:creator>Colin M Reisterer</dc:creator>
  <cp:lastModifiedBy>Colin M Reisterer</cp:lastModifiedBy>
  <cp:revision>33</cp:revision>
  <dcterms:created xsi:type="dcterms:W3CDTF">2011-12-09T01:13:57Z</dcterms:created>
  <dcterms:modified xsi:type="dcterms:W3CDTF">2011-12-09T06:28:03Z</dcterms:modified>
</cp:coreProperties>
</file>