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3"/>
  </p:notesMasterIdLst>
  <p:sldIdLst>
    <p:sldId id="256" r:id="rId2"/>
    <p:sldId id="275" r:id="rId3"/>
    <p:sldId id="279" r:id="rId4"/>
    <p:sldId id="276" r:id="rId5"/>
    <p:sldId id="289" r:id="rId6"/>
    <p:sldId id="277" r:id="rId7"/>
    <p:sldId id="272" r:id="rId8"/>
    <p:sldId id="287" r:id="rId9"/>
    <p:sldId id="278" r:id="rId10"/>
    <p:sldId id="260" r:id="rId11"/>
    <p:sldId id="297" r:id="rId12"/>
    <p:sldId id="298" r:id="rId13"/>
    <p:sldId id="280" r:id="rId14"/>
    <p:sldId id="261" r:id="rId15"/>
    <p:sldId id="286" r:id="rId16"/>
    <p:sldId id="291" r:id="rId17"/>
    <p:sldId id="283" r:id="rId18"/>
    <p:sldId id="293" r:id="rId19"/>
    <p:sldId id="296" r:id="rId20"/>
    <p:sldId id="284"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23" autoAdjust="0"/>
  </p:normalViewPr>
  <p:slideViewPr>
    <p:cSldViewPr snapToGrid="0" snapToObjects="1">
      <p:cViewPr>
        <p:scale>
          <a:sx n="75" d="100"/>
          <a:sy n="75" d="100"/>
        </p:scale>
        <p:origin x="-206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6096E-43C9-BA48-9E50-5413626686C2}" type="datetimeFigureOut">
              <a:rPr lang="en-US" smtClean="0"/>
              <a:t>4/3/12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4216E-358F-F64C-AD91-EFE34709A517}" type="slidenum">
              <a:rPr lang="en-US" smtClean="0"/>
              <a:t>‹#›</a:t>
            </a:fld>
            <a:endParaRPr lang="en-US"/>
          </a:p>
        </p:txBody>
      </p:sp>
    </p:spTree>
    <p:extLst>
      <p:ext uri="{BB962C8B-B14F-4D97-AF65-F5344CB8AC3E}">
        <p14:creationId xmlns:p14="http://schemas.microsoft.com/office/powerpoint/2010/main" val="14494084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134216E-358F-F64C-AD91-EFE34709A517}" type="slidenum">
              <a:rPr lang="en-US" smtClean="0"/>
              <a:t>2</a:t>
            </a:fld>
            <a:endParaRPr lang="en-US"/>
          </a:p>
        </p:txBody>
      </p:sp>
    </p:spTree>
    <p:extLst>
      <p:ext uri="{BB962C8B-B14F-4D97-AF65-F5344CB8AC3E}">
        <p14:creationId xmlns:p14="http://schemas.microsoft.com/office/powerpoint/2010/main" val="67258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Figure 5 | </a:t>
            </a:r>
            <a:r>
              <a:rPr lang="en-US" sz="1200" b="1" kern="1200" dirty="0" smtClean="0">
                <a:solidFill>
                  <a:schemeClr val="tx1"/>
                </a:solidFill>
                <a:effectLst/>
                <a:latin typeface="+mn-lt"/>
                <a:ea typeface="+mn-ea"/>
                <a:cs typeface="+mn-cs"/>
              </a:rPr>
              <a:t>The stages of </a:t>
            </a:r>
            <a:r>
              <a:rPr lang="en-US" sz="1200" b="1" kern="1200" dirty="0" err="1" smtClean="0">
                <a:solidFill>
                  <a:schemeClr val="tx1"/>
                </a:solidFill>
                <a:effectLst/>
                <a:latin typeface="+mn-lt"/>
                <a:ea typeface="+mn-ea"/>
                <a:cs typeface="+mn-cs"/>
              </a:rPr>
              <a:t>invadopodium</a:t>
            </a:r>
            <a:r>
              <a:rPr lang="en-US" sz="1200" b="1" kern="1200" dirty="0" smtClean="0">
                <a:solidFill>
                  <a:schemeClr val="tx1"/>
                </a:solidFill>
                <a:effectLst/>
                <a:latin typeface="+mn-lt"/>
                <a:ea typeface="+mn-ea"/>
                <a:cs typeface="+mn-cs"/>
              </a:rPr>
              <a:t> formation. </a:t>
            </a:r>
            <a:r>
              <a:rPr lang="en-US" sz="1200" b="0" kern="1200" dirty="0" smtClean="0">
                <a:solidFill>
                  <a:schemeClr val="tx1"/>
                </a:solidFill>
                <a:effectLst/>
                <a:latin typeface="+mn-lt"/>
                <a:ea typeface="+mn-ea"/>
                <a:cs typeface="+mn-cs"/>
              </a:rPr>
              <a:t>Each stage of </a:t>
            </a:r>
            <a:r>
              <a:rPr lang="en-US" sz="1200" b="0" kern="1200" dirty="0" err="1" smtClean="0">
                <a:solidFill>
                  <a:schemeClr val="tx1"/>
                </a:solidFill>
                <a:effectLst/>
                <a:latin typeface="+mn-lt"/>
                <a:ea typeface="+mn-ea"/>
                <a:cs typeface="+mn-cs"/>
              </a:rPr>
              <a:t>invadopodium</a:t>
            </a:r>
            <a:r>
              <a:rPr lang="en-US" sz="1200" b="0" kern="1200" dirty="0" smtClean="0">
                <a:solidFill>
                  <a:schemeClr val="tx1"/>
                </a:solidFill>
                <a:effectLst/>
                <a:latin typeface="+mn-lt"/>
                <a:ea typeface="+mn-ea"/>
                <a:cs typeface="+mn-cs"/>
              </a:rPr>
              <a:t> formation is depicted on three levels: </a:t>
            </a:r>
            <a:endParaRPr lang="en-US" dirty="0" smtClean="0"/>
          </a:p>
          <a:p>
            <a:r>
              <a:rPr lang="en-US" sz="1200" b="0" kern="1200" dirty="0" smtClean="0">
                <a:solidFill>
                  <a:schemeClr val="tx1"/>
                </a:solidFill>
                <a:effectLst/>
                <a:latin typeface="+mn-lt"/>
                <a:ea typeface="+mn-ea"/>
                <a:cs typeface="+mn-cs"/>
              </a:rPr>
              <a:t>the basic shape of the structure in relation to the cell (top), a simple representation of key proteins in relation to the cell </a:t>
            </a:r>
            <a:endParaRPr lang="en-US" dirty="0" smtClean="0"/>
          </a:p>
          <a:p>
            <a:r>
              <a:rPr lang="en-US" sz="1200" b="0" kern="1200" dirty="0" smtClean="0">
                <a:solidFill>
                  <a:schemeClr val="tx1"/>
                </a:solidFill>
                <a:effectLst/>
                <a:latin typeface="+mn-lt"/>
                <a:ea typeface="+mn-ea"/>
                <a:cs typeface="+mn-cs"/>
              </a:rPr>
              <a:t>membrane (middle) and a detailed molecular overview (bottom). </a:t>
            </a:r>
            <a:r>
              <a:rPr lang="en-US" sz="1200" b="1" kern="1200" dirty="0" smtClean="0">
                <a:solidFill>
                  <a:schemeClr val="tx1"/>
                </a:solidFill>
                <a:effectLst/>
                <a:latin typeface="+mn-lt"/>
                <a:ea typeface="+mn-ea"/>
                <a:cs typeface="+mn-cs"/>
              </a:rPr>
              <a:t>a </a:t>
            </a:r>
            <a:r>
              <a:rPr lang="en-US" sz="1200" b="0" kern="1200" dirty="0" smtClean="0">
                <a:solidFill>
                  <a:schemeClr val="tx1"/>
                </a:solidFill>
                <a:effectLst/>
                <a:latin typeface="+mn-lt"/>
                <a:ea typeface="+mn-ea"/>
                <a:cs typeface="+mn-cs"/>
              </a:rPr>
              <a:t>| During initiation of </a:t>
            </a:r>
            <a:r>
              <a:rPr lang="en-US" sz="1200" b="0" kern="1200" dirty="0" err="1" smtClean="0">
                <a:solidFill>
                  <a:schemeClr val="tx1"/>
                </a:solidFill>
                <a:effectLst/>
                <a:latin typeface="+mn-lt"/>
                <a:ea typeface="+mn-ea"/>
                <a:cs typeface="+mn-cs"/>
              </a:rPr>
              <a:t>invadopodium</a:t>
            </a:r>
            <a:r>
              <a:rPr lang="en-US" sz="1200" b="0" kern="1200" dirty="0" smtClean="0">
                <a:solidFill>
                  <a:schemeClr val="tx1"/>
                </a:solidFill>
                <a:effectLst/>
                <a:latin typeface="+mn-lt"/>
                <a:ea typeface="+mn-ea"/>
                <a:cs typeface="+mn-cs"/>
              </a:rPr>
              <a:t> formation,</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cells establish focal adhesions with the extracellular matrix (ECM) through the interaction of </a:t>
            </a:r>
            <a:r>
              <a:rPr lang="en-US" sz="1200" b="0" kern="1200" dirty="0" err="1" smtClean="0">
                <a:solidFill>
                  <a:schemeClr val="tx1"/>
                </a:solidFill>
                <a:effectLst/>
                <a:latin typeface="+mn-lt"/>
                <a:ea typeface="+mn-ea"/>
                <a:cs typeface="+mn-cs"/>
              </a:rPr>
              <a:t>integrins</a:t>
            </a:r>
            <a:r>
              <a:rPr lang="en-US" sz="1200" b="0" kern="1200" dirty="0" smtClean="0">
                <a:solidFill>
                  <a:schemeClr val="tx1"/>
                </a:solidFill>
                <a:effectLst/>
                <a:latin typeface="+mn-lt"/>
                <a:ea typeface="+mn-ea"/>
                <a:cs typeface="+mn-cs"/>
              </a:rPr>
              <a:t>, SRC and Tyr397-phosphorylated focal adhesion kinase (FAK). In invading cells, a switch occurs to release SRC, enabling it to bind and phosphorylate Tyr kinase substrate with five SH3 domains (TKS5) (as well as </a:t>
            </a:r>
            <a:r>
              <a:rPr lang="en-US" sz="1200" b="0" kern="1200" dirty="0" err="1" smtClean="0">
                <a:solidFill>
                  <a:schemeClr val="tx1"/>
                </a:solidFill>
                <a:effectLst/>
                <a:latin typeface="+mn-lt"/>
                <a:ea typeface="+mn-ea"/>
                <a:cs typeface="+mn-cs"/>
              </a:rPr>
              <a:t>phosphoinositide</a:t>
            </a:r>
            <a:r>
              <a:rPr lang="en-US" sz="1200" b="0" kern="1200" dirty="0" smtClean="0">
                <a:solidFill>
                  <a:schemeClr val="tx1"/>
                </a:solidFill>
                <a:effectLst/>
                <a:latin typeface="+mn-lt"/>
                <a:ea typeface="+mn-ea"/>
                <a:cs typeface="+mn-cs"/>
              </a:rPr>
              <a:t> 3-kinase (PI3K) and protein kinase C (PKC). Phosphorylated TKS5 will then localize to regions containing phosphatidylinositol-3,4- </a:t>
            </a:r>
            <a:r>
              <a:rPr lang="en-US" sz="1200" b="0" kern="1200" dirty="0" err="1" smtClean="0">
                <a:solidFill>
                  <a:schemeClr val="tx1"/>
                </a:solidFill>
                <a:effectLst/>
                <a:latin typeface="+mn-lt"/>
                <a:ea typeface="+mn-ea"/>
                <a:cs typeface="+mn-cs"/>
              </a:rPr>
              <a:t>bisphosphate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PtdIns</a:t>
            </a:r>
            <a:r>
              <a:rPr lang="en-US" sz="1200" b="0" kern="1200" dirty="0" smtClean="0">
                <a:solidFill>
                  <a:schemeClr val="tx1"/>
                </a:solidFill>
                <a:effectLst/>
                <a:latin typeface="+mn-lt"/>
                <a:ea typeface="+mn-ea"/>
                <a:cs typeface="+mn-cs"/>
              </a:rPr>
              <a:t>(3,4)P2). The intracellular switch is initiated by growth factors such as epidermal growth factor (EGF), platelet-derived growth factor (PDGF) and transforming growth factor-β (TGFβ). As TKS5 </a:t>
            </a:r>
            <a:r>
              <a:rPr lang="en-US" sz="1200" b="0" kern="1200" dirty="0" err="1" smtClean="0">
                <a:solidFill>
                  <a:schemeClr val="tx1"/>
                </a:solidFill>
                <a:effectLst/>
                <a:latin typeface="+mn-lt"/>
                <a:ea typeface="+mn-ea"/>
                <a:cs typeface="+mn-cs"/>
              </a:rPr>
              <a:t>colocalizes</a:t>
            </a:r>
            <a:r>
              <a:rPr lang="en-US" sz="1200" b="0" kern="1200" dirty="0" smtClean="0">
                <a:solidFill>
                  <a:schemeClr val="tx1"/>
                </a:solidFill>
                <a:effectLst/>
                <a:latin typeface="+mn-lt"/>
                <a:ea typeface="+mn-ea"/>
                <a:cs typeface="+mn-cs"/>
              </a:rPr>
              <a:t> with </a:t>
            </a:r>
            <a:r>
              <a:rPr lang="en-US" sz="1200" b="0" kern="1200" dirty="0" err="1" smtClean="0">
                <a:solidFill>
                  <a:schemeClr val="tx1"/>
                </a:solidFill>
                <a:effectLst/>
                <a:latin typeface="+mn-lt"/>
                <a:ea typeface="+mn-ea"/>
                <a:cs typeface="+mn-cs"/>
              </a:rPr>
              <a:t>cortactin</a:t>
            </a:r>
            <a:r>
              <a:rPr lang="en-US" sz="1200" b="0" kern="1200" dirty="0" smtClean="0">
                <a:solidFill>
                  <a:schemeClr val="tx1"/>
                </a:solidFill>
                <a:effectLst/>
                <a:latin typeface="+mn-lt"/>
                <a:ea typeface="+mn-ea"/>
                <a:cs typeface="+mn-cs"/>
              </a:rPr>
              <a:t> in precursors of </a:t>
            </a:r>
            <a:r>
              <a:rPr lang="en-US" sz="1200" b="0" kern="1200" dirty="0" err="1" smtClean="0">
                <a:solidFill>
                  <a:schemeClr val="tx1"/>
                </a:solidFill>
                <a:effectLst/>
                <a:latin typeface="+mn-lt"/>
                <a:ea typeface="+mn-ea"/>
                <a:cs typeface="+mn-cs"/>
              </a:rPr>
              <a:t>invadopodia</a:t>
            </a:r>
            <a:r>
              <a:rPr lang="en-US" sz="1200" b="0" kern="1200" dirty="0" smtClean="0">
                <a:solidFill>
                  <a:schemeClr val="tx1"/>
                </a:solidFill>
                <a:effectLst/>
                <a:latin typeface="+mn-lt"/>
                <a:ea typeface="+mn-ea"/>
                <a:cs typeface="+mn-cs"/>
              </a:rPr>
              <a:t>, it might form the scaffold that recruits </a:t>
            </a:r>
            <a:r>
              <a:rPr lang="en-US" sz="1200" b="0" kern="1200" dirty="0" err="1" smtClean="0">
                <a:solidFill>
                  <a:schemeClr val="tx1"/>
                </a:solidFill>
                <a:effectLst/>
                <a:latin typeface="+mn-lt"/>
                <a:ea typeface="+mn-ea"/>
                <a:cs typeface="+mn-cs"/>
              </a:rPr>
              <a:t>cortactin</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 </a:t>
            </a:r>
            <a:r>
              <a:rPr lang="en-US" sz="1200" b="0" kern="1200" dirty="0" smtClean="0">
                <a:solidFill>
                  <a:schemeClr val="tx1"/>
                </a:solidFill>
                <a:effectLst/>
                <a:latin typeface="+mn-lt"/>
                <a:ea typeface="+mn-ea"/>
                <a:cs typeface="+mn-cs"/>
              </a:rPr>
              <a:t>| The formation of </a:t>
            </a:r>
            <a:r>
              <a:rPr lang="en-US" sz="1200" b="0" kern="1200" dirty="0" err="1" smtClean="0">
                <a:solidFill>
                  <a:schemeClr val="tx1"/>
                </a:solidFill>
                <a:effectLst/>
                <a:latin typeface="+mn-lt"/>
                <a:ea typeface="+mn-ea"/>
                <a:cs typeface="+mn-cs"/>
              </a:rPr>
              <a:t>invadopodia</a:t>
            </a:r>
            <a:r>
              <a:rPr lang="en-US" sz="1200" b="0" kern="1200" dirty="0" smtClean="0">
                <a:solidFill>
                  <a:schemeClr val="tx1"/>
                </a:solidFill>
                <a:effectLst/>
                <a:latin typeface="+mn-lt"/>
                <a:ea typeface="+mn-ea"/>
                <a:cs typeface="+mn-cs"/>
              </a:rPr>
              <a:t> occurs through the recruitment and activation of the actin regulatory complex ARP2/3 and WASP-interacting protein (WIP), the phosphorylation of key </a:t>
            </a:r>
            <a:r>
              <a:rPr lang="en-US" sz="1200" b="0" kern="1200" dirty="0" err="1" smtClean="0">
                <a:solidFill>
                  <a:schemeClr val="tx1"/>
                </a:solidFill>
                <a:effectLst/>
                <a:latin typeface="+mn-lt"/>
                <a:ea typeface="+mn-ea"/>
                <a:cs typeface="+mn-cs"/>
              </a:rPr>
              <a:t>invadopodium</a:t>
            </a:r>
            <a:r>
              <a:rPr lang="en-US" sz="1200" b="0" kern="1200" dirty="0" smtClean="0">
                <a:solidFill>
                  <a:schemeClr val="tx1"/>
                </a:solidFill>
                <a:effectLst/>
                <a:latin typeface="+mn-lt"/>
                <a:ea typeface="+mn-ea"/>
                <a:cs typeface="+mn-cs"/>
              </a:rPr>
              <a:t> components, such as </a:t>
            </a:r>
            <a:r>
              <a:rPr lang="en-US" sz="1200" b="0" kern="1200" dirty="0" err="1" smtClean="0">
                <a:solidFill>
                  <a:schemeClr val="tx1"/>
                </a:solidFill>
                <a:effectLst/>
                <a:latin typeface="+mn-lt"/>
                <a:ea typeface="+mn-ea"/>
                <a:cs typeface="+mn-cs"/>
              </a:rPr>
              <a:t>cortactin</a:t>
            </a:r>
            <a:r>
              <a:rPr lang="en-US" sz="1200" b="0" kern="1200" dirty="0" smtClean="0">
                <a:solidFill>
                  <a:schemeClr val="tx1"/>
                </a:solidFill>
                <a:effectLst/>
                <a:latin typeface="+mn-lt"/>
                <a:ea typeface="+mn-ea"/>
                <a:cs typeface="+mn-cs"/>
              </a:rPr>
              <a:t>, TKS5, </a:t>
            </a:r>
            <a:r>
              <a:rPr lang="en-US" sz="1200" b="0" kern="1200" dirty="0" err="1" smtClean="0">
                <a:solidFill>
                  <a:schemeClr val="tx1"/>
                </a:solidFill>
                <a:effectLst/>
                <a:latin typeface="+mn-lt"/>
                <a:ea typeface="+mn-ea"/>
                <a:cs typeface="+mn-cs"/>
              </a:rPr>
              <a:t>fascin</a:t>
            </a:r>
            <a:r>
              <a:rPr lang="en-US" sz="1200" b="0" kern="1200" dirty="0" smtClean="0">
                <a:solidFill>
                  <a:schemeClr val="tx1"/>
                </a:solidFill>
                <a:effectLst/>
                <a:latin typeface="+mn-lt"/>
                <a:ea typeface="+mn-ea"/>
                <a:cs typeface="+mn-cs"/>
              </a:rPr>
              <a:t> and 110 </a:t>
            </a:r>
            <a:r>
              <a:rPr lang="en-US" sz="1200" b="0" kern="1200" dirty="0" err="1" smtClean="0">
                <a:solidFill>
                  <a:schemeClr val="tx1"/>
                </a:solidFill>
                <a:effectLst/>
                <a:latin typeface="+mn-lt"/>
                <a:ea typeface="+mn-ea"/>
                <a:cs typeface="+mn-cs"/>
              </a:rPr>
              <a:t>kDa</a:t>
            </a:r>
            <a:r>
              <a:rPr lang="en-US" sz="1200" b="0" kern="1200" dirty="0" smtClean="0">
                <a:solidFill>
                  <a:schemeClr val="tx1"/>
                </a:solidFill>
                <a:effectLst/>
                <a:latin typeface="+mn-lt"/>
                <a:ea typeface="+mn-ea"/>
                <a:cs typeface="+mn-cs"/>
              </a:rPr>
              <a:t> actin filament-associated protein (AFAP110), and the production of reactive oxygen species (ROS). TKS5 binds NCK1, NCK2, growth factor receptor-bound protein 2 (GRB2) and neural </a:t>
            </a:r>
            <a:r>
              <a:rPr lang="en-US" sz="1200" b="0" kern="1200" dirty="0" err="1" smtClean="0">
                <a:solidFill>
                  <a:schemeClr val="tx1"/>
                </a:solidFill>
                <a:effectLst/>
                <a:latin typeface="+mn-lt"/>
                <a:ea typeface="+mn-ea"/>
                <a:cs typeface="+mn-cs"/>
              </a:rPr>
              <a:t>Wiskott</a:t>
            </a:r>
            <a:r>
              <a:rPr lang="en-US" sz="1200" b="0" kern="1200" dirty="0" smtClean="0">
                <a:solidFill>
                  <a:schemeClr val="tx1"/>
                </a:solidFill>
                <a:effectLst/>
                <a:latin typeface="+mn-lt"/>
                <a:ea typeface="+mn-ea"/>
                <a:cs typeface="+mn-cs"/>
              </a:rPr>
              <a:t>–Aldrich syndrome protein (N-WASP) (the TKS5–N-WASP interaction is not shown here). </a:t>
            </a:r>
            <a:r>
              <a:rPr lang="en-US" sz="1200" b="0" kern="1200" dirty="0" err="1" smtClean="0">
                <a:solidFill>
                  <a:schemeClr val="tx1"/>
                </a:solidFill>
                <a:effectLst/>
                <a:latin typeface="+mn-lt"/>
                <a:ea typeface="+mn-ea"/>
                <a:cs typeface="+mn-cs"/>
              </a:rPr>
              <a:t>Cortactin</a:t>
            </a:r>
            <a:r>
              <a:rPr lang="en-US" sz="1200" b="0" kern="1200" dirty="0" smtClean="0">
                <a:solidFill>
                  <a:schemeClr val="tx1"/>
                </a:solidFill>
                <a:effectLst/>
                <a:latin typeface="+mn-lt"/>
                <a:ea typeface="+mn-ea"/>
                <a:cs typeface="+mn-cs"/>
              </a:rPr>
              <a:t> associates with N-WASP and the ARP2/3 complex (the </a:t>
            </a:r>
            <a:r>
              <a:rPr lang="en-US" sz="1200" b="0" kern="1200" dirty="0" err="1" smtClean="0">
                <a:solidFill>
                  <a:schemeClr val="tx1"/>
                </a:solidFill>
                <a:effectLst/>
                <a:latin typeface="+mn-lt"/>
                <a:ea typeface="+mn-ea"/>
                <a:cs typeface="+mn-cs"/>
              </a:rPr>
              <a:t>cortactin</a:t>
            </a:r>
            <a:r>
              <a:rPr lang="en-US" sz="1200" b="0" kern="1200" dirty="0" smtClean="0">
                <a:solidFill>
                  <a:schemeClr val="tx1"/>
                </a:solidFill>
                <a:effectLst/>
                <a:latin typeface="+mn-lt"/>
                <a:ea typeface="+mn-ea"/>
                <a:cs typeface="+mn-cs"/>
              </a:rPr>
              <a:t>–ARP2/3 interaction is not shown here), and will generate a complex of WIP and </a:t>
            </a:r>
            <a:r>
              <a:rPr lang="en-US" sz="1200" b="0" kern="1200" dirty="0" err="1" smtClean="0">
                <a:solidFill>
                  <a:schemeClr val="tx1"/>
                </a:solidFill>
                <a:effectLst/>
                <a:latin typeface="+mn-lt"/>
                <a:ea typeface="+mn-ea"/>
                <a:cs typeface="+mn-cs"/>
              </a:rPr>
              <a:t>dynamin</a:t>
            </a:r>
            <a:r>
              <a:rPr lang="en-US" sz="1200" b="0" kern="1200" dirty="0" smtClean="0">
                <a:solidFill>
                  <a:schemeClr val="tx1"/>
                </a:solidFill>
                <a:effectLst/>
                <a:latin typeface="+mn-lt"/>
                <a:ea typeface="+mn-ea"/>
                <a:cs typeface="+mn-cs"/>
              </a:rPr>
              <a:t> </a:t>
            </a:r>
            <a:endParaRPr lang="en-US" dirty="0" smtClean="0"/>
          </a:p>
          <a:p>
            <a:r>
              <a:rPr lang="en-US" sz="1200" b="0" kern="1200" dirty="0" smtClean="0">
                <a:solidFill>
                  <a:schemeClr val="tx1"/>
                </a:solidFill>
                <a:effectLst/>
                <a:latin typeface="+mn-lt"/>
                <a:ea typeface="+mn-ea"/>
                <a:cs typeface="+mn-cs"/>
              </a:rPr>
              <a:t>during </a:t>
            </a:r>
            <a:r>
              <a:rPr lang="en-US" sz="1200" b="0" kern="1200" dirty="0" err="1" smtClean="0">
                <a:solidFill>
                  <a:schemeClr val="tx1"/>
                </a:solidFill>
                <a:effectLst/>
                <a:latin typeface="+mn-lt"/>
                <a:ea typeface="+mn-ea"/>
                <a:cs typeface="+mn-cs"/>
              </a:rPr>
              <a:t>invadopodia</a:t>
            </a:r>
            <a:r>
              <a:rPr lang="en-US" sz="1200" b="0" kern="1200" dirty="0" smtClean="0">
                <a:solidFill>
                  <a:schemeClr val="tx1"/>
                </a:solidFill>
                <a:effectLst/>
                <a:latin typeface="+mn-lt"/>
                <a:ea typeface="+mn-ea"/>
                <a:cs typeface="+mn-cs"/>
              </a:rPr>
              <a:t> formation. Phosphorylation of both </a:t>
            </a:r>
            <a:r>
              <a:rPr lang="en-US" sz="1200" b="0" kern="1200" dirty="0" err="1" smtClean="0">
                <a:solidFill>
                  <a:schemeClr val="tx1"/>
                </a:solidFill>
                <a:effectLst/>
                <a:latin typeface="+mn-lt"/>
                <a:ea typeface="+mn-ea"/>
                <a:cs typeface="+mn-cs"/>
              </a:rPr>
              <a:t>cortactin</a:t>
            </a:r>
            <a:r>
              <a:rPr lang="en-US" sz="1200" b="0" kern="1200" dirty="0" smtClean="0">
                <a:solidFill>
                  <a:schemeClr val="tx1"/>
                </a:solidFill>
                <a:effectLst/>
                <a:latin typeface="+mn-lt"/>
                <a:ea typeface="+mn-ea"/>
                <a:cs typeface="+mn-cs"/>
              </a:rPr>
              <a:t> (by SRC, p21-activated kinase (PAK) and extracellular signal-regulated kinase (ERK)) and TKS5 (by SRC) regulate </a:t>
            </a:r>
            <a:r>
              <a:rPr lang="en-US" sz="1200" b="0" kern="1200" dirty="0" err="1" smtClean="0">
                <a:solidFill>
                  <a:schemeClr val="tx1"/>
                </a:solidFill>
                <a:effectLst/>
                <a:latin typeface="+mn-lt"/>
                <a:ea typeface="+mn-ea"/>
                <a:cs typeface="+mn-cs"/>
              </a:rPr>
              <a:t>invadopodium</a:t>
            </a:r>
            <a:r>
              <a:rPr lang="en-US" sz="1200" b="0" kern="1200" dirty="0" smtClean="0">
                <a:solidFill>
                  <a:schemeClr val="tx1"/>
                </a:solidFill>
                <a:effectLst/>
                <a:latin typeface="+mn-lt"/>
                <a:ea typeface="+mn-ea"/>
                <a:cs typeface="+mn-cs"/>
              </a:rPr>
              <a:t> formation. In addition, phosphorylation</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of </a:t>
            </a:r>
            <a:r>
              <a:rPr lang="en-US" sz="1200" b="0" kern="1200" dirty="0" err="1" smtClean="0">
                <a:solidFill>
                  <a:schemeClr val="tx1"/>
                </a:solidFill>
                <a:effectLst/>
                <a:latin typeface="+mn-lt"/>
                <a:ea typeface="+mn-ea"/>
                <a:cs typeface="+mn-cs"/>
              </a:rPr>
              <a:t>cortactin</a:t>
            </a:r>
            <a:r>
              <a:rPr lang="en-US" sz="1200" b="0" kern="1200" dirty="0" smtClean="0">
                <a:solidFill>
                  <a:schemeClr val="tx1"/>
                </a:solidFill>
                <a:effectLst/>
                <a:latin typeface="+mn-lt"/>
                <a:ea typeface="+mn-ea"/>
                <a:cs typeface="+mn-cs"/>
              </a:rPr>
              <a:t> by EGF causes dissociation from </a:t>
            </a:r>
            <a:r>
              <a:rPr lang="en-US" sz="1200" b="0" kern="1200" dirty="0" err="1" smtClean="0">
                <a:solidFill>
                  <a:schemeClr val="tx1"/>
                </a:solidFill>
                <a:effectLst/>
                <a:latin typeface="+mn-lt"/>
                <a:ea typeface="+mn-ea"/>
                <a:cs typeface="+mn-cs"/>
              </a:rPr>
              <a:t>cofilin</a:t>
            </a:r>
            <a:r>
              <a:rPr lang="en-US" sz="1200" b="0" kern="1200" dirty="0" smtClean="0">
                <a:solidFill>
                  <a:schemeClr val="tx1"/>
                </a:solidFill>
                <a:effectLst/>
                <a:latin typeface="+mn-lt"/>
                <a:ea typeface="+mn-ea"/>
                <a:cs typeface="+mn-cs"/>
              </a:rPr>
              <a:t> to initiate actin polymerization and </a:t>
            </a:r>
            <a:r>
              <a:rPr lang="en-US" sz="1200" b="0" kern="1200" dirty="0" err="1" smtClean="0">
                <a:solidFill>
                  <a:schemeClr val="tx1"/>
                </a:solidFill>
                <a:effectLst/>
                <a:latin typeface="+mn-lt"/>
                <a:ea typeface="+mn-ea"/>
                <a:cs typeface="+mn-cs"/>
              </a:rPr>
              <a:t>invadopodium</a:t>
            </a:r>
            <a:r>
              <a:rPr lang="en-US" sz="1200" b="0" kern="1200" dirty="0" smtClean="0">
                <a:solidFill>
                  <a:schemeClr val="tx1"/>
                </a:solidFill>
                <a:effectLst/>
                <a:latin typeface="+mn-lt"/>
                <a:ea typeface="+mn-ea"/>
                <a:cs typeface="+mn-cs"/>
              </a:rPr>
              <a:t> formation.</a:t>
            </a:r>
            <a:br>
              <a:rPr lang="en-US" sz="1200" b="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c </a:t>
            </a:r>
            <a:r>
              <a:rPr lang="en-US" sz="1200" b="0" kern="1200" dirty="0" smtClean="0">
                <a:solidFill>
                  <a:schemeClr val="tx1"/>
                </a:solidFill>
                <a:effectLst/>
                <a:latin typeface="+mn-lt"/>
                <a:ea typeface="+mn-ea"/>
                <a:cs typeface="+mn-cs"/>
              </a:rPr>
              <a:t>| During maturation, </a:t>
            </a:r>
            <a:r>
              <a:rPr lang="en-US" sz="1200" b="0" kern="1200" dirty="0" err="1" smtClean="0">
                <a:solidFill>
                  <a:schemeClr val="tx1"/>
                </a:solidFill>
                <a:effectLst/>
                <a:latin typeface="+mn-lt"/>
                <a:ea typeface="+mn-ea"/>
                <a:cs typeface="+mn-cs"/>
              </a:rPr>
              <a:t>invadopodia</a:t>
            </a:r>
            <a:r>
              <a:rPr lang="en-US" sz="1200" b="0" kern="1200" dirty="0" smtClean="0">
                <a:solidFill>
                  <a:schemeClr val="tx1"/>
                </a:solidFill>
                <a:effectLst/>
                <a:latin typeface="+mn-lt"/>
                <a:ea typeface="+mn-ea"/>
                <a:cs typeface="+mn-cs"/>
              </a:rPr>
              <a:t> promote the degradation of the ECM by coordinating the secretion of matrix </a:t>
            </a:r>
            <a:r>
              <a:rPr lang="en-US" sz="1200" b="0" kern="1200" dirty="0" err="1" smtClean="0">
                <a:solidFill>
                  <a:schemeClr val="tx1"/>
                </a:solidFill>
                <a:effectLst/>
                <a:latin typeface="+mn-lt"/>
                <a:ea typeface="+mn-ea"/>
                <a:cs typeface="+mn-cs"/>
              </a:rPr>
              <a:t>metalloprotease</a:t>
            </a:r>
            <a:r>
              <a:rPr lang="en-US" sz="1200" b="0" kern="1200" dirty="0" smtClean="0">
                <a:solidFill>
                  <a:schemeClr val="tx1"/>
                </a:solidFill>
                <a:effectLst/>
                <a:latin typeface="+mn-lt"/>
                <a:ea typeface="+mn-ea"/>
                <a:cs typeface="+mn-cs"/>
              </a:rPr>
              <a:t> 2 (MMP2) and MMP9 and enabling the delivery (potentially through microtubules) and presentation of membrane type 1 MMP (MT1MMP) to the tip of the protruding structure, through the interaction of these proteases with key </a:t>
            </a:r>
            <a:r>
              <a:rPr lang="en-US" sz="1200" b="0" kern="1200" dirty="0" err="1" smtClean="0">
                <a:solidFill>
                  <a:schemeClr val="tx1"/>
                </a:solidFill>
                <a:effectLst/>
                <a:latin typeface="+mn-lt"/>
                <a:ea typeface="+mn-ea"/>
                <a:cs typeface="+mn-cs"/>
              </a:rPr>
              <a:t>invadopodium</a:t>
            </a:r>
            <a:r>
              <a:rPr lang="en-US" sz="1200" b="0" kern="1200" dirty="0" smtClean="0">
                <a:solidFill>
                  <a:schemeClr val="tx1"/>
                </a:solidFill>
                <a:effectLst/>
                <a:latin typeface="+mn-lt"/>
                <a:ea typeface="+mn-ea"/>
                <a:cs typeface="+mn-cs"/>
              </a:rPr>
              <a:t> components such as </a:t>
            </a:r>
            <a:r>
              <a:rPr lang="en-US" sz="1200" b="0" kern="1200" dirty="0" err="1" smtClean="0">
                <a:solidFill>
                  <a:schemeClr val="tx1"/>
                </a:solidFill>
                <a:effectLst/>
                <a:latin typeface="+mn-lt"/>
                <a:ea typeface="+mn-ea"/>
                <a:cs typeface="+mn-cs"/>
              </a:rPr>
              <a:t>cortactin</a:t>
            </a:r>
            <a:r>
              <a:rPr lang="en-US" sz="1200" b="0" kern="1200" dirty="0" smtClean="0">
                <a:solidFill>
                  <a:schemeClr val="tx1"/>
                </a:solidFill>
                <a:effectLst/>
                <a:latin typeface="+mn-lt"/>
                <a:ea typeface="+mn-ea"/>
                <a:cs typeface="+mn-cs"/>
              </a:rPr>
              <a:t>, Tyr kinase substrate with four SH3 domains (TKS4) and </a:t>
            </a:r>
            <a:endParaRPr lang="en-US" dirty="0" smtClean="0"/>
          </a:p>
          <a:p>
            <a:r>
              <a:rPr lang="en-US" sz="1200" kern="1200" dirty="0" smtClean="0">
                <a:solidFill>
                  <a:schemeClr val="tx1"/>
                </a:solidFill>
                <a:effectLst/>
                <a:latin typeface="+mn-lt"/>
                <a:ea typeface="+mn-ea"/>
                <a:cs typeface="+mn-cs"/>
              </a:rPr>
              <a:t>β1 </a:t>
            </a:r>
            <a:r>
              <a:rPr lang="en-US" sz="1200" b="0" kern="1200" dirty="0" smtClean="0">
                <a:solidFill>
                  <a:schemeClr val="tx1"/>
                </a:solidFill>
                <a:effectLst/>
                <a:latin typeface="+mn-lt"/>
                <a:ea typeface="+mn-ea"/>
                <a:cs typeface="+mn-cs"/>
              </a:rPr>
              <a:t>integrin. </a:t>
            </a:r>
            <a:r>
              <a:rPr lang="en-US" sz="1200" b="0" kern="1200" dirty="0" err="1" smtClean="0">
                <a:solidFill>
                  <a:schemeClr val="tx1"/>
                </a:solidFill>
                <a:effectLst/>
                <a:latin typeface="+mn-lt"/>
                <a:ea typeface="+mn-ea"/>
                <a:cs typeface="+mn-cs"/>
              </a:rPr>
              <a:t>Dephosphorylation</a:t>
            </a:r>
            <a:r>
              <a:rPr lang="en-US" sz="1200" b="0" kern="1200" dirty="0" smtClean="0">
                <a:solidFill>
                  <a:schemeClr val="tx1"/>
                </a:solidFill>
                <a:effectLst/>
                <a:latin typeface="+mn-lt"/>
                <a:ea typeface="+mn-ea"/>
                <a:cs typeface="+mn-cs"/>
              </a:rPr>
              <a:t> of </a:t>
            </a:r>
            <a:r>
              <a:rPr lang="en-US" sz="1200" b="0" kern="1200" dirty="0" err="1" smtClean="0">
                <a:solidFill>
                  <a:schemeClr val="tx1"/>
                </a:solidFill>
                <a:effectLst/>
                <a:latin typeface="+mn-lt"/>
                <a:ea typeface="+mn-ea"/>
                <a:cs typeface="+mn-cs"/>
              </a:rPr>
              <a:t>cortactin</a:t>
            </a:r>
            <a:r>
              <a:rPr lang="en-US" sz="1200" b="0" kern="1200" dirty="0" smtClean="0">
                <a:solidFill>
                  <a:schemeClr val="tx1"/>
                </a:solidFill>
                <a:effectLst/>
                <a:latin typeface="+mn-lt"/>
                <a:ea typeface="+mn-ea"/>
                <a:cs typeface="+mn-cs"/>
              </a:rPr>
              <a:t> blocks the severing ability of </a:t>
            </a:r>
            <a:r>
              <a:rPr lang="en-US" sz="1200" b="0" kern="1200" dirty="0" err="1" smtClean="0">
                <a:solidFill>
                  <a:schemeClr val="tx1"/>
                </a:solidFill>
                <a:effectLst/>
                <a:latin typeface="+mn-lt"/>
                <a:ea typeface="+mn-ea"/>
                <a:cs typeface="+mn-cs"/>
              </a:rPr>
              <a:t>cofilin</a:t>
            </a:r>
            <a:r>
              <a:rPr lang="en-US" sz="1200" b="0" kern="1200" dirty="0" smtClean="0">
                <a:solidFill>
                  <a:schemeClr val="tx1"/>
                </a:solidFill>
                <a:effectLst/>
                <a:latin typeface="+mn-lt"/>
                <a:ea typeface="+mn-ea"/>
                <a:cs typeface="+mn-cs"/>
              </a:rPr>
              <a:t> and enables the stabilization of </a:t>
            </a:r>
            <a:r>
              <a:rPr lang="en-US" sz="1200" b="0" kern="1200" dirty="0" err="1" smtClean="0">
                <a:solidFill>
                  <a:schemeClr val="tx1"/>
                </a:solidFill>
                <a:effectLst/>
                <a:latin typeface="+mn-lt"/>
                <a:ea typeface="+mn-ea"/>
                <a:cs typeface="+mn-cs"/>
              </a:rPr>
              <a:t>invadopodia</a:t>
            </a:r>
            <a:r>
              <a:rPr lang="en-US" sz="1200" b="0" kern="1200" dirty="0" smtClean="0">
                <a:solidFill>
                  <a:schemeClr val="tx1"/>
                </a:solidFill>
                <a:effectLst/>
                <a:latin typeface="+mn-lt"/>
                <a:ea typeface="+mn-ea"/>
                <a:cs typeface="+mn-cs"/>
              </a:rPr>
              <a:t>. The mechanisms by which the proteins associate, and how they are temporally regulated, are largely unknown and should be explored further. Faded-out circles represent proteins that are present during maturation, but have unknown roles in ECM degradation. Dotted arrows indicate a regulatory pathway for which the mechanism is unknown. Dashed lines represent an enzyme–substrate interaction. P, phosphate; RTK, receptor Tyr kinase.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From Murphy and </a:t>
            </a:r>
            <a:r>
              <a:rPr lang="en-US" sz="1200" b="0" kern="1200" dirty="0" err="1" smtClean="0">
                <a:solidFill>
                  <a:schemeClr val="tx1"/>
                </a:solidFill>
                <a:effectLst/>
                <a:latin typeface="+mn-lt"/>
                <a:ea typeface="+mn-ea"/>
                <a:cs typeface="+mn-cs"/>
              </a:rPr>
              <a:t>Courtneidge</a:t>
            </a:r>
            <a:r>
              <a:rPr lang="en-US" sz="1200" b="0" kern="1200" baseline="0" dirty="0" smtClean="0">
                <a:solidFill>
                  <a:schemeClr val="tx1"/>
                </a:solidFill>
                <a:effectLst/>
                <a:latin typeface="+mn-lt"/>
                <a:ea typeface="+mn-ea"/>
                <a:cs typeface="+mn-cs"/>
              </a:rPr>
              <a:t> (2011)</a:t>
            </a:r>
            <a:endParaRPr lang="en-US" dirty="0" smtClean="0"/>
          </a:p>
          <a:p>
            <a:endParaRPr lang="en-US" dirty="0"/>
          </a:p>
        </p:txBody>
      </p:sp>
      <p:sp>
        <p:nvSpPr>
          <p:cNvPr id="4" name="Slide Number Placeholder 3"/>
          <p:cNvSpPr>
            <a:spLocks noGrp="1"/>
          </p:cNvSpPr>
          <p:nvPr>
            <p:ph type="sldNum" sz="quarter" idx="10"/>
          </p:nvPr>
        </p:nvSpPr>
        <p:spPr/>
        <p:txBody>
          <a:bodyPr/>
          <a:lstStyle/>
          <a:p>
            <a:fld id="{C03CE156-818D-A64E-925E-C3D622A0605D}" type="slidenum">
              <a:rPr lang="en-US" smtClean="0"/>
              <a:t>13</a:t>
            </a:fld>
            <a:endParaRPr lang="en-US"/>
          </a:p>
        </p:txBody>
      </p:sp>
    </p:spTree>
    <p:extLst>
      <p:ext uri="{BB962C8B-B14F-4D97-AF65-F5344CB8AC3E}">
        <p14:creationId xmlns:p14="http://schemas.microsoft.com/office/powerpoint/2010/main" val="280675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references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Stylli</a:t>
            </a:r>
            <a:r>
              <a:rPr lang="en-US" sz="1200" kern="1200" baseline="0" dirty="0" smtClean="0">
                <a:solidFill>
                  <a:schemeClr val="tx1"/>
                </a:solidFill>
                <a:effectLst/>
                <a:latin typeface="+mn-lt"/>
                <a:ea typeface="+mn-ea"/>
                <a:cs typeface="+mn-cs"/>
              </a:rPr>
              <a:t> et al paper.</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Invadopodia</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signaling: a working model (see text for details). </a:t>
            </a:r>
            <a:r>
              <a:rPr lang="en-US" sz="1200" kern="1200" dirty="0" err="1" smtClean="0">
                <a:solidFill>
                  <a:schemeClr val="tx1"/>
                </a:solidFill>
                <a:effectLst/>
                <a:latin typeface="+mn-lt"/>
                <a:ea typeface="+mn-ea"/>
                <a:cs typeface="+mn-cs"/>
              </a:rPr>
              <a:t>Integrins</a:t>
            </a:r>
            <a:r>
              <a:rPr lang="en-US" sz="1200" kern="1200" dirty="0" smtClean="0">
                <a:solidFill>
                  <a:schemeClr val="tx1"/>
                </a:solidFill>
                <a:effectLst/>
                <a:latin typeface="+mn-lt"/>
                <a:ea typeface="+mn-ea"/>
                <a:cs typeface="+mn-cs"/>
              </a:rPr>
              <a:t> and receptor tyrosine kinases (RTKs) on invasive </a:t>
            </a:r>
            <a:r>
              <a:rPr lang="en-US" sz="1200" kern="1200" dirty="0" err="1" smtClean="0">
                <a:solidFill>
                  <a:schemeClr val="tx1"/>
                </a:solidFill>
                <a:effectLst/>
                <a:latin typeface="+mn-lt"/>
                <a:ea typeface="+mn-ea"/>
                <a:cs typeface="+mn-cs"/>
              </a:rPr>
              <a:t>tumour</a:t>
            </a:r>
            <a:r>
              <a:rPr lang="en-US" sz="1200" kern="1200" dirty="0" smtClean="0">
                <a:solidFill>
                  <a:schemeClr val="tx1"/>
                </a:solidFill>
                <a:effectLst/>
                <a:latin typeface="+mn-lt"/>
                <a:ea typeface="+mn-ea"/>
                <a:cs typeface="+mn-cs"/>
              </a:rPr>
              <a:t> cells are activated by adhesion to extracellular matrix (ECM) and growth factors (GF) respectively. Activation of </a:t>
            </a:r>
            <a:r>
              <a:rPr lang="en-US" sz="1200" kern="1200" dirty="0" err="1" smtClean="0">
                <a:solidFill>
                  <a:schemeClr val="tx1"/>
                </a:solidFill>
                <a:effectLst/>
                <a:latin typeface="+mn-lt"/>
                <a:ea typeface="+mn-ea"/>
                <a:cs typeface="+mn-cs"/>
              </a:rPr>
              <a:t>Src</a:t>
            </a:r>
            <a:r>
              <a:rPr lang="en-US" sz="1200" kern="1200" dirty="0" smtClean="0">
                <a:solidFill>
                  <a:schemeClr val="tx1"/>
                </a:solidFill>
                <a:effectLst/>
                <a:latin typeface="+mn-lt"/>
                <a:ea typeface="+mn-ea"/>
                <a:cs typeface="+mn-cs"/>
              </a:rPr>
              <a:t> (by </a:t>
            </a:r>
            <a:r>
              <a:rPr lang="en-US" sz="1200" kern="1200" dirty="0" err="1" smtClean="0">
                <a:solidFill>
                  <a:schemeClr val="tx1"/>
                </a:solidFill>
                <a:effectLst/>
                <a:latin typeface="+mn-lt"/>
                <a:ea typeface="+mn-ea"/>
                <a:cs typeface="+mn-cs"/>
              </a:rPr>
              <a:t>integrins</a:t>
            </a:r>
            <a:r>
              <a:rPr lang="en-US" sz="1200" kern="1200" dirty="0" smtClean="0">
                <a:solidFill>
                  <a:schemeClr val="tx1"/>
                </a:solidFill>
                <a:effectLst/>
                <a:latin typeface="+mn-lt"/>
                <a:ea typeface="+mn-ea"/>
                <a:cs typeface="+mn-cs"/>
              </a:rPr>
              <a:t> and/or RTKs) and recruitment and activation of multiple components of the actin regulatory machinery (</a:t>
            </a:r>
            <a:r>
              <a:rPr lang="en-US" sz="1200" kern="1200" dirty="0" err="1" smtClean="0">
                <a:solidFill>
                  <a:schemeClr val="tx1"/>
                </a:solidFill>
                <a:effectLst/>
                <a:latin typeface="+mn-lt"/>
                <a:ea typeface="+mn-ea"/>
                <a:cs typeface="+mn-cs"/>
              </a:rPr>
              <a:t>cortactin</a:t>
            </a:r>
            <a:r>
              <a:rPr lang="en-US" sz="1200" kern="1200" dirty="0" smtClean="0">
                <a:solidFill>
                  <a:schemeClr val="tx1"/>
                </a:solidFill>
                <a:effectLst/>
                <a:latin typeface="+mn-lt"/>
                <a:ea typeface="+mn-ea"/>
                <a:cs typeface="+mn-cs"/>
              </a:rPr>
              <a:t>, N-WASP, Arp2/3, Cdc42, </a:t>
            </a:r>
            <a:r>
              <a:rPr lang="en-US" sz="1200" kern="1200" dirty="0" err="1" smtClean="0">
                <a:solidFill>
                  <a:schemeClr val="tx1"/>
                </a:solidFill>
                <a:effectLst/>
                <a:latin typeface="+mn-lt"/>
                <a:ea typeface="+mn-ea"/>
                <a:cs typeface="+mn-cs"/>
              </a:rPr>
              <a:t>Nck</a:t>
            </a:r>
            <a:r>
              <a:rPr lang="en-US" sz="1200" kern="1200" dirty="0" smtClean="0">
                <a:solidFill>
                  <a:schemeClr val="tx1"/>
                </a:solidFill>
                <a:effectLst/>
                <a:latin typeface="+mn-lt"/>
                <a:ea typeface="+mn-ea"/>
                <a:cs typeface="+mn-cs"/>
              </a:rPr>
              <a:t>, WIP) promotes actin network assembly essential for </a:t>
            </a:r>
            <a:r>
              <a:rPr lang="en-US" sz="1200" kern="1200" dirty="0" err="1" smtClean="0">
                <a:solidFill>
                  <a:schemeClr val="tx1"/>
                </a:solidFill>
                <a:effectLst/>
                <a:latin typeface="+mn-lt"/>
                <a:ea typeface="+mn-ea"/>
                <a:cs typeface="+mn-cs"/>
              </a:rPr>
              <a:t>invadopodia</a:t>
            </a:r>
            <a:r>
              <a:rPr lang="en-US" sz="1200" kern="1200" dirty="0" smtClean="0">
                <a:solidFill>
                  <a:schemeClr val="tx1"/>
                </a:solidFill>
                <a:effectLst/>
                <a:latin typeface="+mn-lt"/>
                <a:ea typeface="+mn-ea"/>
                <a:cs typeface="+mn-cs"/>
              </a:rPr>
              <a:t> protrusion and matrix degradation. Potential roles for secretion and/or internalization are inferred based on the critical involvement of several membrane regulatory proteins in </a:t>
            </a:r>
            <a:r>
              <a:rPr lang="en-US" sz="1200" kern="1200" dirty="0" err="1" smtClean="0">
                <a:solidFill>
                  <a:schemeClr val="tx1"/>
                </a:solidFill>
                <a:effectLst/>
                <a:latin typeface="+mn-lt"/>
                <a:ea typeface="+mn-ea"/>
                <a:cs typeface="+mn-cs"/>
              </a:rPr>
              <a:t>invadopodia</a:t>
            </a:r>
            <a:r>
              <a:rPr lang="en-US" sz="1200" kern="1200" dirty="0" smtClean="0">
                <a:solidFill>
                  <a:schemeClr val="tx1"/>
                </a:solidFill>
                <a:effectLst/>
                <a:latin typeface="+mn-lt"/>
                <a:ea typeface="+mn-ea"/>
                <a:cs typeface="+mn-cs"/>
              </a:rPr>
              <a:t> regulation (e.g. </a:t>
            </a:r>
            <a:r>
              <a:rPr lang="en-US" sz="1200" kern="1200" dirty="0" err="1" smtClean="0">
                <a:solidFill>
                  <a:schemeClr val="tx1"/>
                </a:solidFill>
                <a:effectLst/>
                <a:latin typeface="+mn-lt"/>
                <a:ea typeface="+mn-ea"/>
                <a:cs typeface="+mn-cs"/>
              </a:rPr>
              <a:t>Dynamin</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endophilins</a:t>
            </a:r>
            <a:r>
              <a:rPr lang="en-US" sz="1200" kern="1200" dirty="0" smtClean="0">
                <a:solidFill>
                  <a:schemeClr val="tx1"/>
                </a:solidFill>
                <a:effectLst/>
                <a:latin typeface="+mn-lt"/>
                <a:ea typeface="+mn-ea"/>
                <a:cs typeface="+mn-cs"/>
              </a:rPr>
              <a:t>, CIN85, </a:t>
            </a:r>
            <a:r>
              <a:rPr lang="en-US" sz="1200" kern="1200" dirty="0" err="1" smtClean="0">
                <a:solidFill>
                  <a:schemeClr val="tx1"/>
                </a:solidFill>
                <a:effectLst/>
                <a:latin typeface="+mn-lt"/>
                <a:ea typeface="+mn-ea"/>
                <a:cs typeface="+mn-cs"/>
              </a:rPr>
              <a:t>Cbl</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cortactin</a:t>
            </a:r>
            <a:r>
              <a:rPr lang="en-US" sz="1200" kern="1200" dirty="0" smtClean="0">
                <a:solidFill>
                  <a:schemeClr val="tx1"/>
                </a:solidFill>
                <a:effectLst/>
                <a:latin typeface="+mn-lt"/>
                <a:ea typeface="+mn-ea"/>
                <a:cs typeface="+mn-cs"/>
              </a:rPr>
              <a:t>). Solid lines indicate direct protein-protein interactions and dotted lines indicate where the signaling intermediates are not known. Tyrosine phosphorylation (yellow circles) and </a:t>
            </a:r>
            <a:r>
              <a:rPr lang="en-US" sz="1200" kern="1200" dirty="0" err="1" smtClean="0">
                <a:solidFill>
                  <a:schemeClr val="tx1"/>
                </a:solidFill>
                <a:effectLst/>
                <a:latin typeface="+mn-lt"/>
                <a:ea typeface="+mn-ea"/>
                <a:cs typeface="+mn-cs"/>
              </a:rPr>
              <a:t>monoubiquitination</a:t>
            </a:r>
            <a:r>
              <a:rPr lang="en-US" sz="1200" kern="1200" dirty="0" smtClean="0">
                <a:solidFill>
                  <a:schemeClr val="tx1"/>
                </a:solidFill>
                <a:effectLst/>
                <a:latin typeface="+mn-lt"/>
                <a:ea typeface="+mn-ea"/>
                <a:cs typeface="+mn-cs"/>
              </a:rPr>
              <a:t> (pink squares) of substrates by </a:t>
            </a:r>
            <a:r>
              <a:rPr lang="en-US" sz="1200" kern="1200" dirty="0" err="1" smtClean="0">
                <a:solidFill>
                  <a:schemeClr val="tx1"/>
                </a:solidFill>
                <a:effectLst/>
                <a:latin typeface="+mn-lt"/>
                <a:ea typeface="+mn-ea"/>
                <a:cs typeface="+mn-cs"/>
              </a:rPr>
              <a:t>Src</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Cbl</a:t>
            </a:r>
            <a:r>
              <a:rPr lang="en-US" sz="1200" kern="1200" dirty="0" smtClean="0">
                <a:solidFill>
                  <a:schemeClr val="tx1"/>
                </a:solidFill>
                <a:effectLst/>
                <a:latin typeface="+mn-lt"/>
                <a:ea typeface="+mn-ea"/>
                <a:cs typeface="+mn-cs"/>
              </a:rPr>
              <a:t> respectively, is indicated (dashed arrows). Proteins implicated as essential for </a:t>
            </a:r>
            <a:r>
              <a:rPr lang="en-US" sz="1200" kern="1200" dirty="0" err="1" smtClean="0">
                <a:solidFill>
                  <a:schemeClr val="tx1"/>
                </a:solidFill>
                <a:effectLst/>
                <a:latin typeface="+mn-lt"/>
                <a:ea typeface="+mn-ea"/>
                <a:cs typeface="+mn-cs"/>
              </a:rPr>
              <a:t>invadopodia</a:t>
            </a:r>
            <a:r>
              <a:rPr lang="en-US" sz="1200" kern="1200" dirty="0" smtClean="0">
                <a:solidFill>
                  <a:schemeClr val="tx1"/>
                </a:solidFill>
                <a:effectLst/>
                <a:latin typeface="+mn-lt"/>
                <a:ea typeface="+mn-ea"/>
                <a:cs typeface="+mn-cs"/>
              </a:rPr>
              <a:t> by RNA interference or dominant negative mutant studies are indicated (􏰾). Protein interactions that when disrupted in cells inhibit </a:t>
            </a:r>
            <a:r>
              <a:rPr lang="en-US" sz="1200" kern="1200" dirty="0" err="1" smtClean="0">
                <a:solidFill>
                  <a:schemeClr val="tx1"/>
                </a:solidFill>
                <a:effectLst/>
                <a:latin typeface="+mn-lt"/>
                <a:ea typeface="+mn-ea"/>
                <a:cs typeface="+mn-cs"/>
              </a:rPr>
              <a:t>invadopodia</a:t>
            </a:r>
            <a:r>
              <a:rPr lang="en-US" sz="1200" kern="1200" dirty="0" smtClean="0">
                <a:solidFill>
                  <a:schemeClr val="tx1"/>
                </a:solidFill>
                <a:effectLst/>
                <a:latin typeface="+mn-lt"/>
                <a:ea typeface="+mn-ea"/>
                <a:cs typeface="+mn-cs"/>
              </a:rPr>
              <a:t> formation are indicated (red diamonds).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Stylli</a:t>
            </a:r>
            <a:r>
              <a:rPr lang="en-US" sz="1200" kern="1200" dirty="0" smtClean="0">
                <a:solidFill>
                  <a:schemeClr val="tx1"/>
                </a:solidFill>
                <a:effectLst/>
                <a:latin typeface="+mn-lt"/>
                <a:ea typeface="+mn-ea"/>
                <a:cs typeface="+mn-cs"/>
              </a:rPr>
              <a:t>, et al.)</a:t>
            </a:r>
            <a:endParaRPr lang="en-US" dirty="0" smtClean="0"/>
          </a:p>
          <a:p>
            <a:endParaRPr lang="en-US" dirty="0"/>
          </a:p>
        </p:txBody>
      </p:sp>
      <p:sp>
        <p:nvSpPr>
          <p:cNvPr id="4" name="Slide Number Placeholder 3"/>
          <p:cNvSpPr>
            <a:spLocks noGrp="1"/>
          </p:cNvSpPr>
          <p:nvPr>
            <p:ph type="sldNum" sz="quarter" idx="10"/>
          </p:nvPr>
        </p:nvSpPr>
        <p:spPr/>
        <p:txBody>
          <a:bodyPr/>
          <a:lstStyle/>
          <a:p>
            <a:fld id="{A134216E-358F-F64C-AD91-EFE34709A517}" type="slidenum">
              <a:rPr lang="en-US" smtClean="0"/>
              <a:t>14</a:t>
            </a:fld>
            <a:endParaRPr lang="en-US"/>
          </a:p>
        </p:txBody>
      </p:sp>
    </p:spTree>
    <p:extLst>
      <p:ext uri="{BB962C8B-B14F-4D97-AF65-F5344CB8AC3E}">
        <p14:creationId xmlns:p14="http://schemas.microsoft.com/office/powerpoint/2010/main" val="330611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activated Arp2/3 complex binds to the side of a mother filament (M) to nucleate a daughter filament (D). The schemes show two potential (nonexclusive) configurations of </a:t>
            </a:r>
            <a:r>
              <a:rPr lang="en-US" sz="1200" kern="1200" dirty="0" err="1" smtClean="0">
                <a:solidFill>
                  <a:schemeClr val="tx1"/>
                </a:solidFill>
                <a:effectLst/>
                <a:latin typeface="+mn-lt"/>
                <a:ea typeface="+mn-ea"/>
                <a:cs typeface="+mn-cs"/>
              </a:rPr>
              <a:t>cortactin</a:t>
            </a:r>
            <a:r>
              <a:rPr lang="en-US" sz="1200" kern="1200" dirty="0" smtClean="0">
                <a:solidFill>
                  <a:schemeClr val="tx1"/>
                </a:solidFill>
                <a:effectLst/>
                <a:latin typeface="+mn-lt"/>
                <a:ea typeface="+mn-ea"/>
                <a:cs typeface="+mn-cs"/>
              </a:rPr>
              <a:t> arrangement near the branch point. In both cases, the N terminus of </a:t>
            </a:r>
            <a:r>
              <a:rPr lang="en-US" sz="1200" kern="1200" dirty="0" err="1" smtClean="0">
                <a:solidFill>
                  <a:schemeClr val="tx1"/>
                </a:solidFill>
                <a:effectLst/>
                <a:latin typeface="+mn-lt"/>
                <a:ea typeface="+mn-ea"/>
                <a:cs typeface="+mn-cs"/>
              </a:rPr>
              <a:t>cortactin</a:t>
            </a:r>
            <a:r>
              <a:rPr lang="en-US" sz="1200" kern="1200" dirty="0" smtClean="0">
                <a:solidFill>
                  <a:schemeClr val="tx1"/>
                </a:solidFill>
                <a:effectLst/>
                <a:latin typeface="+mn-lt"/>
                <a:ea typeface="+mn-ea"/>
                <a:cs typeface="+mn-cs"/>
              </a:rPr>
              <a:t> binds to the Arp2/3 complex, whereas the F-actin binding repeats interact either with the daughter filament or with the mother filament as suggested in Refs. 93 and 98, respectively. During the finalization of this review, Pant et al. (76) published a study in which they used electron micro- </a:t>
            </a:r>
            <a:r>
              <a:rPr lang="en-US" sz="1200" kern="1200" dirty="0" err="1" smtClean="0">
                <a:solidFill>
                  <a:schemeClr val="tx1"/>
                </a:solidFill>
                <a:effectLst/>
                <a:latin typeface="+mn-lt"/>
                <a:ea typeface="+mn-ea"/>
                <a:cs typeface="+mn-cs"/>
              </a:rPr>
              <a:t>scopy</a:t>
            </a:r>
            <a:r>
              <a:rPr lang="en-US" sz="1200" kern="1200" dirty="0" smtClean="0">
                <a:solidFill>
                  <a:schemeClr val="tx1"/>
                </a:solidFill>
                <a:effectLst/>
                <a:latin typeface="+mn-lt"/>
                <a:ea typeface="+mn-ea"/>
                <a:cs typeface="+mn-cs"/>
              </a:rPr>
              <a:t> and three-dimensional reconstruction to investigate the geometry of the interaction between purified actin and the </a:t>
            </a:r>
            <a:r>
              <a:rPr lang="en-US" sz="1200" kern="1200" dirty="0" err="1" smtClean="0">
                <a:solidFill>
                  <a:schemeClr val="tx1"/>
                </a:solidFill>
                <a:effectLst/>
                <a:latin typeface="+mn-lt"/>
                <a:ea typeface="+mn-ea"/>
                <a:cs typeface="+mn-cs"/>
              </a:rPr>
              <a:t>cortactin</a:t>
            </a:r>
            <a:r>
              <a:rPr lang="en-US" sz="1200" kern="1200" dirty="0" smtClean="0">
                <a:solidFill>
                  <a:schemeClr val="tx1"/>
                </a:solidFill>
                <a:effectLst/>
                <a:latin typeface="+mn-lt"/>
                <a:ea typeface="+mn-ea"/>
                <a:cs typeface="+mn-cs"/>
              </a:rPr>
              <a:t> N terminus. They found that binding of </a:t>
            </a:r>
            <a:r>
              <a:rPr lang="en-US" sz="1200" kern="1200" dirty="0" err="1" smtClean="0">
                <a:solidFill>
                  <a:schemeClr val="tx1"/>
                </a:solidFill>
                <a:effectLst/>
                <a:latin typeface="+mn-lt"/>
                <a:ea typeface="+mn-ea"/>
                <a:cs typeface="+mn-cs"/>
              </a:rPr>
              <a:t>cortactin</a:t>
            </a:r>
            <a:r>
              <a:rPr lang="en-US" sz="1200" kern="1200" dirty="0" smtClean="0">
                <a:solidFill>
                  <a:schemeClr val="tx1"/>
                </a:solidFill>
                <a:effectLst/>
                <a:latin typeface="+mn-lt"/>
                <a:ea typeface="+mn-ea"/>
                <a:cs typeface="+mn-cs"/>
              </a:rPr>
              <a:t> to actin subdomain-1 widens the gap between the intertwining actin filaments. They propose a model in which </a:t>
            </a:r>
            <a:r>
              <a:rPr lang="en-US" sz="1200" kern="1200" dirty="0" err="1" smtClean="0">
                <a:solidFill>
                  <a:schemeClr val="tx1"/>
                </a:solidFill>
                <a:effectLst/>
                <a:latin typeface="+mn-lt"/>
                <a:ea typeface="+mn-ea"/>
                <a:cs typeface="+mn-cs"/>
              </a:rPr>
              <a:t>cor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tactin</a:t>
            </a:r>
            <a:r>
              <a:rPr lang="en-US" sz="1200" kern="1200" dirty="0" smtClean="0">
                <a:solidFill>
                  <a:schemeClr val="tx1"/>
                </a:solidFill>
                <a:effectLst/>
                <a:latin typeface="+mn-lt"/>
                <a:ea typeface="+mn-ea"/>
                <a:cs typeface="+mn-cs"/>
              </a:rPr>
              <a:t> binding to the mother filament might facilitate the recruitment of WASP at this locus. The COOH terminal SH3 domain can associate with a variety of partners (X).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Cosen-Binker</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Kapus</a:t>
            </a:r>
            <a:r>
              <a:rPr lang="en-US" sz="1200" kern="1200" baseline="0" dirty="0" smtClean="0">
                <a:solidFill>
                  <a:schemeClr val="tx1"/>
                </a:solidFill>
                <a:effectLst/>
                <a:latin typeface="+mn-lt"/>
                <a:ea typeface="+mn-ea"/>
                <a:cs typeface="+mn-cs"/>
              </a:rPr>
              <a:t> (2006)</a:t>
            </a:r>
            <a:endParaRPr lang="en-US" dirty="0" smtClean="0"/>
          </a:p>
          <a:p>
            <a:endParaRPr lang="en-US" dirty="0"/>
          </a:p>
        </p:txBody>
      </p:sp>
      <p:sp>
        <p:nvSpPr>
          <p:cNvPr id="4" name="Slide Number Placeholder 3"/>
          <p:cNvSpPr>
            <a:spLocks noGrp="1"/>
          </p:cNvSpPr>
          <p:nvPr>
            <p:ph type="sldNum" sz="quarter" idx="10"/>
          </p:nvPr>
        </p:nvSpPr>
        <p:spPr/>
        <p:txBody>
          <a:bodyPr/>
          <a:lstStyle/>
          <a:p>
            <a:fld id="{A134216E-358F-F64C-AD91-EFE34709A517}" type="slidenum">
              <a:rPr lang="en-US" smtClean="0"/>
              <a:t>15</a:t>
            </a:fld>
            <a:endParaRPr lang="en-US"/>
          </a:p>
        </p:txBody>
      </p:sp>
    </p:spTree>
    <p:extLst>
      <p:ext uri="{BB962C8B-B14F-4D97-AF65-F5344CB8AC3E}">
        <p14:creationId xmlns:p14="http://schemas.microsoft.com/office/powerpoint/2010/main" val="209670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Yamaguchi </a:t>
            </a:r>
            <a:r>
              <a:rPr lang="en-US" dirty="0" smtClean="0"/>
              <a:t>et al, “</a:t>
            </a:r>
            <a:r>
              <a:rPr lang="en-US" sz="1200" kern="1200" dirty="0" smtClean="0">
                <a:solidFill>
                  <a:schemeClr val="tx1"/>
                </a:solidFill>
                <a:effectLst/>
                <a:latin typeface="+mn-lt"/>
                <a:ea typeface="+mn-ea"/>
                <a:cs typeface="+mn-cs"/>
              </a:rPr>
              <a:t>Molecular mechanisms of </a:t>
            </a:r>
            <a:r>
              <a:rPr lang="en-US" sz="1200" kern="1200" dirty="0" err="1" smtClean="0">
                <a:solidFill>
                  <a:schemeClr val="tx1"/>
                </a:solidFill>
                <a:effectLst/>
                <a:latin typeface="+mn-lt"/>
                <a:ea typeface="+mn-ea"/>
                <a:cs typeface="+mn-cs"/>
              </a:rPr>
              <a:t>invadopodium</a:t>
            </a:r>
            <a:r>
              <a:rPr lang="en-US" sz="1200" kern="1200" dirty="0" smtClean="0">
                <a:solidFill>
                  <a:schemeClr val="tx1"/>
                </a:solidFill>
                <a:effectLst/>
                <a:latin typeface="+mn-lt"/>
                <a:ea typeface="+mn-ea"/>
                <a:cs typeface="+mn-cs"/>
              </a:rPr>
              <a:t> formation: the role of the N-WASP–Arp2/3 complex pathway and </a:t>
            </a:r>
            <a:r>
              <a:rPr lang="en-US" sz="1200" kern="1200" dirty="0" err="1" smtClean="0">
                <a:solidFill>
                  <a:schemeClr val="tx1"/>
                </a:solidFill>
                <a:effectLst/>
                <a:latin typeface="+mn-lt"/>
                <a:ea typeface="+mn-ea"/>
                <a:cs typeface="+mn-cs"/>
              </a:rPr>
              <a:t>cofilin</a:t>
            </a:r>
            <a:r>
              <a:rPr lang="en-US" sz="1200" kern="1200" dirty="0" smtClean="0">
                <a:solidFill>
                  <a:schemeClr val="tx1"/>
                </a:solidFill>
                <a:effectLst/>
                <a:latin typeface="+mn-lt"/>
                <a:ea typeface="+mn-ea"/>
                <a:cs typeface="+mn-cs"/>
              </a:rPr>
              <a:t>,” JCB • VOLUME 168 • NUMBER 3 • 2005 </a:t>
            </a:r>
          </a:p>
          <a:p>
            <a:endParaRPr lang="en-US" dirty="0" smtClean="0"/>
          </a:p>
          <a:p>
            <a:r>
              <a:rPr lang="en-US" sz="1200" b="1" kern="1200" dirty="0" smtClean="0">
                <a:solidFill>
                  <a:schemeClr val="tx1"/>
                </a:solidFill>
                <a:effectLst/>
                <a:latin typeface="+mn-lt"/>
                <a:ea typeface="+mn-ea"/>
                <a:cs typeface="+mn-cs"/>
              </a:rPr>
              <a:t>EGF and EGF receptor signaling are necessary for </a:t>
            </a:r>
            <a:r>
              <a:rPr lang="en-US" sz="1200" b="1" kern="1200" dirty="0" err="1" smtClean="0">
                <a:solidFill>
                  <a:schemeClr val="tx1"/>
                </a:solidFill>
                <a:effectLst/>
                <a:latin typeface="+mn-lt"/>
                <a:ea typeface="+mn-ea"/>
                <a:cs typeface="+mn-cs"/>
              </a:rPr>
              <a:t>invadopodium</a:t>
            </a:r>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formation. </a:t>
            </a:r>
            <a:r>
              <a:rPr lang="en-US" sz="1200" kern="1200" dirty="0" smtClean="0">
                <a:solidFill>
                  <a:schemeClr val="tx1"/>
                </a:solidFill>
                <a:effectLst/>
                <a:latin typeface="+mn-lt"/>
                <a:ea typeface="+mn-ea"/>
                <a:cs typeface="+mn-cs"/>
              </a:rPr>
              <a:t>(A) Effect of an EGF receptor kinase inhibitor AG1478 on </a:t>
            </a:r>
            <a:r>
              <a:rPr lang="en-US" sz="1200" kern="1200" dirty="0" err="1" smtClean="0">
                <a:solidFill>
                  <a:schemeClr val="tx1"/>
                </a:solidFill>
                <a:effectLst/>
                <a:latin typeface="+mn-lt"/>
                <a:ea typeface="+mn-ea"/>
                <a:cs typeface="+mn-cs"/>
              </a:rPr>
              <a:t>invadopodium</a:t>
            </a:r>
            <a:r>
              <a:rPr lang="en-US" sz="1200" kern="1200" dirty="0" smtClean="0">
                <a:solidFill>
                  <a:schemeClr val="tx1"/>
                </a:solidFill>
                <a:effectLst/>
                <a:latin typeface="+mn-lt"/>
                <a:ea typeface="+mn-ea"/>
                <a:cs typeface="+mn-cs"/>
              </a:rPr>
              <a:t> formation. Cells were cultured on FN-gelatin coverslips in the presence of serum with or without AG1478 for 16 h. Cells were then stained with </a:t>
            </a:r>
            <a:r>
              <a:rPr lang="en-US" sz="1200" kern="1200" dirty="0" err="1" smtClean="0">
                <a:solidFill>
                  <a:schemeClr val="tx1"/>
                </a:solidFill>
                <a:effectLst/>
                <a:latin typeface="+mn-lt"/>
                <a:ea typeface="+mn-ea"/>
                <a:cs typeface="+mn-cs"/>
              </a:rPr>
              <a:t>rhodamine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phalloidin</a:t>
            </a:r>
            <a:r>
              <a:rPr lang="en-US" sz="1200" kern="1200" dirty="0" smtClean="0">
                <a:solidFill>
                  <a:schemeClr val="tx1"/>
                </a:solidFill>
                <a:effectLst/>
                <a:latin typeface="+mn-lt"/>
                <a:ea typeface="+mn-ea"/>
                <a:cs typeface="+mn-cs"/>
              </a:rPr>
              <a:t> and anti-</a:t>
            </a:r>
            <a:r>
              <a:rPr lang="en-US" sz="1200" kern="1200" dirty="0" err="1" smtClean="0">
                <a:solidFill>
                  <a:schemeClr val="tx1"/>
                </a:solidFill>
                <a:effectLst/>
                <a:latin typeface="+mn-lt"/>
                <a:ea typeface="+mn-ea"/>
                <a:cs typeface="+mn-cs"/>
              </a:rPr>
              <a:t>cortactin</a:t>
            </a:r>
            <a:r>
              <a:rPr lang="en-US" sz="1200" kern="1200" dirty="0" smtClean="0">
                <a:solidFill>
                  <a:schemeClr val="tx1"/>
                </a:solidFill>
                <a:effectLst/>
                <a:latin typeface="+mn-lt"/>
                <a:ea typeface="+mn-ea"/>
                <a:cs typeface="+mn-cs"/>
              </a:rPr>
              <a:t> antibody to </a:t>
            </a:r>
            <a:r>
              <a:rPr lang="en-US" sz="1200" kern="1200" dirty="0" err="1" smtClean="0">
                <a:solidFill>
                  <a:schemeClr val="tx1"/>
                </a:solidFill>
                <a:effectLst/>
                <a:latin typeface="+mn-lt"/>
                <a:ea typeface="+mn-ea"/>
                <a:cs typeface="+mn-cs"/>
              </a:rPr>
              <a:t>quanti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invadopodium</a:t>
            </a:r>
            <a:r>
              <a:rPr lang="en-US" sz="1200" kern="1200" dirty="0" smtClean="0">
                <a:solidFill>
                  <a:schemeClr val="tx1"/>
                </a:solidFill>
                <a:effectLst/>
                <a:latin typeface="+mn-lt"/>
                <a:ea typeface="+mn-ea"/>
                <a:cs typeface="+mn-cs"/>
              </a:rPr>
              <a:t> formation. (B) Effect of serum starvation and </a:t>
            </a:r>
            <a:r>
              <a:rPr lang="en-US" sz="1200" kern="1200" dirty="0" err="1" smtClean="0">
                <a:solidFill>
                  <a:schemeClr val="tx1"/>
                </a:solidFill>
                <a:effectLst/>
                <a:latin typeface="+mn-lt"/>
                <a:ea typeface="+mn-ea"/>
                <a:cs typeface="+mn-cs"/>
              </a:rPr>
              <a:t>subse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quent</a:t>
            </a:r>
            <a:r>
              <a:rPr lang="en-US" sz="1200" kern="1200" dirty="0" smtClean="0">
                <a:solidFill>
                  <a:schemeClr val="tx1"/>
                </a:solidFill>
                <a:effectLst/>
                <a:latin typeface="+mn-lt"/>
                <a:ea typeface="+mn-ea"/>
                <a:cs typeface="+mn-cs"/>
              </a:rPr>
              <a:t> EGF stimulation on </a:t>
            </a:r>
            <a:r>
              <a:rPr lang="en-US" sz="1200" kern="1200" dirty="0" err="1" smtClean="0">
                <a:solidFill>
                  <a:schemeClr val="tx1"/>
                </a:solidFill>
                <a:effectLst/>
                <a:latin typeface="+mn-lt"/>
                <a:ea typeface="+mn-ea"/>
                <a:cs typeface="+mn-cs"/>
              </a:rPr>
              <a:t>invadopodium</a:t>
            </a:r>
            <a:r>
              <a:rPr lang="en-US" sz="1200" kern="1200" dirty="0" smtClean="0">
                <a:solidFill>
                  <a:schemeClr val="tx1"/>
                </a:solidFill>
                <a:effectLst/>
                <a:latin typeface="+mn-lt"/>
                <a:ea typeface="+mn-ea"/>
                <a:cs typeface="+mn-cs"/>
              </a:rPr>
              <a:t> formation. Cells cultured on FN- gelatin coverslips were serum starved for 4 h with or without 5 􏰵M AG1478 and stimulated with 12.5 </a:t>
            </a:r>
            <a:r>
              <a:rPr lang="en-US" sz="1200" kern="1200" dirty="0" err="1" smtClean="0">
                <a:solidFill>
                  <a:schemeClr val="tx1"/>
                </a:solidFill>
                <a:effectLst/>
                <a:latin typeface="+mn-lt"/>
                <a:ea typeface="+mn-ea"/>
                <a:cs typeface="+mn-cs"/>
              </a:rPr>
              <a:t>nM</a:t>
            </a:r>
            <a:r>
              <a:rPr lang="en-US" sz="1200" kern="1200" dirty="0" smtClean="0">
                <a:solidFill>
                  <a:schemeClr val="tx1"/>
                </a:solidFill>
                <a:effectLst/>
                <a:latin typeface="+mn-lt"/>
                <a:ea typeface="+mn-ea"/>
                <a:cs typeface="+mn-cs"/>
              </a:rPr>
              <a:t> EGF for 4 min. Error bars </a:t>
            </a:r>
            <a:r>
              <a:rPr lang="en-US" sz="1200" kern="1200" dirty="0" err="1" smtClean="0">
                <a:solidFill>
                  <a:schemeClr val="tx1"/>
                </a:solidFill>
                <a:effectLst/>
                <a:latin typeface="+mn-lt"/>
                <a:ea typeface="+mn-ea"/>
                <a:cs typeface="+mn-cs"/>
              </a:rPr>
              <a:t>repre</a:t>
            </a:r>
            <a:r>
              <a:rPr lang="en-US" sz="1200" kern="1200" dirty="0" smtClean="0">
                <a:solidFill>
                  <a:schemeClr val="tx1"/>
                </a:solidFill>
                <a:effectLst/>
                <a:latin typeface="+mn-lt"/>
                <a:ea typeface="+mn-ea"/>
                <a:cs typeface="+mn-cs"/>
              </a:rPr>
              <a:t>- sent the SD of three different determinations. (C) Morphology of cells treated with AG1478. After treatment with AG1478 in the presence of serum, cells were stained with </a:t>
            </a:r>
            <a:r>
              <a:rPr lang="en-US" sz="1200" kern="1200" dirty="0" err="1" smtClean="0">
                <a:solidFill>
                  <a:schemeClr val="tx1"/>
                </a:solidFill>
                <a:effectLst/>
                <a:latin typeface="+mn-lt"/>
                <a:ea typeface="+mn-ea"/>
                <a:cs typeface="+mn-cs"/>
              </a:rPr>
              <a:t>rhodamine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phalloidin</a:t>
            </a:r>
            <a:r>
              <a:rPr lang="en-US" sz="1200" kern="1200" dirty="0" smtClean="0">
                <a:solidFill>
                  <a:schemeClr val="tx1"/>
                </a:solidFill>
                <a:effectLst/>
                <a:latin typeface="+mn-lt"/>
                <a:ea typeface="+mn-ea"/>
                <a:cs typeface="+mn-cs"/>
              </a:rPr>
              <a:t> and anti-</a:t>
            </a:r>
            <a:r>
              <a:rPr lang="en-US" sz="1200" kern="1200" dirty="0" err="1" smtClean="0">
                <a:solidFill>
                  <a:schemeClr val="tx1"/>
                </a:solidFill>
                <a:effectLst/>
                <a:latin typeface="+mn-lt"/>
                <a:ea typeface="+mn-ea"/>
                <a:cs typeface="+mn-cs"/>
              </a:rPr>
              <a:t>cortactin</a:t>
            </a:r>
            <a:r>
              <a:rPr lang="en-US" sz="1200" kern="1200" dirty="0" smtClean="0">
                <a:solidFill>
                  <a:schemeClr val="tx1"/>
                </a:solidFill>
                <a:effectLst/>
                <a:latin typeface="+mn-lt"/>
                <a:ea typeface="+mn-ea"/>
                <a:cs typeface="+mn-cs"/>
              </a:rPr>
              <a:t> antibody. Cells formed stress fibers and </a:t>
            </a:r>
            <a:r>
              <a:rPr lang="en-US" sz="1200" kern="1200" dirty="0" err="1" smtClean="0">
                <a:solidFill>
                  <a:schemeClr val="tx1"/>
                </a:solidFill>
                <a:effectLst/>
                <a:latin typeface="+mn-lt"/>
                <a:ea typeface="+mn-ea"/>
                <a:cs typeface="+mn-cs"/>
              </a:rPr>
              <a:t>lamellipodia</a:t>
            </a:r>
            <a:r>
              <a:rPr lang="en-US" sz="1200" kern="1200" dirty="0" smtClean="0">
                <a:solidFill>
                  <a:schemeClr val="tx1"/>
                </a:solidFill>
                <a:effectLst/>
                <a:latin typeface="+mn-lt"/>
                <a:ea typeface="+mn-ea"/>
                <a:cs typeface="+mn-cs"/>
              </a:rPr>
              <a:t> even after AG1478 treatment. (D) Morphology of cells serum starved and stimulated with EGF. Arrowheads denote </a:t>
            </a:r>
            <a:r>
              <a:rPr lang="en-US" sz="1200" kern="1200" dirty="0" err="1" smtClean="0">
                <a:solidFill>
                  <a:schemeClr val="tx1"/>
                </a:solidFill>
                <a:effectLst/>
                <a:latin typeface="+mn-lt"/>
                <a:ea typeface="+mn-ea"/>
                <a:cs typeface="+mn-cs"/>
              </a:rPr>
              <a:t>invadopodia</a:t>
            </a:r>
            <a:r>
              <a:rPr lang="en-US" sz="1200" kern="1200" dirty="0" smtClean="0">
                <a:solidFill>
                  <a:schemeClr val="tx1"/>
                </a:solidFill>
                <a:effectLst/>
                <a:latin typeface="+mn-lt"/>
                <a:ea typeface="+mn-ea"/>
                <a:cs typeface="+mn-cs"/>
              </a:rPr>
              <a:t>. Bars, 10 􏰵m.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134216E-358F-F64C-AD91-EFE34709A517}" type="slidenum">
              <a:rPr lang="en-US" smtClean="0"/>
              <a:t>17</a:t>
            </a:fld>
            <a:endParaRPr lang="en-US"/>
          </a:p>
        </p:txBody>
      </p:sp>
    </p:spTree>
    <p:extLst>
      <p:ext uri="{BB962C8B-B14F-4D97-AF65-F5344CB8AC3E}">
        <p14:creationId xmlns:p14="http://schemas.microsoft.com/office/powerpoint/2010/main" val="982695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34216E-358F-F64C-AD91-EFE34709A517}" type="slidenum">
              <a:rPr lang="en-US" smtClean="0"/>
              <a:t>18</a:t>
            </a:fld>
            <a:endParaRPr lang="en-US"/>
          </a:p>
        </p:txBody>
      </p:sp>
    </p:spTree>
    <p:extLst>
      <p:ext uri="{BB962C8B-B14F-4D97-AF65-F5344CB8AC3E}">
        <p14:creationId xmlns:p14="http://schemas.microsoft.com/office/powerpoint/2010/main" val="59679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34216E-358F-F64C-AD91-EFE34709A517}" type="slidenum">
              <a:rPr lang="en-US" smtClean="0"/>
              <a:t>3</a:t>
            </a:fld>
            <a:endParaRPr lang="en-US"/>
          </a:p>
        </p:txBody>
      </p:sp>
    </p:spTree>
    <p:extLst>
      <p:ext uri="{BB962C8B-B14F-4D97-AF65-F5344CB8AC3E}">
        <p14:creationId xmlns:p14="http://schemas.microsoft.com/office/powerpoint/2010/main" val="286134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a:t>
            </a:r>
            <a:r>
              <a:rPr lang="en-US" dirty="0" err="1" smtClean="0"/>
              <a:t>www.nature.com</a:t>
            </a:r>
            <a:r>
              <a:rPr lang="en-US" dirty="0" smtClean="0"/>
              <a:t>/</a:t>
            </a:r>
            <a:r>
              <a:rPr lang="en-US" dirty="0" err="1" smtClean="0"/>
              <a:t>embor</a:t>
            </a:r>
            <a:r>
              <a:rPr lang="en-US" dirty="0" smtClean="0"/>
              <a:t>/journal/v6/n10/</a:t>
            </a:r>
            <a:r>
              <a:rPr lang="en-US" dirty="0" err="1" smtClean="0"/>
              <a:t>fig_tab</a:t>
            </a:r>
            <a:r>
              <a:rPr lang="en-US" dirty="0" smtClean="0"/>
              <a:t>/7400526_F2.html</a:t>
            </a:r>
          </a:p>
          <a:p>
            <a:endParaRPr lang="en-US" dirty="0" smtClean="0"/>
          </a:p>
          <a:p>
            <a:r>
              <a:rPr lang="en-US" sz="1200" kern="1200" dirty="0" smtClean="0">
                <a:solidFill>
                  <a:schemeClr val="tx1"/>
                </a:solidFill>
                <a:latin typeface="+mn-lt"/>
                <a:ea typeface="+mn-ea"/>
                <a:cs typeface="+mn-cs"/>
              </a:rPr>
              <a:t>Differences between adhesion structures. Focal adhesions (1) anchor bundled actin filaments at the sites of integrin clustering and extracellular matrix (ECM) contact. By contrast, </a:t>
            </a:r>
            <a:r>
              <a:rPr lang="en-US" sz="1200" kern="1200" dirty="0" err="1" smtClean="0">
                <a:solidFill>
                  <a:schemeClr val="tx1"/>
                </a:solidFill>
                <a:latin typeface="+mn-lt"/>
                <a:ea typeface="+mn-ea"/>
                <a:cs typeface="+mn-cs"/>
              </a:rPr>
              <a:t>podosomes</a:t>
            </a:r>
            <a:r>
              <a:rPr lang="en-US" sz="1200" kern="1200" dirty="0" smtClean="0">
                <a:solidFill>
                  <a:schemeClr val="tx1"/>
                </a:solidFill>
                <a:latin typeface="+mn-lt"/>
                <a:ea typeface="+mn-ea"/>
                <a:cs typeface="+mn-cs"/>
              </a:rPr>
              <a:t> (2) and </a:t>
            </a:r>
            <a:r>
              <a:rPr lang="en-US" sz="1200" kern="1200" dirty="0" err="1" smtClean="0">
                <a:solidFill>
                  <a:schemeClr val="tx1"/>
                </a:solidFill>
                <a:latin typeface="+mn-lt"/>
                <a:ea typeface="+mn-ea"/>
                <a:cs typeface="+mn-cs"/>
              </a:rPr>
              <a:t>invadopodia</a:t>
            </a:r>
            <a:r>
              <a:rPr lang="en-US" sz="1200" kern="1200" dirty="0" smtClean="0">
                <a:solidFill>
                  <a:schemeClr val="tx1"/>
                </a:solidFill>
                <a:latin typeface="+mn-lt"/>
                <a:ea typeface="+mn-ea"/>
                <a:cs typeface="+mn-cs"/>
              </a:rPr>
              <a:t> (3) are characterized by high actin polymerization activity and short, disorganized actin cores surrounded by a ring of adhesion structures. Whereas the </a:t>
            </a:r>
            <a:r>
              <a:rPr lang="en-US" sz="1200" kern="1200" dirty="0" err="1" smtClean="0">
                <a:solidFill>
                  <a:schemeClr val="tx1"/>
                </a:solidFill>
                <a:latin typeface="+mn-lt"/>
                <a:ea typeface="+mn-ea"/>
                <a:cs typeface="+mn-cs"/>
              </a:rPr>
              <a:t>podosome</a:t>
            </a:r>
            <a:r>
              <a:rPr lang="en-US" sz="1200" kern="1200" dirty="0" smtClean="0">
                <a:solidFill>
                  <a:schemeClr val="tx1"/>
                </a:solidFill>
                <a:latin typeface="+mn-lt"/>
                <a:ea typeface="+mn-ea"/>
                <a:cs typeface="+mn-cs"/>
              </a:rPr>
              <a:t> cores are dynamic and have a minute-scale turnover rate, </a:t>
            </a:r>
            <a:r>
              <a:rPr lang="en-US" sz="1200" kern="1200" dirty="0" err="1" smtClean="0">
                <a:solidFill>
                  <a:schemeClr val="tx1"/>
                </a:solidFill>
                <a:latin typeface="+mn-lt"/>
                <a:ea typeface="+mn-ea"/>
                <a:cs typeface="+mn-cs"/>
              </a:rPr>
              <a:t>invadopodia</a:t>
            </a:r>
            <a:r>
              <a:rPr lang="en-US" sz="1200" kern="1200" dirty="0" smtClean="0">
                <a:solidFill>
                  <a:schemeClr val="tx1"/>
                </a:solidFill>
                <a:latin typeface="+mn-lt"/>
                <a:ea typeface="+mn-ea"/>
                <a:cs typeface="+mn-cs"/>
              </a:rPr>
              <a:t> can remain stable for several hours and invade the ECM as a consequence of excessive matrix degradation. Green spheres. pieces of ECM removed from the substrate by MMP </a:t>
            </a:r>
            <a:r>
              <a:rPr lang="en-US" sz="1200" kern="1200" dirty="0" err="1" smtClean="0">
                <a:solidFill>
                  <a:schemeClr val="tx1"/>
                </a:solidFill>
                <a:latin typeface="+mn-lt"/>
                <a:ea typeface="+mn-ea"/>
                <a:cs typeface="+mn-cs"/>
              </a:rPr>
              <a:t>activity;grey</a:t>
            </a:r>
            <a:r>
              <a:rPr lang="en-US" sz="1200" kern="1200" dirty="0" smtClean="0">
                <a:solidFill>
                  <a:schemeClr val="tx1"/>
                </a:solidFill>
                <a:latin typeface="+mn-lt"/>
                <a:ea typeface="+mn-ea"/>
                <a:cs typeface="+mn-cs"/>
              </a:rPr>
              <a:t> circles, </a:t>
            </a:r>
            <a:r>
              <a:rPr lang="en-US" sz="1200" kern="1200" dirty="0" err="1" smtClean="0">
                <a:solidFill>
                  <a:schemeClr val="tx1"/>
                </a:solidFill>
                <a:latin typeface="+mn-lt"/>
                <a:ea typeface="+mn-ea"/>
                <a:cs typeface="+mn-cs"/>
              </a:rPr>
              <a:t>vinculin</a:t>
            </a:r>
            <a:r>
              <a:rPr lang="en-US" sz="1200" kern="1200" dirty="0" smtClean="0">
                <a:solidFill>
                  <a:schemeClr val="tx1"/>
                </a:solidFill>
                <a:latin typeface="+mn-lt"/>
                <a:ea typeface="+mn-ea"/>
                <a:cs typeface="+mn-cs"/>
              </a:rPr>
              <a:t>-rich adhesion sites; white areas, regions of complete ECM degradation.</a:t>
            </a:r>
            <a:endParaRPr lang="en-US" dirty="0" smtClean="0"/>
          </a:p>
        </p:txBody>
      </p:sp>
      <p:sp>
        <p:nvSpPr>
          <p:cNvPr id="4" name="Slide Number Placeholder 3"/>
          <p:cNvSpPr>
            <a:spLocks noGrp="1"/>
          </p:cNvSpPr>
          <p:nvPr>
            <p:ph type="sldNum" sz="quarter" idx="10"/>
          </p:nvPr>
        </p:nvSpPr>
        <p:spPr/>
        <p:txBody>
          <a:bodyPr/>
          <a:lstStyle/>
          <a:p>
            <a:fld id="{A134216E-358F-F64C-AD91-EFE34709A517}" type="slidenum">
              <a:rPr lang="en-US" smtClean="0"/>
              <a:t>4</a:t>
            </a:fld>
            <a:endParaRPr lang="en-US"/>
          </a:p>
        </p:txBody>
      </p:sp>
    </p:spTree>
    <p:extLst>
      <p:ext uri="{BB962C8B-B14F-4D97-AF65-F5344CB8AC3E}">
        <p14:creationId xmlns:p14="http://schemas.microsoft.com/office/powerpoint/2010/main" val="406953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34216E-358F-F64C-AD91-EFE34709A517}" type="slidenum">
              <a:rPr lang="en-US" smtClean="0"/>
              <a:t>5</a:t>
            </a:fld>
            <a:endParaRPr lang="en-US"/>
          </a:p>
        </p:txBody>
      </p:sp>
    </p:spTree>
    <p:extLst>
      <p:ext uri="{BB962C8B-B14F-4D97-AF65-F5344CB8AC3E}">
        <p14:creationId xmlns:p14="http://schemas.microsoft.com/office/powerpoint/2010/main" val="160209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34216E-358F-F64C-AD91-EFE34709A517}" type="slidenum">
              <a:rPr lang="en-US" smtClean="0"/>
              <a:t>6</a:t>
            </a:fld>
            <a:endParaRPr lang="en-US"/>
          </a:p>
        </p:txBody>
      </p:sp>
    </p:spTree>
    <p:extLst>
      <p:ext uri="{BB962C8B-B14F-4D97-AF65-F5344CB8AC3E}">
        <p14:creationId xmlns:p14="http://schemas.microsoft.com/office/powerpoint/2010/main" val="414440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Podosomes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most prominent in cells derived from the </a:t>
            </a:r>
            <a:r>
              <a:rPr lang="en-US" sz="1200" kern="1200" dirty="0" err="1" smtClean="0">
                <a:solidFill>
                  <a:schemeClr val="tx1"/>
                </a:solidFill>
                <a:latin typeface="+mn-lt"/>
                <a:ea typeface="+mn-ea"/>
                <a:cs typeface="+mn-cs"/>
              </a:rPr>
              <a:t>monocytic</a:t>
            </a:r>
            <a:r>
              <a:rPr lang="en-US" sz="1200" kern="1200" dirty="0" smtClean="0">
                <a:solidFill>
                  <a:schemeClr val="tx1"/>
                </a:solidFill>
                <a:latin typeface="+mn-lt"/>
                <a:ea typeface="+mn-ea"/>
                <a:cs typeface="+mn-cs"/>
              </a:rPr>
              <a:t> lineage, such as macrophages, osteoclasts and dendritic cells, but they have also been described recently in epithelial, endothelial, and even smooth muscle cells. These adhesion structures seem to be required for physiological processes such as the migration of phagocytes, smooth muscle cells and </a:t>
            </a:r>
            <a:r>
              <a:rPr lang="en-US" sz="1200" kern="1200" dirty="0" err="1" smtClean="0">
                <a:solidFill>
                  <a:schemeClr val="tx1"/>
                </a:solidFill>
                <a:latin typeface="+mn-lt"/>
                <a:ea typeface="+mn-ea"/>
                <a:cs typeface="+mn-cs"/>
              </a:rPr>
              <a:t>dentric</a:t>
            </a:r>
            <a:r>
              <a:rPr lang="en-US" sz="1200" kern="1200" dirty="0" smtClean="0">
                <a:solidFill>
                  <a:schemeClr val="tx1"/>
                </a:solidFill>
                <a:latin typeface="+mn-lt"/>
                <a:ea typeface="+mn-ea"/>
                <a:cs typeface="+mn-cs"/>
              </a:rPr>
              <a:t> cells, and the adhesion, migration and invasion of endothelial cells during the formation of blood vessels. </a:t>
            </a:r>
            <a:r>
              <a:rPr lang="en-US" sz="1200" kern="1200" dirty="0" err="1" smtClean="0">
                <a:solidFill>
                  <a:schemeClr val="tx1"/>
                </a:solidFill>
                <a:latin typeface="+mn-lt"/>
                <a:ea typeface="+mn-ea"/>
                <a:cs typeface="+mn-cs"/>
              </a:rPr>
              <a:t>Podosomes</a:t>
            </a:r>
            <a:r>
              <a:rPr lang="en-US" sz="1200" kern="1200" dirty="0" smtClean="0">
                <a:solidFill>
                  <a:schemeClr val="tx1"/>
                </a:solidFill>
                <a:latin typeface="+mn-lt"/>
                <a:ea typeface="+mn-ea"/>
                <a:cs typeface="+mn-cs"/>
              </a:rPr>
              <a:t> have also been proposed to be the precursors of invasive and matrix-degrading organelles such as the osteoclast ring and the </a:t>
            </a:r>
            <a:r>
              <a:rPr lang="en-US" sz="1200" kern="1200" dirty="0" err="1" smtClean="0">
                <a:solidFill>
                  <a:schemeClr val="tx1"/>
                </a:solidFill>
                <a:latin typeface="+mn-lt"/>
                <a:ea typeface="+mn-ea"/>
                <a:cs typeface="+mn-cs"/>
              </a:rPr>
              <a:t>invadopodia</a:t>
            </a:r>
            <a:r>
              <a:rPr lang="en-US" sz="1200" kern="1200" dirty="0" smtClean="0">
                <a:solidFill>
                  <a:schemeClr val="tx1"/>
                </a:solidFill>
                <a:latin typeface="+mn-lt"/>
                <a:ea typeface="+mn-ea"/>
                <a:cs typeface="+mn-cs"/>
              </a:rPr>
              <a:t> of </a:t>
            </a:r>
            <a:r>
              <a:rPr lang="en-US" sz="1200" kern="1200" dirty="0" err="1" smtClean="0">
                <a:solidFill>
                  <a:schemeClr val="tx1"/>
                </a:solidFill>
                <a:latin typeface="+mn-lt"/>
                <a:ea typeface="+mn-ea"/>
                <a:cs typeface="+mn-cs"/>
              </a:rPr>
              <a:t>tumour</a:t>
            </a:r>
            <a:r>
              <a:rPr lang="en-US" sz="1200" kern="1200" dirty="0" smtClean="0">
                <a:solidFill>
                  <a:schemeClr val="tx1"/>
                </a:solidFill>
                <a:latin typeface="+mn-lt"/>
                <a:ea typeface="+mn-ea"/>
                <a:cs typeface="+mn-cs"/>
              </a:rPr>
              <a:t> cells. These latter structures form protrusions at the ventral surface of invasive </a:t>
            </a:r>
            <a:r>
              <a:rPr lang="en-US" sz="1200" kern="1200" dirty="0" err="1" smtClean="0">
                <a:solidFill>
                  <a:schemeClr val="tx1"/>
                </a:solidFill>
                <a:latin typeface="+mn-lt"/>
                <a:ea typeface="+mn-ea"/>
                <a:cs typeface="+mn-cs"/>
              </a:rPr>
              <a:t>tumour</a:t>
            </a:r>
            <a:r>
              <a:rPr lang="en-US" sz="1200" kern="1200" dirty="0" smtClean="0">
                <a:solidFill>
                  <a:schemeClr val="tx1"/>
                </a:solidFill>
                <a:latin typeface="+mn-lt"/>
                <a:ea typeface="+mn-ea"/>
                <a:cs typeface="+mn-cs"/>
              </a:rPr>
              <a:t> cells, and they coincide with degradation sites of the underlying ECM. Despite their different structural and functional features, focal adhesions, </a:t>
            </a:r>
            <a:r>
              <a:rPr lang="en-US" sz="1200" kern="1200" dirty="0" err="1" smtClean="0">
                <a:solidFill>
                  <a:schemeClr val="tx1"/>
                </a:solidFill>
                <a:latin typeface="+mn-lt"/>
                <a:ea typeface="+mn-ea"/>
                <a:cs typeface="+mn-cs"/>
              </a:rPr>
              <a:t>podosomes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invadopodia</a:t>
            </a:r>
            <a:r>
              <a:rPr lang="en-US" sz="1200" kern="1200" dirty="0" smtClean="0">
                <a:solidFill>
                  <a:schemeClr val="tx1"/>
                </a:solidFill>
                <a:latin typeface="+mn-lt"/>
                <a:ea typeface="+mn-ea"/>
                <a:cs typeface="+mn-cs"/>
              </a:rPr>
              <a:t> share many of the same molecular components FROM: </a:t>
            </a:r>
            <a:r>
              <a:rPr lang="en-US" dirty="0" err="1" smtClean="0"/>
              <a:t>Gimona</a:t>
            </a:r>
            <a:r>
              <a:rPr lang="en-US" dirty="0" smtClean="0"/>
              <a:t>, </a:t>
            </a:r>
            <a:r>
              <a:rPr lang="en-US" dirty="0" err="1" smtClean="0"/>
              <a:t>Grashoff</a:t>
            </a:r>
            <a:r>
              <a:rPr lang="en-US" dirty="0" smtClean="0"/>
              <a:t> and Kopp. “Oktoberfest for adhesion structures.” </a:t>
            </a:r>
            <a:r>
              <a:rPr lang="en-US" i="1" dirty="0" smtClean="0"/>
              <a:t>MBO reports</a:t>
            </a:r>
            <a:r>
              <a:rPr lang="en-US" dirty="0" smtClean="0"/>
              <a:t> (2005) </a:t>
            </a:r>
            <a:r>
              <a:rPr lang="en-US" b="1" dirty="0" smtClean="0"/>
              <a:t>6</a:t>
            </a:r>
            <a:r>
              <a:rPr lang="en-US" dirty="0" smtClean="0"/>
              <a:t>, 922–926.</a:t>
            </a:r>
            <a:endParaRPr lang="en-US" dirty="0" smtClean="0"/>
          </a:p>
        </p:txBody>
      </p:sp>
      <p:sp>
        <p:nvSpPr>
          <p:cNvPr id="4" name="Slide Number Placeholder 3"/>
          <p:cNvSpPr>
            <a:spLocks noGrp="1"/>
          </p:cNvSpPr>
          <p:nvPr>
            <p:ph type="sldNum" sz="quarter" idx="10"/>
          </p:nvPr>
        </p:nvSpPr>
        <p:spPr/>
        <p:txBody>
          <a:bodyPr/>
          <a:lstStyle/>
          <a:p>
            <a:fld id="{A134216E-358F-F64C-AD91-EFE34709A517}" type="slidenum">
              <a:rPr lang="en-US" smtClean="0"/>
              <a:t>7</a:t>
            </a:fld>
            <a:endParaRPr lang="en-US"/>
          </a:p>
        </p:txBody>
      </p:sp>
    </p:spTree>
    <p:extLst>
      <p:ext uri="{BB962C8B-B14F-4D97-AF65-F5344CB8AC3E}">
        <p14:creationId xmlns:p14="http://schemas.microsoft.com/office/powerpoint/2010/main" val="396808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have localization of actin, and are composed</a:t>
            </a:r>
            <a:r>
              <a:rPr lang="en-US" baseline="0" dirty="0" smtClean="0"/>
              <a:t> of actin regulators such as: </a:t>
            </a:r>
            <a:r>
              <a:rPr lang="en-US" baseline="0" dirty="0" err="1" smtClean="0"/>
              <a:t>cortactin</a:t>
            </a:r>
            <a:r>
              <a:rPr lang="en-US" baseline="0" dirty="0" smtClean="0"/>
              <a:t>, N-WASP, Arp2/3, plaque proteins (</a:t>
            </a:r>
            <a:r>
              <a:rPr lang="en-US" baseline="0" dirty="0" err="1" smtClean="0"/>
              <a:t>talin</a:t>
            </a:r>
            <a:r>
              <a:rPr lang="en-US" baseline="0" dirty="0" smtClean="0"/>
              <a:t>, </a:t>
            </a:r>
            <a:r>
              <a:rPr lang="en-US" baseline="0" dirty="0" err="1" smtClean="0"/>
              <a:t>paxillin</a:t>
            </a:r>
            <a:r>
              <a:rPr lang="en-US" baseline="0" dirty="0" smtClean="0"/>
              <a:t>, </a:t>
            </a:r>
            <a:r>
              <a:rPr lang="en-US" baseline="0" dirty="0" err="1" smtClean="0"/>
              <a:t>vinicuilin</a:t>
            </a:r>
            <a:r>
              <a:rPr lang="en-US" baseline="0" dirty="0" smtClean="0"/>
              <a:t>), Also: </a:t>
            </a:r>
            <a:r>
              <a:rPr lang="en-US" baseline="0" dirty="0" err="1" smtClean="0"/>
              <a:t>phosophotyrosine</a:t>
            </a:r>
            <a:r>
              <a:rPr lang="en-US" baseline="0" dirty="0" smtClean="0"/>
              <a:t> (activated proteins)</a:t>
            </a:r>
            <a:endParaRPr lang="en-US" dirty="0"/>
          </a:p>
        </p:txBody>
      </p:sp>
      <p:sp>
        <p:nvSpPr>
          <p:cNvPr id="4" name="Slide Number Placeholder 3"/>
          <p:cNvSpPr>
            <a:spLocks noGrp="1"/>
          </p:cNvSpPr>
          <p:nvPr>
            <p:ph type="sldNum" sz="quarter" idx="10"/>
          </p:nvPr>
        </p:nvSpPr>
        <p:spPr/>
        <p:txBody>
          <a:bodyPr/>
          <a:lstStyle/>
          <a:p>
            <a:fld id="{A134216E-358F-F64C-AD91-EFE34709A517}" type="slidenum">
              <a:rPr lang="en-US" smtClean="0"/>
              <a:t>8</a:t>
            </a:fld>
            <a:endParaRPr lang="en-US"/>
          </a:p>
        </p:txBody>
      </p:sp>
    </p:spTree>
    <p:extLst>
      <p:ext uri="{BB962C8B-B14F-4D97-AF65-F5344CB8AC3E}">
        <p14:creationId xmlns:p14="http://schemas.microsoft.com/office/powerpoint/2010/main" val="141184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Different types of cell–extracellular matrix contact structures. (</a:t>
            </a:r>
            <a:r>
              <a:rPr lang="en-US" sz="1200" b="1" kern="1200" dirty="0" smtClean="0">
                <a:solidFill>
                  <a:schemeClr val="tx1"/>
                </a:solidFill>
                <a:latin typeface="+mn-lt"/>
                <a:ea typeface="+mn-ea"/>
                <a:cs typeface="+mn-cs"/>
              </a:rPr>
              <a:t>A</a:t>
            </a:r>
            <a:r>
              <a:rPr lang="en-US" sz="1200" b="0" kern="1200" dirty="0" smtClean="0">
                <a:solidFill>
                  <a:schemeClr val="tx1"/>
                </a:solidFill>
                <a:latin typeface="+mn-lt"/>
                <a:ea typeface="+mn-ea"/>
                <a:cs typeface="+mn-cs"/>
              </a:rPr>
              <a:t>) Elongated focal adhesions (FAs) in a stationary adhesive cell. (</a:t>
            </a:r>
            <a:r>
              <a:rPr lang="en-US" sz="1200" b="1" kern="1200" dirty="0" smtClean="0">
                <a:solidFill>
                  <a:schemeClr val="tx1"/>
                </a:solidFill>
                <a:latin typeface="+mn-lt"/>
                <a:ea typeface="+mn-ea"/>
                <a:cs typeface="+mn-cs"/>
              </a:rPr>
              <a:t>B</a:t>
            </a:r>
            <a:r>
              <a:rPr lang="en-US" sz="1200" b="0" kern="1200" dirty="0" smtClean="0">
                <a:solidFill>
                  <a:schemeClr val="tx1"/>
                </a:solidFill>
                <a:latin typeface="+mn-lt"/>
                <a:ea typeface="+mn-ea"/>
                <a:cs typeface="+mn-cs"/>
              </a:rPr>
              <a:t>) Peripheral focal complexes (FXs) and anchoring FAs in a protruding cell. (</a:t>
            </a:r>
            <a:r>
              <a:rPr lang="en-US" sz="1200" b="1" kern="1200" dirty="0" smtClean="0">
                <a:solidFill>
                  <a:schemeClr val="tx1"/>
                </a:solidFill>
                <a:latin typeface="+mn-lt"/>
                <a:ea typeface="+mn-ea"/>
                <a:cs typeface="+mn-cs"/>
              </a:rPr>
              <a:t>C</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Podosomes</a:t>
            </a:r>
            <a:r>
              <a:rPr lang="en-US" sz="1200" b="0" kern="1200" dirty="0" smtClean="0">
                <a:solidFill>
                  <a:schemeClr val="tx1"/>
                </a:solidFill>
                <a:latin typeface="+mn-lt"/>
                <a:ea typeface="+mn-ea"/>
                <a:cs typeface="+mn-cs"/>
              </a:rPr>
              <a:t> (yellow) in smooth muscle cells. (</a:t>
            </a:r>
            <a:r>
              <a:rPr lang="en-US" sz="1200" b="1" kern="1200" dirty="0" smtClean="0">
                <a:solidFill>
                  <a:schemeClr val="tx1"/>
                </a:solidFill>
                <a:latin typeface="+mn-lt"/>
                <a:ea typeface="+mn-ea"/>
                <a:cs typeface="+mn-cs"/>
              </a:rPr>
              <a:t>D</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Podosome</a:t>
            </a:r>
            <a:r>
              <a:rPr lang="en-US" sz="1200" b="0" kern="1200" dirty="0" smtClean="0">
                <a:solidFill>
                  <a:schemeClr val="tx1"/>
                </a:solidFill>
                <a:latin typeface="+mn-lt"/>
                <a:ea typeface="+mn-ea"/>
                <a:cs typeface="+mn-cs"/>
              </a:rPr>
              <a:t> rosettes (yellow) in epithelial cells. (</a:t>
            </a:r>
            <a:r>
              <a:rPr lang="en-US" sz="1200" b="1" kern="1200" dirty="0" smtClean="0">
                <a:solidFill>
                  <a:schemeClr val="tx1"/>
                </a:solidFill>
                <a:latin typeface="+mn-lt"/>
                <a:ea typeface="+mn-ea"/>
                <a:cs typeface="+mn-cs"/>
              </a:rPr>
              <a:t>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Podosomes</a:t>
            </a:r>
            <a:r>
              <a:rPr lang="en-US" sz="1200" b="0" kern="1200" dirty="0" smtClean="0">
                <a:solidFill>
                  <a:schemeClr val="tx1"/>
                </a:solidFill>
                <a:latin typeface="+mn-lt"/>
                <a:ea typeface="+mn-ea"/>
                <a:cs typeface="+mn-cs"/>
              </a:rPr>
              <a:t> can aggregate to rings. (</a:t>
            </a:r>
            <a:r>
              <a:rPr lang="en-US" sz="1200" b="1" kern="1200" dirty="0" smtClean="0">
                <a:solidFill>
                  <a:schemeClr val="tx1"/>
                </a:solidFill>
                <a:latin typeface="+mn-lt"/>
                <a:ea typeface="+mn-ea"/>
                <a:cs typeface="+mn-cs"/>
              </a:rPr>
              <a:t>F</a:t>
            </a:r>
            <a:r>
              <a:rPr lang="en-US" sz="1200" b="0" kern="1200" dirty="0" smtClean="0">
                <a:solidFill>
                  <a:schemeClr val="tx1"/>
                </a:solidFill>
                <a:latin typeface="+mn-lt"/>
                <a:ea typeface="+mn-ea"/>
                <a:cs typeface="+mn-cs"/>
              </a:rPr>
              <a:t>) Aggregates of </a:t>
            </a:r>
            <a:r>
              <a:rPr lang="en-US" sz="1200" b="0" kern="1200" dirty="0" err="1" smtClean="0">
                <a:solidFill>
                  <a:schemeClr val="tx1"/>
                </a:solidFill>
                <a:latin typeface="+mn-lt"/>
                <a:ea typeface="+mn-ea"/>
                <a:cs typeface="+mn-cs"/>
              </a:rPr>
              <a:t>podosome</a:t>
            </a:r>
            <a:r>
              <a:rPr lang="en-US" sz="1200" b="0" kern="1200" dirty="0" smtClean="0">
                <a:solidFill>
                  <a:schemeClr val="tx1"/>
                </a:solidFill>
                <a:latin typeface="+mn-lt"/>
                <a:ea typeface="+mn-ea"/>
                <a:cs typeface="+mn-cs"/>
              </a:rPr>
              <a:t> rings can form belt-like structures. (</a:t>
            </a:r>
            <a:r>
              <a:rPr lang="en-US" sz="1200" b="1" kern="1200" dirty="0" smtClean="0">
                <a:solidFill>
                  <a:schemeClr val="tx1"/>
                </a:solidFill>
                <a:latin typeface="+mn-lt"/>
                <a:ea typeface="+mn-ea"/>
                <a:cs typeface="+mn-cs"/>
              </a:rPr>
              <a:t>G</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Invadopodia</a:t>
            </a:r>
            <a:r>
              <a:rPr lang="en-US" sz="1200" b="0" kern="1200" dirty="0" smtClean="0">
                <a:solidFill>
                  <a:schemeClr val="tx1"/>
                </a:solidFill>
                <a:latin typeface="+mn-lt"/>
                <a:ea typeface="+mn-ea"/>
                <a:cs typeface="+mn-cs"/>
              </a:rPr>
              <a:t> (red; arrowheads) in a cell grown on a fluorescent extracellular matrix substrate (green) form preferentially in the </a:t>
            </a:r>
            <a:r>
              <a:rPr lang="en-US" sz="1200" b="0" kern="1200" dirty="0" err="1" smtClean="0">
                <a:solidFill>
                  <a:schemeClr val="tx1"/>
                </a:solidFill>
                <a:latin typeface="+mn-lt"/>
                <a:ea typeface="+mn-ea"/>
                <a:cs typeface="+mn-cs"/>
              </a:rPr>
              <a:t>centre</a:t>
            </a:r>
            <a:r>
              <a:rPr lang="en-US" sz="1200" b="0" kern="1200" dirty="0" smtClean="0">
                <a:solidFill>
                  <a:schemeClr val="tx1"/>
                </a:solidFill>
                <a:latin typeface="+mn-lt"/>
                <a:ea typeface="+mn-ea"/>
                <a:cs typeface="+mn-cs"/>
              </a:rPr>
              <a:t> of the cell. Images were provided by M. </a:t>
            </a:r>
            <a:r>
              <a:rPr lang="en-US" sz="1200" b="0" kern="1200" dirty="0" err="1" smtClean="0">
                <a:solidFill>
                  <a:schemeClr val="tx1"/>
                </a:solidFill>
                <a:latin typeface="+mn-lt"/>
                <a:ea typeface="+mn-ea"/>
                <a:cs typeface="+mn-cs"/>
              </a:rPr>
              <a:t>Gimona</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a:t>
            </a:r>
            <a:r>
              <a:rPr lang="en-US" sz="1200" b="0" kern="1200" dirty="0" smtClean="0">
                <a:solidFill>
                  <a:schemeClr val="tx1"/>
                </a:solidFill>
                <a:latin typeface="+mn-lt"/>
                <a:ea typeface="+mn-ea"/>
                <a:cs typeface="+mn-cs"/>
              </a:rPr>
              <a:t>), S. Linder (</a:t>
            </a:r>
            <a:r>
              <a:rPr lang="en-US" sz="1200" b="1" kern="1200" dirty="0" smtClean="0">
                <a:solidFill>
                  <a:schemeClr val="tx1"/>
                </a:solidFill>
                <a:latin typeface="+mn-lt"/>
                <a:ea typeface="+mn-ea"/>
                <a:cs typeface="+mn-cs"/>
              </a:rPr>
              <a:t>D</a:t>
            </a:r>
            <a:r>
              <a:rPr lang="en-US" sz="1200" b="0" kern="1200" dirty="0" smtClean="0">
                <a:solidFill>
                  <a:schemeClr val="tx1"/>
                </a:solidFill>
                <a:latin typeface="+mn-lt"/>
                <a:ea typeface="+mn-ea"/>
                <a:cs typeface="+mn-cs"/>
              </a:rPr>
              <a:t>), and R. </a:t>
            </a:r>
            <a:r>
              <a:rPr lang="en-US" sz="1200" b="0" kern="1200" dirty="0" err="1" smtClean="0">
                <a:solidFill>
                  <a:schemeClr val="tx1"/>
                </a:solidFill>
                <a:latin typeface="+mn-lt"/>
                <a:ea typeface="+mn-ea"/>
                <a:cs typeface="+mn-cs"/>
              </a:rPr>
              <a:t>Buccione</a:t>
            </a:r>
            <a:r>
              <a:rPr lang="en-US" sz="1200" b="0" kern="1200" dirty="0" smtClean="0">
                <a:solidFill>
                  <a:schemeClr val="tx1"/>
                </a:solidFill>
                <a:latin typeface="+mn-lt"/>
                <a:ea typeface="+mn-ea"/>
                <a:cs typeface="+mn-cs"/>
              </a:rPr>
              <a:t> and I. A. Grande (</a:t>
            </a:r>
            <a:r>
              <a:rPr lang="en-US" sz="1200" b="1" kern="1200" dirty="0" smtClean="0">
                <a:solidFill>
                  <a:schemeClr val="tx1"/>
                </a:solidFill>
                <a:latin typeface="+mn-lt"/>
                <a:ea typeface="+mn-ea"/>
                <a:cs typeface="+mn-cs"/>
              </a:rPr>
              <a:t>G</a:t>
            </a:r>
            <a:r>
              <a:rPr lang="en-US" sz="1200" b="0"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From: </a:t>
            </a:r>
            <a:r>
              <a:rPr lang="en-US" dirty="0" err="1" smtClean="0"/>
              <a:t>Gimona</a:t>
            </a:r>
            <a:r>
              <a:rPr lang="en-US" dirty="0" smtClean="0"/>
              <a:t>, </a:t>
            </a:r>
            <a:r>
              <a:rPr lang="en-US" dirty="0" err="1" smtClean="0"/>
              <a:t>Grashoff</a:t>
            </a:r>
            <a:r>
              <a:rPr lang="en-US" dirty="0" smtClean="0"/>
              <a:t> and Kopp. “Oktoberfest for adhesion structures.” </a:t>
            </a:r>
            <a:r>
              <a:rPr lang="en-US" i="1" dirty="0" smtClean="0"/>
              <a:t>MBO reports</a:t>
            </a:r>
            <a:r>
              <a:rPr lang="en-US" dirty="0" smtClean="0"/>
              <a:t> (2005) </a:t>
            </a:r>
            <a:r>
              <a:rPr lang="en-US" b="1" dirty="0" smtClean="0"/>
              <a:t>6</a:t>
            </a:r>
            <a:r>
              <a:rPr lang="en-US" dirty="0" smtClean="0"/>
              <a:t>, 922–926.</a:t>
            </a:r>
          </a:p>
          <a:p>
            <a:endParaRPr lang="en-US" dirty="0"/>
          </a:p>
        </p:txBody>
      </p:sp>
      <p:sp>
        <p:nvSpPr>
          <p:cNvPr id="4" name="Slide Number Placeholder 3"/>
          <p:cNvSpPr>
            <a:spLocks noGrp="1"/>
          </p:cNvSpPr>
          <p:nvPr>
            <p:ph type="sldNum" sz="quarter" idx="10"/>
          </p:nvPr>
        </p:nvSpPr>
        <p:spPr/>
        <p:txBody>
          <a:bodyPr/>
          <a:lstStyle/>
          <a:p>
            <a:fld id="{A134216E-358F-F64C-AD91-EFE34709A517}" type="slidenum">
              <a:rPr lang="en-US" smtClean="0"/>
              <a:t>9</a:t>
            </a:fld>
            <a:endParaRPr lang="en-US"/>
          </a:p>
        </p:txBody>
      </p:sp>
    </p:spTree>
    <p:extLst>
      <p:ext uri="{BB962C8B-B14F-4D97-AF65-F5344CB8AC3E}">
        <p14:creationId xmlns:p14="http://schemas.microsoft.com/office/powerpoint/2010/main" val="17419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34216E-358F-F64C-AD91-EFE34709A517}" type="slidenum">
              <a:rPr lang="en-US" smtClean="0"/>
              <a:t>10</a:t>
            </a:fld>
            <a:endParaRPr lang="en-US"/>
          </a:p>
        </p:txBody>
      </p:sp>
    </p:spTree>
    <p:extLst>
      <p:ext uri="{BB962C8B-B14F-4D97-AF65-F5344CB8AC3E}">
        <p14:creationId xmlns:p14="http://schemas.microsoft.com/office/powerpoint/2010/main" val="95781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290233-0DD1-4A80-BB1E-9ADC3556DBB6}" type="datetimeFigureOut">
              <a:rPr lang="en-US" smtClean="0"/>
              <a:t>4/3/12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290233-0DD1-4A80-BB1E-9ADC3556DBB6}" type="datetimeFigureOut">
              <a:rPr lang="en-US" smtClean="0"/>
              <a:t>4/3/12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4/3/12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D290233-0DD1-4A80-BB1E-9ADC3556DBB6}" type="datetimeFigureOut">
              <a:rPr lang="en-US" smtClean="0"/>
              <a:t>4/3/12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Invadopodia</a:t>
            </a:r>
            <a:r>
              <a:rPr lang="en-US" dirty="0" smtClean="0"/>
              <a:t> and </a:t>
            </a:r>
            <a:r>
              <a:rPr lang="en-US" dirty="0" err="1" smtClean="0"/>
              <a:t>Podosomes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Peyton Group Meeting</a:t>
            </a:r>
          </a:p>
          <a:p>
            <a:r>
              <a:rPr lang="en-US" dirty="0" smtClean="0"/>
              <a:t>Journal Review</a:t>
            </a:r>
          </a:p>
          <a:p>
            <a:r>
              <a:rPr lang="en-US" dirty="0" smtClean="0"/>
              <a:t>April 3, 2012</a:t>
            </a:r>
          </a:p>
          <a:p>
            <a:endParaRPr lang="en-US" dirty="0"/>
          </a:p>
          <a:p>
            <a:r>
              <a:rPr lang="en-US" dirty="0" smtClean="0"/>
              <a:t>Lauren Barney</a:t>
            </a:r>
            <a:endParaRPr lang="en-US" dirty="0"/>
          </a:p>
        </p:txBody>
      </p:sp>
    </p:spTree>
    <p:extLst>
      <p:ext uri="{BB962C8B-B14F-4D97-AF65-F5344CB8AC3E}">
        <p14:creationId xmlns:p14="http://schemas.microsoft.com/office/powerpoint/2010/main" val="2053368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a:t>
            </a:r>
            <a:r>
              <a:rPr lang="en-US" dirty="0" err="1" smtClean="0"/>
              <a:t>invadopodia</a:t>
            </a:r>
            <a:r>
              <a:rPr lang="en-US" dirty="0" smtClean="0"/>
              <a:t> and </a:t>
            </a:r>
            <a:r>
              <a:rPr lang="en-US" dirty="0" err="1" smtClean="0"/>
              <a:t>podosomes</a:t>
            </a:r>
            <a:r>
              <a:rPr lang="en-US" dirty="0" smtClean="0"/>
              <a:t> degrade the ECM?</a:t>
            </a:r>
            <a:endParaRPr lang="en-US" dirty="0"/>
          </a:p>
        </p:txBody>
      </p:sp>
      <p:sp>
        <p:nvSpPr>
          <p:cNvPr id="3" name="Content Placeholder 2"/>
          <p:cNvSpPr>
            <a:spLocks noGrp="1"/>
          </p:cNvSpPr>
          <p:nvPr>
            <p:ph idx="1"/>
          </p:nvPr>
        </p:nvSpPr>
        <p:spPr>
          <a:xfrm>
            <a:off x="389468" y="1725243"/>
            <a:ext cx="4047065" cy="4876800"/>
          </a:xfrm>
        </p:spPr>
        <p:txBody>
          <a:bodyPr>
            <a:normAutofit fontScale="92500"/>
          </a:bodyPr>
          <a:lstStyle/>
          <a:p>
            <a:r>
              <a:rPr lang="en-US" dirty="0" smtClean="0"/>
              <a:t>They secrete </a:t>
            </a:r>
            <a:r>
              <a:rPr lang="en-US" b="1" dirty="0"/>
              <a:t>m</a:t>
            </a:r>
            <a:r>
              <a:rPr lang="en-US" b="1" dirty="0" smtClean="0"/>
              <a:t>atrix </a:t>
            </a:r>
            <a:r>
              <a:rPr lang="en-US" b="1" dirty="0" err="1" smtClean="0"/>
              <a:t>metalloproteinases</a:t>
            </a:r>
            <a:r>
              <a:rPr lang="en-US" b="1" dirty="0" smtClean="0"/>
              <a:t> </a:t>
            </a:r>
            <a:r>
              <a:rPr lang="en-US" dirty="0" smtClean="0"/>
              <a:t>(MMPs)</a:t>
            </a:r>
          </a:p>
          <a:p>
            <a:pPr lvl="1"/>
            <a:r>
              <a:rPr lang="en-US" dirty="0" smtClean="0"/>
              <a:t>A family of proteins which can degrade proteins</a:t>
            </a:r>
          </a:p>
          <a:p>
            <a:pPr lvl="1"/>
            <a:r>
              <a:rPr lang="en-US" dirty="0" smtClean="0"/>
              <a:t>Many are secreted, but can be membrane proteins</a:t>
            </a:r>
          </a:p>
          <a:p>
            <a:r>
              <a:rPr lang="en-US" dirty="0" smtClean="0"/>
              <a:t>Can secrete o</a:t>
            </a:r>
            <a:r>
              <a:rPr lang="en-US" dirty="0" smtClean="0"/>
              <a:t>ther proteases to degrade the ECM proteins</a:t>
            </a:r>
            <a:endParaRPr lang="en-US" dirty="0" smtClean="0"/>
          </a:p>
          <a:p>
            <a:r>
              <a:rPr lang="en-US" dirty="0" smtClean="0"/>
              <a:t>Initiation of </a:t>
            </a:r>
            <a:r>
              <a:rPr lang="en-US" dirty="0" err="1" smtClean="0"/>
              <a:t>invadopodia</a:t>
            </a:r>
            <a:r>
              <a:rPr lang="en-US" dirty="0" smtClean="0"/>
              <a:t> or </a:t>
            </a:r>
            <a:r>
              <a:rPr lang="en-US" dirty="0" err="1" smtClean="0"/>
              <a:t>podosomes</a:t>
            </a:r>
            <a:r>
              <a:rPr lang="en-US" dirty="0" smtClean="0"/>
              <a:t> creates a migratory phenotype, where focal adhesions are dissolved and the cell can begin to migrate</a:t>
            </a:r>
          </a:p>
          <a:p>
            <a:endParaRPr lang="en-US" dirty="0"/>
          </a:p>
        </p:txBody>
      </p:sp>
      <p:pic>
        <p:nvPicPr>
          <p:cNvPr id="5" name="Picture 4" descr="Screen Shot 2012-02-01 at 9.57.35 AM.png"/>
          <p:cNvPicPr>
            <a:picLocks noChangeAspect="1"/>
          </p:cNvPicPr>
          <p:nvPr/>
        </p:nvPicPr>
        <p:blipFill rotWithShape="1">
          <a:blip r:embed="rId3">
            <a:extLst>
              <a:ext uri="{28A0092B-C50C-407E-A947-70E740481C1C}">
                <a14:useLocalDpi xmlns:a14="http://schemas.microsoft.com/office/drawing/2010/main" val="0"/>
              </a:ext>
            </a:extLst>
          </a:blip>
          <a:srcRect l="5391"/>
          <a:stretch/>
        </p:blipFill>
        <p:spPr>
          <a:xfrm>
            <a:off x="4474271" y="2185019"/>
            <a:ext cx="4534265" cy="3573801"/>
          </a:xfrm>
          <a:prstGeom prst="rect">
            <a:avLst/>
          </a:prstGeom>
        </p:spPr>
      </p:pic>
      <p:sp>
        <p:nvSpPr>
          <p:cNvPr id="4" name="TextBox 3"/>
          <p:cNvSpPr txBox="1"/>
          <p:nvPr/>
        </p:nvSpPr>
        <p:spPr>
          <a:xfrm>
            <a:off x="5892800" y="5758820"/>
            <a:ext cx="1252592" cy="307777"/>
          </a:xfrm>
          <a:prstGeom prst="rect">
            <a:avLst/>
          </a:prstGeom>
          <a:noFill/>
        </p:spPr>
        <p:txBody>
          <a:bodyPr wrap="none" rtlCol="0">
            <a:spAutoFit/>
          </a:bodyPr>
          <a:lstStyle/>
          <a:p>
            <a:r>
              <a:rPr lang="en-US" sz="1400" dirty="0" smtClean="0"/>
              <a:t>Linder (2007)</a:t>
            </a:r>
            <a:endParaRPr lang="en-US" sz="1400" dirty="0"/>
          </a:p>
        </p:txBody>
      </p:sp>
    </p:spTree>
    <p:extLst>
      <p:ext uri="{BB962C8B-B14F-4D97-AF65-F5344CB8AC3E}">
        <p14:creationId xmlns:p14="http://schemas.microsoft.com/office/powerpoint/2010/main" val="25389383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can induce the formation of </a:t>
            </a:r>
            <a:r>
              <a:rPr lang="en-US" sz="3600" dirty="0" err="1" smtClean="0"/>
              <a:t>invadopodia</a:t>
            </a:r>
            <a:r>
              <a:rPr lang="en-US" sz="3600" dirty="0" smtClean="0"/>
              <a:t> and </a:t>
            </a:r>
            <a:r>
              <a:rPr lang="en-US" sz="3600" dirty="0" err="1" smtClean="0"/>
              <a:t>podosomes</a:t>
            </a:r>
            <a:r>
              <a:rPr lang="en-US" sz="3600" dirty="0" smtClean="0"/>
              <a:t>?</a:t>
            </a:r>
            <a:endParaRPr lang="en-US" sz="3600" dirty="0"/>
          </a:p>
        </p:txBody>
      </p:sp>
      <p:sp>
        <p:nvSpPr>
          <p:cNvPr id="3" name="Content Placeholder 2"/>
          <p:cNvSpPr>
            <a:spLocks noGrp="1"/>
          </p:cNvSpPr>
          <p:nvPr>
            <p:ph idx="1"/>
          </p:nvPr>
        </p:nvSpPr>
        <p:spPr/>
        <p:txBody>
          <a:bodyPr>
            <a:normAutofit/>
          </a:bodyPr>
          <a:lstStyle/>
          <a:p>
            <a:r>
              <a:rPr lang="en-US" dirty="0" smtClean="0"/>
              <a:t>Growth factors: result in phosphorylation of key proteins in the pathway</a:t>
            </a:r>
          </a:p>
          <a:p>
            <a:pPr lvl="1"/>
            <a:r>
              <a:rPr lang="en-US" dirty="0" smtClean="0"/>
              <a:t>Platelet derived growth factor (PDGF)</a:t>
            </a:r>
          </a:p>
          <a:p>
            <a:pPr lvl="1"/>
            <a:r>
              <a:rPr lang="en-US" dirty="0" smtClean="0"/>
              <a:t>Transforming </a:t>
            </a:r>
            <a:r>
              <a:rPr lang="en-US" dirty="0"/>
              <a:t>growth factor-β (TGFβ) </a:t>
            </a:r>
            <a:endParaRPr lang="en-US" dirty="0" smtClean="0"/>
          </a:p>
          <a:p>
            <a:pPr lvl="1"/>
            <a:r>
              <a:rPr lang="en-US" dirty="0"/>
              <a:t>E</a:t>
            </a:r>
            <a:r>
              <a:rPr lang="en-US" dirty="0" smtClean="0"/>
              <a:t>pidermal </a:t>
            </a:r>
            <a:r>
              <a:rPr lang="en-US" dirty="0"/>
              <a:t>growth factor (EGF) </a:t>
            </a:r>
            <a:endParaRPr lang="en-US" dirty="0" smtClean="0"/>
          </a:p>
          <a:p>
            <a:r>
              <a:rPr lang="en-US" dirty="0" err="1" smtClean="0"/>
              <a:t>Integrins</a:t>
            </a:r>
            <a:endParaRPr lang="en-US" dirty="0" smtClean="0"/>
          </a:p>
          <a:p>
            <a:pPr lvl="1"/>
            <a:r>
              <a:rPr lang="el-GR" dirty="0" smtClean="0"/>
              <a:t>α</a:t>
            </a:r>
            <a:r>
              <a:rPr lang="en-US" dirty="0" smtClean="0"/>
              <a:t>vβ3 integrin: found in </a:t>
            </a:r>
            <a:r>
              <a:rPr lang="en-US" dirty="0" err="1" smtClean="0"/>
              <a:t>podosomes</a:t>
            </a:r>
            <a:r>
              <a:rPr lang="en-US" dirty="0" smtClean="0"/>
              <a:t> of osteoclasts and </a:t>
            </a:r>
            <a:r>
              <a:rPr lang="en-US" dirty="0" err="1" smtClean="0"/>
              <a:t>invadopodia</a:t>
            </a:r>
            <a:r>
              <a:rPr lang="en-US" dirty="0" smtClean="0"/>
              <a:t> of several types of cancer</a:t>
            </a:r>
          </a:p>
          <a:p>
            <a:pPr lvl="2"/>
            <a:r>
              <a:rPr lang="en-US" dirty="0" smtClean="0"/>
              <a:t>Interference with the </a:t>
            </a:r>
            <a:r>
              <a:rPr lang="el-GR" dirty="0" smtClean="0"/>
              <a:t>α</a:t>
            </a:r>
            <a:r>
              <a:rPr lang="en-US" dirty="0" smtClean="0"/>
              <a:t>vβ3 integrin results in defective </a:t>
            </a:r>
            <a:r>
              <a:rPr lang="en-US" dirty="0" err="1" smtClean="0"/>
              <a:t>podosomes</a:t>
            </a:r>
            <a:endParaRPr lang="en-US" dirty="0" smtClean="0"/>
          </a:p>
          <a:p>
            <a:pPr lvl="1"/>
            <a:r>
              <a:rPr lang="en-US" dirty="0"/>
              <a:t>T</a:t>
            </a:r>
            <a:r>
              <a:rPr lang="en-US" dirty="0" smtClean="0"/>
              <a:t>he β1 </a:t>
            </a:r>
            <a:r>
              <a:rPr lang="en-US" dirty="0"/>
              <a:t>integrin subunit is also found in both </a:t>
            </a:r>
            <a:r>
              <a:rPr lang="en-US" dirty="0" err="1"/>
              <a:t>podosomes</a:t>
            </a:r>
            <a:r>
              <a:rPr lang="en-US" dirty="0"/>
              <a:t> and </a:t>
            </a:r>
            <a:r>
              <a:rPr lang="en-US" dirty="0" err="1"/>
              <a:t>invadopodia</a:t>
            </a:r>
            <a:r>
              <a:rPr lang="en-US" dirty="0"/>
              <a:t> </a:t>
            </a:r>
            <a:endParaRPr lang="en-US" dirty="0" smtClean="0"/>
          </a:p>
          <a:p>
            <a:pPr lvl="2"/>
            <a:r>
              <a:rPr lang="en-US" dirty="0" smtClean="0"/>
              <a:t>Activation of the β1 </a:t>
            </a:r>
            <a:r>
              <a:rPr lang="en-US" dirty="0"/>
              <a:t>integrin </a:t>
            </a:r>
            <a:r>
              <a:rPr lang="en-US" dirty="0" smtClean="0"/>
              <a:t>subunit induces </a:t>
            </a:r>
            <a:r>
              <a:rPr lang="en-US" dirty="0" err="1" smtClean="0"/>
              <a:t>invadopodia</a:t>
            </a:r>
            <a:r>
              <a:rPr lang="en-US" dirty="0" smtClean="0"/>
              <a:t> formation</a:t>
            </a:r>
          </a:p>
          <a:p>
            <a:r>
              <a:rPr lang="en-US" dirty="0" smtClean="0"/>
              <a:t>Stiffness and other environmental cues</a:t>
            </a:r>
            <a:endParaRPr lang="en-US" dirty="0"/>
          </a:p>
        </p:txBody>
      </p:sp>
    </p:spTree>
    <p:extLst>
      <p:ext uri="{BB962C8B-B14F-4D97-AF65-F5344CB8AC3E}">
        <p14:creationId xmlns:p14="http://schemas.microsoft.com/office/powerpoint/2010/main" val="3431316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Stiffness Effects</a:t>
            </a:r>
            <a:endParaRPr lang="en-US" dirty="0"/>
          </a:p>
        </p:txBody>
      </p:sp>
      <p:sp>
        <p:nvSpPr>
          <p:cNvPr id="3" name="Content Placeholder 2"/>
          <p:cNvSpPr>
            <a:spLocks noGrp="1"/>
          </p:cNvSpPr>
          <p:nvPr>
            <p:ph idx="1"/>
          </p:nvPr>
        </p:nvSpPr>
        <p:spPr/>
        <p:txBody>
          <a:bodyPr/>
          <a:lstStyle/>
          <a:p>
            <a:r>
              <a:rPr lang="en-US" dirty="0" smtClean="0"/>
              <a:t>Both </a:t>
            </a:r>
            <a:r>
              <a:rPr lang="en-US" dirty="0" err="1" smtClean="0"/>
              <a:t>invadopodia</a:t>
            </a:r>
            <a:r>
              <a:rPr lang="en-US" dirty="0" smtClean="0"/>
              <a:t> and </a:t>
            </a:r>
            <a:r>
              <a:rPr lang="en-US" dirty="0" err="1" smtClean="0"/>
              <a:t>podosomes</a:t>
            </a:r>
            <a:r>
              <a:rPr lang="en-US" dirty="0" smtClean="0"/>
              <a:t> have recently been shown to be </a:t>
            </a:r>
            <a:r>
              <a:rPr lang="en-US" dirty="0" err="1" smtClean="0"/>
              <a:t>mechanosensors</a:t>
            </a:r>
            <a:r>
              <a:rPr lang="en-US" dirty="0" smtClean="0"/>
              <a:t>, which can use stiffness cues to induce ECM degradation and migration</a:t>
            </a:r>
          </a:p>
          <a:p>
            <a:pPr lvl="1"/>
            <a:r>
              <a:rPr lang="en-US" dirty="0" smtClean="0"/>
              <a:t>Stiffness has been shown to influence the lifetime and spacing of </a:t>
            </a:r>
            <a:r>
              <a:rPr lang="en-US" dirty="0" err="1" smtClean="0"/>
              <a:t>podosomes</a:t>
            </a:r>
            <a:endParaRPr lang="en-US" dirty="0"/>
          </a:p>
          <a:p>
            <a:r>
              <a:rPr lang="en-US" dirty="0" smtClean="0"/>
              <a:t>Rigidity is important in matrix degradation with </a:t>
            </a:r>
            <a:r>
              <a:rPr lang="en-US" dirty="0" err="1" smtClean="0"/>
              <a:t>invadopodia</a:t>
            </a:r>
            <a:endParaRPr lang="en-US" dirty="0" smtClean="0"/>
          </a:p>
          <a:p>
            <a:pPr lvl="1"/>
            <a:r>
              <a:rPr lang="en-US" dirty="0" smtClean="0"/>
              <a:t>There is an optimal rigidity for </a:t>
            </a:r>
            <a:r>
              <a:rPr lang="en-US" dirty="0" err="1" smtClean="0"/>
              <a:t>invadpodia</a:t>
            </a:r>
            <a:r>
              <a:rPr lang="en-US" dirty="0" smtClean="0"/>
              <a:t> formation and ECM degradation (~30 </a:t>
            </a:r>
            <a:r>
              <a:rPr lang="en-US" dirty="0" err="1" smtClean="0"/>
              <a:t>kPa</a:t>
            </a:r>
            <a:r>
              <a:rPr lang="en-US" dirty="0" smtClean="0"/>
              <a:t>)</a:t>
            </a:r>
          </a:p>
          <a:p>
            <a:r>
              <a:rPr lang="en-US" dirty="0" err="1" smtClean="0"/>
              <a:t>Invadopodia</a:t>
            </a:r>
            <a:r>
              <a:rPr lang="en-US" dirty="0" smtClean="0"/>
              <a:t> and </a:t>
            </a:r>
            <a:r>
              <a:rPr lang="en-US" dirty="0" err="1" smtClean="0"/>
              <a:t>podosomes</a:t>
            </a:r>
            <a:r>
              <a:rPr lang="en-US" dirty="0" smtClean="0"/>
              <a:t> can also be used for signal transduction within the cell via </a:t>
            </a:r>
            <a:r>
              <a:rPr lang="en-US" dirty="0" err="1" smtClean="0"/>
              <a:t>mechanotransduction</a:t>
            </a:r>
            <a:endParaRPr lang="en-US" dirty="0"/>
          </a:p>
        </p:txBody>
      </p:sp>
    </p:spTree>
    <p:extLst>
      <p:ext uri="{BB962C8B-B14F-4D97-AF65-F5344CB8AC3E}">
        <p14:creationId xmlns:p14="http://schemas.microsoft.com/office/powerpoint/2010/main" val="35112028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US" dirty="0" smtClean="0"/>
              <a:t>Assembly and Maturation of </a:t>
            </a:r>
            <a:r>
              <a:rPr lang="en-US" dirty="0" err="1" smtClean="0"/>
              <a:t>Invadopodia</a:t>
            </a:r>
            <a:endParaRPr lang="en-US" dirty="0"/>
          </a:p>
        </p:txBody>
      </p:sp>
      <p:pic>
        <p:nvPicPr>
          <p:cNvPr id="3" name="Picture 2" descr="Screen Shot 2012-04-02 at 8.33.25 PM.png"/>
          <p:cNvPicPr>
            <a:picLocks noChangeAspect="1"/>
          </p:cNvPicPr>
          <p:nvPr/>
        </p:nvPicPr>
        <p:blipFill rotWithShape="1">
          <a:blip r:embed="rId3">
            <a:extLst>
              <a:ext uri="{28A0092B-C50C-407E-A947-70E740481C1C}">
                <a14:useLocalDpi xmlns:a14="http://schemas.microsoft.com/office/drawing/2010/main" val="0"/>
              </a:ext>
            </a:extLst>
          </a:blip>
          <a:srcRect b="929"/>
          <a:stretch/>
        </p:blipFill>
        <p:spPr>
          <a:xfrm>
            <a:off x="956936" y="1369936"/>
            <a:ext cx="7001729" cy="5217136"/>
          </a:xfrm>
          <a:prstGeom prst="rect">
            <a:avLst/>
          </a:prstGeom>
        </p:spPr>
      </p:pic>
      <p:sp>
        <p:nvSpPr>
          <p:cNvPr id="4" name="TextBox 3"/>
          <p:cNvSpPr txBox="1"/>
          <p:nvPr/>
        </p:nvSpPr>
        <p:spPr>
          <a:xfrm>
            <a:off x="3081867" y="6550223"/>
            <a:ext cx="2716321" cy="307777"/>
          </a:xfrm>
          <a:prstGeom prst="rect">
            <a:avLst/>
          </a:prstGeom>
          <a:noFill/>
        </p:spPr>
        <p:txBody>
          <a:bodyPr wrap="none" rtlCol="0">
            <a:spAutoFit/>
          </a:bodyPr>
          <a:lstStyle/>
          <a:p>
            <a:r>
              <a:rPr lang="en-US" sz="1400" dirty="0"/>
              <a:t>Murphy and </a:t>
            </a:r>
            <a:r>
              <a:rPr lang="en-US" sz="1400" dirty="0" err="1" smtClean="0"/>
              <a:t>Courtneidge</a:t>
            </a:r>
            <a:r>
              <a:rPr lang="en-US" sz="1400" dirty="0" smtClean="0"/>
              <a:t> (2011)</a:t>
            </a:r>
            <a:endParaRPr lang="en-US" sz="1400" dirty="0"/>
          </a:p>
        </p:txBody>
      </p:sp>
    </p:spTree>
    <p:extLst>
      <p:ext uri="{BB962C8B-B14F-4D97-AF65-F5344CB8AC3E}">
        <p14:creationId xmlns:p14="http://schemas.microsoft.com/office/powerpoint/2010/main" val="10098007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Invadopodia</a:t>
            </a:r>
            <a:r>
              <a:rPr lang="en-US" dirty="0" smtClean="0"/>
              <a:t> can be induced by growth factors or </a:t>
            </a:r>
            <a:r>
              <a:rPr lang="en-US" dirty="0" err="1" smtClean="0"/>
              <a:t>integrins</a:t>
            </a:r>
            <a:endParaRPr lang="en-US" dirty="0"/>
          </a:p>
        </p:txBody>
      </p:sp>
      <p:pic>
        <p:nvPicPr>
          <p:cNvPr id="8" name="Picture 7"/>
          <p:cNvPicPr>
            <a:picLocks noChangeAspect="1"/>
          </p:cNvPicPr>
          <p:nvPr/>
        </p:nvPicPr>
        <p:blipFill>
          <a:blip r:embed="rId3"/>
          <a:stretch>
            <a:fillRect/>
          </a:stretch>
        </p:blipFill>
        <p:spPr>
          <a:xfrm>
            <a:off x="2706160" y="1585259"/>
            <a:ext cx="3646598" cy="4968467"/>
          </a:xfrm>
          <a:prstGeom prst="rect">
            <a:avLst/>
          </a:prstGeom>
        </p:spPr>
      </p:pic>
      <p:sp>
        <p:nvSpPr>
          <p:cNvPr id="3" name="TextBox 2"/>
          <p:cNvSpPr txBox="1"/>
          <p:nvPr/>
        </p:nvSpPr>
        <p:spPr>
          <a:xfrm>
            <a:off x="2184401" y="6570659"/>
            <a:ext cx="4755128" cy="307777"/>
          </a:xfrm>
          <a:prstGeom prst="rect">
            <a:avLst/>
          </a:prstGeom>
          <a:noFill/>
        </p:spPr>
        <p:txBody>
          <a:bodyPr wrap="none" rtlCol="0">
            <a:spAutoFit/>
          </a:bodyPr>
          <a:lstStyle/>
          <a:p>
            <a:r>
              <a:rPr lang="en-US" sz="1400" dirty="0"/>
              <a:t>http://</a:t>
            </a:r>
            <a:r>
              <a:rPr lang="en-US" sz="1400" dirty="0" err="1"/>
              <a:t>www.latrobe.edu.au</a:t>
            </a:r>
            <a:r>
              <a:rPr lang="en-US" sz="1400" dirty="0"/>
              <a:t>/biochemistry/lab/lock/</a:t>
            </a:r>
            <a:r>
              <a:rPr lang="en-US" sz="1400" dirty="0" err="1"/>
              <a:t>index.htm</a:t>
            </a:r>
            <a:endParaRPr lang="en-US" sz="1400" dirty="0"/>
          </a:p>
        </p:txBody>
      </p:sp>
    </p:spTree>
    <p:extLst>
      <p:ext uri="{BB962C8B-B14F-4D97-AF65-F5344CB8AC3E}">
        <p14:creationId xmlns:p14="http://schemas.microsoft.com/office/powerpoint/2010/main" val="25389383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Cortactin</a:t>
            </a:r>
            <a:endParaRPr lang="en-US" dirty="0"/>
          </a:p>
        </p:txBody>
      </p:sp>
      <p:sp>
        <p:nvSpPr>
          <p:cNvPr id="3" name="Content Placeholder 2"/>
          <p:cNvSpPr>
            <a:spLocks noGrp="1"/>
          </p:cNvSpPr>
          <p:nvPr>
            <p:ph idx="1"/>
          </p:nvPr>
        </p:nvSpPr>
        <p:spPr>
          <a:xfrm>
            <a:off x="457200" y="1354668"/>
            <a:ext cx="8229600" cy="2506132"/>
          </a:xfrm>
        </p:spPr>
        <p:txBody>
          <a:bodyPr>
            <a:normAutofit fontScale="92500" lnSpcReduction="20000"/>
          </a:bodyPr>
          <a:lstStyle/>
          <a:p>
            <a:r>
              <a:rPr lang="en-US" dirty="0" smtClean="0"/>
              <a:t>Protein in the cytoplasm of cells which can become activated by stimuli to promote rearrangement of the actin cytoskeleton</a:t>
            </a:r>
          </a:p>
          <a:p>
            <a:r>
              <a:rPr lang="en-US" dirty="0" smtClean="0"/>
              <a:t>Involved in the formation of </a:t>
            </a:r>
            <a:r>
              <a:rPr lang="en-US" dirty="0" err="1" smtClean="0"/>
              <a:t>lamellipodia</a:t>
            </a:r>
            <a:r>
              <a:rPr lang="en-US" dirty="0" smtClean="0"/>
              <a:t>, </a:t>
            </a:r>
            <a:r>
              <a:rPr lang="en-US" dirty="0" err="1" smtClean="0"/>
              <a:t>invadopodia</a:t>
            </a:r>
            <a:r>
              <a:rPr lang="en-US" dirty="0" smtClean="0"/>
              <a:t>, as well as cell migration and endocytosis</a:t>
            </a:r>
          </a:p>
          <a:p>
            <a:r>
              <a:rPr lang="en-US" dirty="0" smtClean="0"/>
              <a:t>Becomes activated in </a:t>
            </a:r>
            <a:r>
              <a:rPr lang="en-US" dirty="0" err="1" smtClean="0"/>
              <a:t>invadopodia</a:t>
            </a:r>
            <a:r>
              <a:rPr lang="en-US" dirty="0" smtClean="0"/>
              <a:t>; </a:t>
            </a:r>
            <a:r>
              <a:rPr lang="en-US" dirty="0" err="1" smtClean="0"/>
              <a:t>phosphorolated</a:t>
            </a:r>
            <a:r>
              <a:rPr lang="en-US" dirty="0" smtClean="0"/>
              <a:t> on three tyrosine residues</a:t>
            </a:r>
          </a:p>
          <a:p>
            <a:r>
              <a:rPr lang="en-US" dirty="0" smtClean="0"/>
              <a:t>Has been shown to regulate the secretion of MMPs at </a:t>
            </a:r>
            <a:r>
              <a:rPr lang="en-US" dirty="0" err="1" smtClean="0"/>
              <a:t>invadopodia</a:t>
            </a:r>
            <a:endParaRPr lang="en-US" dirty="0" smtClean="0"/>
          </a:p>
          <a:p>
            <a:endParaRPr lang="en-US" dirty="0"/>
          </a:p>
        </p:txBody>
      </p:sp>
      <p:pic>
        <p:nvPicPr>
          <p:cNvPr id="4" name="Picture 3" descr="Screen Shot 2012-04-02 at 8.36.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5" y="3911599"/>
            <a:ext cx="7924800" cy="2913803"/>
          </a:xfrm>
          <a:prstGeom prst="rect">
            <a:avLst/>
          </a:prstGeom>
        </p:spPr>
      </p:pic>
      <p:sp>
        <p:nvSpPr>
          <p:cNvPr id="5" name="TextBox 4"/>
          <p:cNvSpPr txBox="1"/>
          <p:nvPr/>
        </p:nvSpPr>
        <p:spPr>
          <a:xfrm>
            <a:off x="1557869" y="6519343"/>
            <a:ext cx="2749546" cy="307777"/>
          </a:xfrm>
          <a:prstGeom prst="rect">
            <a:avLst/>
          </a:prstGeom>
          <a:noFill/>
        </p:spPr>
        <p:txBody>
          <a:bodyPr wrap="none" rtlCol="0">
            <a:spAutoFit/>
          </a:bodyPr>
          <a:lstStyle/>
          <a:p>
            <a:r>
              <a:rPr lang="en-US" sz="1400" dirty="0" err="1"/>
              <a:t>Cosen-Binker</a:t>
            </a:r>
            <a:r>
              <a:rPr lang="en-US" sz="1400" dirty="0"/>
              <a:t> and </a:t>
            </a:r>
            <a:r>
              <a:rPr lang="en-US" sz="1400" dirty="0" err="1" smtClean="0"/>
              <a:t>Kapus</a:t>
            </a:r>
            <a:r>
              <a:rPr lang="en-US" sz="1400" dirty="0" smtClean="0"/>
              <a:t> (2006)</a:t>
            </a:r>
            <a:endParaRPr lang="en-US" sz="1400" dirty="0"/>
          </a:p>
        </p:txBody>
      </p:sp>
    </p:spTree>
    <p:extLst>
      <p:ext uri="{BB962C8B-B14F-4D97-AF65-F5344CB8AC3E}">
        <p14:creationId xmlns:p14="http://schemas.microsoft.com/office/powerpoint/2010/main" val="1723736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Immunofluorescent</a:t>
            </a:r>
            <a:r>
              <a:rPr lang="en-US" dirty="0" smtClean="0"/>
              <a:t> Imaging</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Invadopodia</a:t>
            </a:r>
            <a:r>
              <a:rPr lang="en-US" dirty="0" smtClean="0"/>
              <a:t> are usually quantified using IF imaging</a:t>
            </a:r>
          </a:p>
          <a:p>
            <a:r>
              <a:rPr lang="en-US" dirty="0" smtClean="0"/>
              <a:t>Actin </a:t>
            </a:r>
            <a:r>
              <a:rPr lang="en-US" dirty="0" smtClean="0"/>
              <a:t>is </a:t>
            </a:r>
            <a:r>
              <a:rPr lang="en-US" dirty="0" smtClean="0"/>
              <a:t>localized into punctate spots at </a:t>
            </a:r>
            <a:r>
              <a:rPr lang="en-US" dirty="0" err="1" smtClean="0"/>
              <a:t>invadopodia</a:t>
            </a:r>
            <a:r>
              <a:rPr lang="en-US" dirty="0" smtClean="0"/>
              <a:t> </a:t>
            </a:r>
            <a:r>
              <a:rPr lang="en-US" dirty="0" smtClean="0"/>
              <a:t>and</a:t>
            </a:r>
            <a:r>
              <a:rPr lang="en-US" dirty="0" smtClean="0"/>
              <a:t> </a:t>
            </a:r>
            <a:r>
              <a:rPr lang="en-US" dirty="0" err="1" smtClean="0"/>
              <a:t>podosomes</a:t>
            </a:r>
            <a:endParaRPr lang="en-US" dirty="0" smtClean="0"/>
          </a:p>
          <a:p>
            <a:r>
              <a:rPr lang="en-US" dirty="0" smtClean="0"/>
              <a:t>Also stain for other specific </a:t>
            </a:r>
            <a:r>
              <a:rPr lang="en-US" dirty="0" err="1" smtClean="0"/>
              <a:t>invadopodia</a:t>
            </a:r>
            <a:r>
              <a:rPr lang="en-US" dirty="0" smtClean="0"/>
              <a:t> or </a:t>
            </a:r>
            <a:r>
              <a:rPr lang="en-US" dirty="0" err="1" smtClean="0"/>
              <a:t>podosome</a:t>
            </a:r>
            <a:r>
              <a:rPr lang="en-US" dirty="0" smtClean="0"/>
              <a:t> markers</a:t>
            </a:r>
          </a:p>
          <a:p>
            <a:pPr lvl="1"/>
            <a:r>
              <a:rPr lang="en-US" b="1" dirty="0" err="1" smtClean="0"/>
              <a:t>Cortactin</a:t>
            </a:r>
            <a:r>
              <a:rPr lang="en-US" b="1" dirty="0" smtClean="0"/>
              <a:t>: </a:t>
            </a:r>
            <a:r>
              <a:rPr lang="en-US" dirty="0" smtClean="0"/>
              <a:t>although, it also can randomly </a:t>
            </a:r>
            <a:r>
              <a:rPr lang="en-US" dirty="0" err="1" smtClean="0"/>
              <a:t>colocailize</a:t>
            </a:r>
            <a:r>
              <a:rPr lang="en-US" dirty="0" smtClean="0"/>
              <a:t> with actin, so confocal microscopy must be used to ensure that it is the bottom of the cell</a:t>
            </a:r>
          </a:p>
          <a:p>
            <a:pPr lvl="1"/>
            <a:r>
              <a:rPr lang="en-US" b="1" dirty="0" smtClean="0"/>
              <a:t>TKS5: </a:t>
            </a:r>
            <a:r>
              <a:rPr lang="en-US" dirty="0" smtClean="0"/>
              <a:t>a key adaptor protein in </a:t>
            </a:r>
            <a:r>
              <a:rPr lang="en-US" dirty="0" err="1" smtClean="0"/>
              <a:t>invadopodia</a:t>
            </a:r>
            <a:r>
              <a:rPr lang="en-US" dirty="0" smtClean="0"/>
              <a:t> and </a:t>
            </a:r>
            <a:r>
              <a:rPr lang="en-US" dirty="0" err="1" smtClean="0"/>
              <a:t>podosomes</a:t>
            </a:r>
            <a:r>
              <a:rPr lang="en-US" dirty="0" smtClean="0"/>
              <a:t> which is not present in focal adhesions</a:t>
            </a:r>
          </a:p>
          <a:p>
            <a:pPr lvl="2"/>
            <a:r>
              <a:rPr lang="en-US" dirty="0" smtClean="0"/>
              <a:t>Expression </a:t>
            </a:r>
            <a:r>
              <a:rPr lang="en-US" dirty="0" smtClean="0"/>
              <a:t>of TKS5 actually induces the formation of </a:t>
            </a:r>
            <a:r>
              <a:rPr lang="en-US" dirty="0" err="1" smtClean="0"/>
              <a:t>invadopodia</a:t>
            </a:r>
            <a:r>
              <a:rPr lang="en-US" dirty="0" smtClean="0"/>
              <a:t>, even in cells which don’t normally have them</a:t>
            </a:r>
          </a:p>
          <a:p>
            <a:pPr lvl="1"/>
            <a:r>
              <a:rPr lang="en-US" dirty="0" err="1" smtClean="0"/>
              <a:t>Colocalization</a:t>
            </a:r>
            <a:r>
              <a:rPr lang="en-US" dirty="0" smtClean="0"/>
              <a:t> of actin with an </a:t>
            </a:r>
            <a:r>
              <a:rPr lang="en-US" dirty="0" err="1" smtClean="0"/>
              <a:t>invadopodia</a:t>
            </a:r>
            <a:r>
              <a:rPr lang="en-US" dirty="0" smtClean="0"/>
              <a:t> marker and local ECM degradation</a:t>
            </a:r>
          </a:p>
          <a:p>
            <a:pPr lvl="2"/>
            <a:r>
              <a:rPr lang="en-US" dirty="0" smtClean="0"/>
              <a:t>See a void in a fluorescent ECM matrix that is </a:t>
            </a:r>
            <a:r>
              <a:rPr lang="en-US" dirty="0" err="1" smtClean="0"/>
              <a:t>colocalized</a:t>
            </a:r>
            <a:r>
              <a:rPr lang="en-US" dirty="0" smtClean="0"/>
              <a:t> with punctate spots of actin and the </a:t>
            </a:r>
            <a:r>
              <a:rPr lang="en-US" dirty="0" err="1" smtClean="0"/>
              <a:t>invadopodia</a:t>
            </a:r>
            <a:r>
              <a:rPr lang="en-US" dirty="0" smtClean="0"/>
              <a:t> marker (</a:t>
            </a:r>
            <a:r>
              <a:rPr lang="en-US" dirty="0" err="1" smtClean="0"/>
              <a:t>cortactin</a:t>
            </a:r>
            <a:r>
              <a:rPr lang="en-US" dirty="0" smtClean="0"/>
              <a:t>, </a:t>
            </a:r>
            <a:r>
              <a:rPr lang="en-US" dirty="0" err="1" smtClean="0"/>
              <a:t>etc</a:t>
            </a:r>
            <a:r>
              <a:rPr lang="en-US" dirty="0" smtClean="0"/>
              <a:t>)</a:t>
            </a:r>
          </a:p>
        </p:txBody>
      </p:sp>
    </p:spTree>
    <p:extLst>
      <p:ext uri="{BB962C8B-B14F-4D97-AF65-F5344CB8AC3E}">
        <p14:creationId xmlns:p14="http://schemas.microsoft.com/office/powerpoint/2010/main" val="3243814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2" y="533400"/>
            <a:ext cx="8500533" cy="990600"/>
          </a:xfrm>
        </p:spPr>
        <p:txBody>
          <a:bodyPr>
            <a:normAutofit fontScale="90000"/>
          </a:bodyPr>
          <a:lstStyle/>
          <a:p>
            <a:r>
              <a:rPr lang="en-US" dirty="0" smtClean="0"/>
              <a:t>Imaging and </a:t>
            </a:r>
            <a:r>
              <a:rPr lang="en-US" dirty="0" smtClean="0"/>
              <a:t>Quantification of </a:t>
            </a:r>
            <a:r>
              <a:rPr lang="en-US" dirty="0" err="1" smtClean="0"/>
              <a:t>Invadopodia</a:t>
            </a:r>
            <a:endParaRPr lang="en-US" dirty="0"/>
          </a:p>
        </p:txBody>
      </p:sp>
      <p:sp>
        <p:nvSpPr>
          <p:cNvPr id="3" name="Content Placeholder 2"/>
          <p:cNvSpPr>
            <a:spLocks noGrp="1"/>
          </p:cNvSpPr>
          <p:nvPr>
            <p:ph idx="1"/>
          </p:nvPr>
        </p:nvSpPr>
        <p:spPr>
          <a:xfrm>
            <a:off x="457200" y="5376335"/>
            <a:ext cx="8229600" cy="1600192"/>
          </a:xfrm>
        </p:spPr>
        <p:txBody>
          <a:bodyPr>
            <a:normAutofit fontScale="77500" lnSpcReduction="20000"/>
          </a:bodyPr>
          <a:lstStyle/>
          <a:p>
            <a:r>
              <a:rPr lang="en-US" dirty="0"/>
              <a:t>MTLn3 </a:t>
            </a:r>
            <a:r>
              <a:rPr lang="en-US" dirty="0" smtClean="0"/>
              <a:t>cells </a:t>
            </a:r>
            <a:r>
              <a:rPr lang="en-US" dirty="0"/>
              <a:t>derived from the 13762NF rat mammary </a:t>
            </a:r>
            <a:r>
              <a:rPr lang="en-US" dirty="0" smtClean="0"/>
              <a:t>adenocarcinoma </a:t>
            </a:r>
          </a:p>
          <a:p>
            <a:r>
              <a:rPr lang="en-US" dirty="0" smtClean="0"/>
              <a:t>C: cells have </a:t>
            </a:r>
            <a:r>
              <a:rPr lang="en-US" dirty="0" err="1" smtClean="0"/>
              <a:t>invadopodia</a:t>
            </a:r>
            <a:r>
              <a:rPr lang="en-US" dirty="0" smtClean="0"/>
              <a:t> until they are treated with an EGF receptor kinase inhibitor</a:t>
            </a:r>
          </a:p>
          <a:p>
            <a:r>
              <a:rPr lang="en-US" dirty="0" smtClean="0"/>
              <a:t>D: serum starved cells don’t have </a:t>
            </a:r>
            <a:r>
              <a:rPr lang="en-US" dirty="0" err="1" smtClean="0"/>
              <a:t>invadopodia</a:t>
            </a:r>
            <a:r>
              <a:rPr lang="en-US" dirty="0" smtClean="0"/>
              <a:t>, but </a:t>
            </a:r>
            <a:r>
              <a:rPr lang="en-US" dirty="0" err="1" smtClean="0"/>
              <a:t>invadopodia</a:t>
            </a:r>
            <a:r>
              <a:rPr lang="en-US" dirty="0" smtClean="0"/>
              <a:t> form when cells are treated with EGF</a:t>
            </a:r>
            <a:endParaRPr lang="en-US" dirty="0"/>
          </a:p>
          <a:p>
            <a:endParaRPr lang="en-US" dirty="0"/>
          </a:p>
        </p:txBody>
      </p:sp>
      <p:pic>
        <p:nvPicPr>
          <p:cNvPr id="4" name="Picture 3" descr="Screen Shot 2012-02-09 at 4.23.47 PM.png"/>
          <p:cNvPicPr>
            <a:picLocks noChangeAspect="1"/>
          </p:cNvPicPr>
          <p:nvPr/>
        </p:nvPicPr>
        <p:blipFill rotWithShape="1">
          <a:blip r:embed="rId3">
            <a:extLst>
              <a:ext uri="{28A0092B-C50C-407E-A947-70E740481C1C}">
                <a14:useLocalDpi xmlns:a14="http://schemas.microsoft.com/office/drawing/2010/main" val="0"/>
              </a:ext>
            </a:extLst>
          </a:blip>
          <a:srcRect b="41915"/>
          <a:stretch/>
        </p:blipFill>
        <p:spPr>
          <a:xfrm>
            <a:off x="2147928" y="1461118"/>
            <a:ext cx="4489939" cy="3593490"/>
          </a:xfrm>
          <a:prstGeom prst="rect">
            <a:avLst/>
          </a:prstGeom>
        </p:spPr>
      </p:pic>
      <p:sp>
        <p:nvSpPr>
          <p:cNvPr id="5" name="TextBox 4"/>
          <p:cNvSpPr txBox="1"/>
          <p:nvPr/>
        </p:nvSpPr>
        <p:spPr>
          <a:xfrm>
            <a:off x="2794000" y="4951518"/>
            <a:ext cx="3451385" cy="307777"/>
          </a:xfrm>
          <a:prstGeom prst="rect">
            <a:avLst/>
          </a:prstGeom>
          <a:noFill/>
        </p:spPr>
        <p:txBody>
          <a:bodyPr wrap="none" rtlCol="0">
            <a:spAutoFit/>
          </a:bodyPr>
          <a:lstStyle/>
          <a:p>
            <a:r>
              <a:rPr lang="en-US" sz="1400" dirty="0"/>
              <a:t>Yamaguchi, </a:t>
            </a:r>
            <a:r>
              <a:rPr lang="en-US" sz="1400" dirty="0" err="1" smtClean="0"/>
              <a:t>Pixley</a:t>
            </a:r>
            <a:r>
              <a:rPr lang="en-US" sz="1400" dirty="0" smtClean="0"/>
              <a:t> </a:t>
            </a:r>
            <a:r>
              <a:rPr lang="en-US" sz="1400" dirty="0"/>
              <a:t>and </a:t>
            </a:r>
            <a:r>
              <a:rPr lang="en-US" sz="1400" dirty="0" err="1" smtClean="0"/>
              <a:t>Condeelis</a:t>
            </a:r>
            <a:r>
              <a:rPr lang="en-US" sz="1400" dirty="0" smtClean="0"/>
              <a:t> (2006)</a:t>
            </a:r>
            <a:endParaRPr lang="en-US" sz="1400" dirty="0"/>
          </a:p>
        </p:txBody>
      </p:sp>
    </p:spTree>
    <p:extLst>
      <p:ext uri="{BB962C8B-B14F-4D97-AF65-F5344CB8AC3E}">
        <p14:creationId xmlns:p14="http://schemas.microsoft.com/office/powerpoint/2010/main" val="32321346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Fluorescent Matrix</a:t>
            </a:r>
            <a:endParaRPr lang="en-US" dirty="0"/>
          </a:p>
        </p:txBody>
      </p:sp>
      <p:pic>
        <p:nvPicPr>
          <p:cNvPr id="5" name="Picture 4" descr="Screen Shot 2011-12-19 at 9.34.38 AM.png"/>
          <p:cNvPicPr>
            <a:picLocks noChangeAspect="1"/>
          </p:cNvPicPr>
          <p:nvPr/>
        </p:nvPicPr>
        <p:blipFill rotWithShape="1">
          <a:blip r:embed="rId3">
            <a:extLst>
              <a:ext uri="{28A0092B-C50C-407E-A947-70E740481C1C}">
                <a14:useLocalDpi xmlns:a14="http://schemas.microsoft.com/office/drawing/2010/main" val="0"/>
              </a:ext>
            </a:extLst>
          </a:blip>
          <a:srcRect l="3377" t="7833" r="4720" b="4299"/>
          <a:stretch/>
        </p:blipFill>
        <p:spPr>
          <a:xfrm>
            <a:off x="2515809" y="1524000"/>
            <a:ext cx="4054324" cy="4983867"/>
          </a:xfrm>
          <a:prstGeom prst="rect">
            <a:avLst/>
          </a:prstGeom>
        </p:spPr>
      </p:pic>
      <p:sp>
        <p:nvSpPr>
          <p:cNvPr id="3" name="TextBox 2"/>
          <p:cNvSpPr txBox="1"/>
          <p:nvPr/>
        </p:nvSpPr>
        <p:spPr>
          <a:xfrm>
            <a:off x="3691452" y="6519336"/>
            <a:ext cx="1891313" cy="307777"/>
          </a:xfrm>
          <a:prstGeom prst="rect">
            <a:avLst/>
          </a:prstGeom>
          <a:noFill/>
        </p:spPr>
        <p:txBody>
          <a:bodyPr wrap="none" rtlCol="0">
            <a:spAutoFit/>
          </a:bodyPr>
          <a:lstStyle/>
          <a:p>
            <a:r>
              <a:rPr lang="en-US" sz="1400" dirty="0" smtClean="0"/>
              <a:t>Bowden, et al. (2006)</a:t>
            </a:r>
            <a:endParaRPr lang="en-US" sz="1400" dirty="0"/>
          </a:p>
        </p:txBody>
      </p:sp>
    </p:spTree>
    <p:extLst>
      <p:ext uri="{BB962C8B-B14F-4D97-AF65-F5344CB8AC3E}">
        <p14:creationId xmlns:p14="http://schemas.microsoft.com/office/powerpoint/2010/main" val="10047618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Electron Microscopy</a:t>
            </a:r>
            <a:endParaRPr lang="en-US" dirty="0"/>
          </a:p>
        </p:txBody>
      </p:sp>
      <p:sp>
        <p:nvSpPr>
          <p:cNvPr id="3" name="Content Placeholder 2"/>
          <p:cNvSpPr>
            <a:spLocks noGrp="1"/>
          </p:cNvSpPr>
          <p:nvPr>
            <p:ph idx="1"/>
          </p:nvPr>
        </p:nvSpPr>
        <p:spPr/>
        <p:txBody>
          <a:bodyPr/>
          <a:lstStyle/>
          <a:p>
            <a:r>
              <a:rPr lang="en-US" dirty="0" smtClean="0"/>
              <a:t>An </a:t>
            </a:r>
            <a:r>
              <a:rPr lang="en-US" dirty="0" err="1" smtClean="0"/>
              <a:t>invadopodium</a:t>
            </a:r>
            <a:r>
              <a:rPr lang="en-US" dirty="0" smtClean="0"/>
              <a:t> </a:t>
            </a:r>
            <a:r>
              <a:rPr lang="en-US" dirty="0" smtClean="0"/>
              <a:t>on a</a:t>
            </a:r>
            <a:r>
              <a:rPr lang="en-US" dirty="0" smtClean="0"/>
              <a:t> </a:t>
            </a:r>
            <a:r>
              <a:rPr lang="en-US" dirty="0" smtClean="0"/>
              <a:t>MDA-MB-231 </a:t>
            </a:r>
            <a:r>
              <a:rPr lang="en-US" dirty="0" smtClean="0"/>
              <a:t>cell </a:t>
            </a:r>
            <a:r>
              <a:rPr lang="en-US" dirty="0" smtClean="0"/>
              <a:t>seeded on pore filters</a:t>
            </a:r>
            <a:endParaRPr lang="en-US" dirty="0"/>
          </a:p>
        </p:txBody>
      </p:sp>
      <p:pic>
        <p:nvPicPr>
          <p:cNvPr id="4" name="Picture 3" descr="Screen Shot 2012-04-02 at 8.44.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519" y="2391834"/>
            <a:ext cx="3162300" cy="4051300"/>
          </a:xfrm>
          <a:prstGeom prst="rect">
            <a:avLst/>
          </a:prstGeom>
        </p:spPr>
      </p:pic>
      <p:sp>
        <p:nvSpPr>
          <p:cNvPr id="5" name="TextBox 4"/>
          <p:cNvSpPr txBox="1"/>
          <p:nvPr/>
        </p:nvSpPr>
        <p:spPr>
          <a:xfrm>
            <a:off x="3177117" y="6460067"/>
            <a:ext cx="3035243" cy="523220"/>
          </a:xfrm>
          <a:prstGeom prst="rect">
            <a:avLst/>
          </a:prstGeom>
          <a:noFill/>
        </p:spPr>
        <p:txBody>
          <a:bodyPr wrap="none" rtlCol="0">
            <a:spAutoFit/>
          </a:bodyPr>
          <a:lstStyle/>
          <a:p>
            <a:r>
              <a:rPr lang="en-US" sz="1400" dirty="0"/>
              <a:t>Linder, </a:t>
            </a:r>
            <a:r>
              <a:rPr lang="en-US" sz="1400" dirty="0" err="1" smtClean="0"/>
              <a:t>Wiesner</a:t>
            </a:r>
            <a:r>
              <a:rPr lang="en-US" sz="1400" dirty="0" smtClean="0"/>
              <a:t> </a:t>
            </a:r>
            <a:r>
              <a:rPr lang="en-US" sz="1400" dirty="0"/>
              <a:t>and </a:t>
            </a:r>
            <a:r>
              <a:rPr lang="en-US" sz="1400" dirty="0" err="1"/>
              <a:t>Himmel</a:t>
            </a:r>
            <a:r>
              <a:rPr lang="en-US" sz="1400" dirty="0"/>
              <a:t> (2011)</a:t>
            </a:r>
          </a:p>
          <a:p>
            <a:endParaRPr lang="en-US" sz="1400" dirty="0"/>
          </a:p>
        </p:txBody>
      </p:sp>
    </p:spTree>
    <p:extLst>
      <p:ext uri="{BB962C8B-B14F-4D97-AF65-F5344CB8AC3E}">
        <p14:creationId xmlns:p14="http://schemas.microsoft.com/office/powerpoint/2010/main" val="28282499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a:xfrm>
            <a:off x="356947" y="1600200"/>
            <a:ext cx="4354992" cy="4876800"/>
          </a:xfrm>
        </p:spPr>
        <p:txBody>
          <a:bodyPr>
            <a:normAutofit fontScale="92500"/>
          </a:bodyPr>
          <a:lstStyle/>
          <a:p>
            <a:r>
              <a:rPr lang="en-US" dirty="0" smtClean="0"/>
              <a:t>Migration is a very important process </a:t>
            </a:r>
            <a:r>
              <a:rPr lang="en-US" i="1" dirty="0" smtClean="0"/>
              <a:t>in vivo</a:t>
            </a:r>
          </a:p>
          <a:p>
            <a:r>
              <a:rPr lang="en-US" dirty="0" smtClean="0"/>
              <a:t>Necessary for immune responses, wound healing, and embryonic development</a:t>
            </a:r>
          </a:p>
          <a:p>
            <a:r>
              <a:rPr lang="en-US" dirty="0" smtClean="0"/>
              <a:t>Uncontrolled cell migration occurs in cardiovascular, immune, and developmental diseases as well as in tumor formation and metastasis </a:t>
            </a:r>
          </a:p>
          <a:p>
            <a:r>
              <a:rPr lang="en-US" dirty="0" smtClean="0"/>
              <a:t>Barriers in the body can prevent cell migration unless the cells can get through them</a:t>
            </a:r>
          </a:p>
          <a:p>
            <a:pPr marL="0" indent="0">
              <a:buNone/>
            </a:pPr>
            <a:endParaRPr lang="en-US" dirty="0" smtClean="0"/>
          </a:p>
        </p:txBody>
      </p:sp>
      <p:pic>
        <p:nvPicPr>
          <p:cNvPr id="5" name="Picture 4" descr="Screen Shot 2012-02-01 at 9.55.38 AM.png"/>
          <p:cNvPicPr>
            <a:picLocks noChangeAspect="1"/>
          </p:cNvPicPr>
          <p:nvPr/>
        </p:nvPicPr>
        <p:blipFill rotWithShape="1">
          <a:blip r:embed="rId3">
            <a:extLst>
              <a:ext uri="{28A0092B-C50C-407E-A947-70E740481C1C}">
                <a14:useLocalDpi xmlns:a14="http://schemas.microsoft.com/office/drawing/2010/main" val="0"/>
              </a:ext>
            </a:extLst>
          </a:blip>
          <a:srcRect l="2830" t="2458" r="2884" b="7119"/>
          <a:stretch/>
        </p:blipFill>
        <p:spPr>
          <a:xfrm>
            <a:off x="4591435" y="1219498"/>
            <a:ext cx="4524671" cy="4655713"/>
          </a:xfrm>
          <a:prstGeom prst="rect">
            <a:avLst/>
          </a:prstGeom>
        </p:spPr>
      </p:pic>
      <p:sp>
        <p:nvSpPr>
          <p:cNvPr id="4" name="TextBox 3"/>
          <p:cNvSpPr txBox="1"/>
          <p:nvPr/>
        </p:nvSpPr>
        <p:spPr>
          <a:xfrm>
            <a:off x="5435600" y="5986990"/>
            <a:ext cx="4086906" cy="523220"/>
          </a:xfrm>
          <a:prstGeom prst="rect">
            <a:avLst/>
          </a:prstGeom>
          <a:noFill/>
        </p:spPr>
        <p:txBody>
          <a:bodyPr wrap="square" rtlCol="0">
            <a:spAutoFit/>
          </a:bodyPr>
          <a:lstStyle/>
          <a:p>
            <a:r>
              <a:rPr lang="en-US" sz="1400" dirty="0"/>
              <a:t>Bravo-</a:t>
            </a:r>
            <a:r>
              <a:rPr lang="en-US" sz="1400" dirty="0" smtClean="0"/>
              <a:t>Cordero, et al. (</a:t>
            </a:r>
            <a:r>
              <a:rPr lang="en-US" sz="1400" dirty="0"/>
              <a:t>2012)</a:t>
            </a:r>
          </a:p>
          <a:p>
            <a:endParaRPr lang="en-US" sz="1400" dirty="0"/>
          </a:p>
        </p:txBody>
      </p:sp>
    </p:spTree>
    <p:extLst>
      <p:ext uri="{BB962C8B-B14F-4D97-AF65-F5344CB8AC3E}">
        <p14:creationId xmlns:p14="http://schemas.microsoft.com/office/powerpoint/2010/main" val="3763939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This is a still very recent field; </a:t>
            </a:r>
            <a:r>
              <a:rPr lang="en-US" dirty="0" err="1" smtClean="0"/>
              <a:t>podosomes</a:t>
            </a:r>
            <a:r>
              <a:rPr lang="en-US" dirty="0" smtClean="0"/>
              <a:t> were first seen in 1985 and </a:t>
            </a:r>
            <a:r>
              <a:rPr lang="en-US" dirty="0" err="1" smtClean="0"/>
              <a:t>invadopodia</a:t>
            </a:r>
            <a:r>
              <a:rPr lang="en-US" dirty="0" smtClean="0"/>
              <a:t> were first described in 1994</a:t>
            </a:r>
          </a:p>
          <a:p>
            <a:r>
              <a:rPr lang="en-US" dirty="0" smtClean="0"/>
              <a:t>Currently, the classification of </a:t>
            </a:r>
            <a:r>
              <a:rPr lang="en-US" dirty="0" err="1" smtClean="0"/>
              <a:t>invadopodia</a:t>
            </a:r>
            <a:r>
              <a:rPr lang="en-US" dirty="0" smtClean="0"/>
              <a:t> and </a:t>
            </a:r>
            <a:r>
              <a:rPr lang="en-US" dirty="0" err="1" smtClean="0"/>
              <a:t>podosomes</a:t>
            </a:r>
            <a:r>
              <a:rPr lang="en-US" dirty="0" smtClean="0"/>
              <a:t> has not been clearly defined</a:t>
            </a:r>
          </a:p>
          <a:p>
            <a:r>
              <a:rPr lang="en-US" dirty="0" smtClean="0"/>
              <a:t>It is also not clear whether </a:t>
            </a:r>
            <a:r>
              <a:rPr lang="en-US" dirty="0" err="1" smtClean="0"/>
              <a:t>invadopodia</a:t>
            </a:r>
            <a:r>
              <a:rPr lang="en-US" dirty="0" smtClean="0"/>
              <a:t> and </a:t>
            </a:r>
            <a:r>
              <a:rPr lang="en-US" dirty="0" err="1" smtClean="0"/>
              <a:t>podosomes</a:t>
            </a:r>
            <a:r>
              <a:rPr lang="en-US" dirty="0" smtClean="0"/>
              <a:t> originate from the same basic structures, even though they have similar </a:t>
            </a:r>
            <a:r>
              <a:rPr lang="en-US" dirty="0" smtClean="0"/>
              <a:t>pathways, which also haven’t been identified completely</a:t>
            </a:r>
            <a:endParaRPr lang="en-US" dirty="0" smtClean="0"/>
          </a:p>
          <a:p>
            <a:r>
              <a:rPr lang="en-US" dirty="0" smtClean="0"/>
              <a:t>However, </a:t>
            </a:r>
            <a:r>
              <a:rPr lang="en-US" dirty="0" smtClean="0"/>
              <a:t>an understanding of roles of </a:t>
            </a:r>
            <a:r>
              <a:rPr lang="en-US" dirty="0" err="1" smtClean="0"/>
              <a:t>invadopodia</a:t>
            </a:r>
            <a:r>
              <a:rPr lang="en-US" dirty="0" smtClean="0"/>
              <a:t> and </a:t>
            </a:r>
            <a:r>
              <a:rPr lang="en-US" dirty="0" err="1" smtClean="0"/>
              <a:t>podosomes</a:t>
            </a:r>
            <a:r>
              <a:rPr lang="en-US" dirty="0" smtClean="0"/>
              <a:t> in cell migration </a:t>
            </a:r>
            <a:r>
              <a:rPr lang="en-US" dirty="0" smtClean="0"/>
              <a:t>is crucial for making improvements in understanding and treating diseases</a:t>
            </a:r>
          </a:p>
        </p:txBody>
      </p:sp>
    </p:spTree>
    <p:extLst>
      <p:ext uri="{BB962C8B-B14F-4D97-AF65-F5344CB8AC3E}">
        <p14:creationId xmlns:p14="http://schemas.microsoft.com/office/powerpoint/2010/main" val="25983911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Albiges</a:t>
            </a:r>
            <a:r>
              <a:rPr lang="en-US" dirty="0" err="1"/>
              <a:t>-</a:t>
            </a:r>
            <a:r>
              <a:rPr lang="en-US" dirty="0" err="1" smtClean="0"/>
              <a:t>Rizo</a:t>
            </a:r>
            <a:r>
              <a:rPr lang="en-US" dirty="0" smtClean="0"/>
              <a:t>, et al. “Actin </a:t>
            </a:r>
            <a:r>
              <a:rPr lang="en-US" dirty="0"/>
              <a:t>machinery and </a:t>
            </a:r>
            <a:r>
              <a:rPr lang="en-US" dirty="0" err="1"/>
              <a:t>mechanosensitivity</a:t>
            </a:r>
            <a:r>
              <a:rPr lang="en-US" dirty="0"/>
              <a:t> in </a:t>
            </a:r>
            <a:r>
              <a:rPr lang="en-US" dirty="0" err="1"/>
              <a:t>invadopodia</a:t>
            </a:r>
            <a:r>
              <a:rPr lang="en-US" dirty="0"/>
              <a:t>, </a:t>
            </a:r>
            <a:r>
              <a:rPr lang="en-US" dirty="0" err="1"/>
              <a:t>podosomes</a:t>
            </a:r>
            <a:r>
              <a:rPr lang="en-US" dirty="0"/>
              <a:t> and focal </a:t>
            </a:r>
            <a:r>
              <a:rPr lang="en-US" dirty="0" smtClean="0"/>
              <a:t>adhesions.” </a:t>
            </a:r>
            <a:r>
              <a:rPr lang="en-US" i="1" dirty="0"/>
              <a:t>Journal of Cell Science</a:t>
            </a:r>
            <a:r>
              <a:rPr lang="en-US" dirty="0"/>
              <a:t> </a:t>
            </a:r>
            <a:r>
              <a:rPr lang="en-US" b="1" dirty="0" smtClean="0"/>
              <a:t>122</a:t>
            </a:r>
            <a:r>
              <a:rPr lang="en-US" dirty="0"/>
              <a:t> </a:t>
            </a:r>
            <a:r>
              <a:rPr lang="en-US" dirty="0" smtClean="0"/>
              <a:t>(2009) </a:t>
            </a:r>
            <a:r>
              <a:rPr lang="en-US" dirty="0"/>
              <a:t>3037-</a:t>
            </a:r>
            <a:r>
              <a:rPr lang="en-US" dirty="0" smtClean="0"/>
              <a:t>3049</a:t>
            </a:r>
          </a:p>
          <a:p>
            <a:r>
              <a:rPr lang="en-US" dirty="0"/>
              <a:t>Bowden, et al. “Co-localization of </a:t>
            </a:r>
            <a:r>
              <a:rPr lang="en-US" dirty="0" err="1"/>
              <a:t>cortactin</a:t>
            </a:r>
            <a:r>
              <a:rPr lang="en-US" dirty="0"/>
              <a:t> and </a:t>
            </a:r>
            <a:r>
              <a:rPr lang="en-US" dirty="0" err="1"/>
              <a:t>phosphotyrosine</a:t>
            </a:r>
            <a:r>
              <a:rPr lang="en-US" dirty="0"/>
              <a:t> identifies active </a:t>
            </a:r>
            <a:r>
              <a:rPr lang="en-US" dirty="0" err="1"/>
              <a:t>invadopodia</a:t>
            </a:r>
            <a:r>
              <a:rPr lang="en-US" dirty="0"/>
              <a:t> in human breast cancer cells.” </a:t>
            </a:r>
            <a:r>
              <a:rPr lang="en-US" i="1" dirty="0"/>
              <a:t>Experimental Cell Research</a:t>
            </a:r>
            <a:r>
              <a:rPr lang="en-US" dirty="0"/>
              <a:t> </a:t>
            </a:r>
            <a:r>
              <a:rPr lang="en-US" b="1" dirty="0"/>
              <a:t>312</a:t>
            </a:r>
            <a:r>
              <a:rPr lang="en-US" dirty="0"/>
              <a:t> (2006) 1240-</a:t>
            </a:r>
            <a:r>
              <a:rPr lang="en-US" dirty="0" smtClean="0"/>
              <a:t>1253</a:t>
            </a:r>
          </a:p>
          <a:p>
            <a:r>
              <a:rPr lang="en-US" dirty="0"/>
              <a:t>Bravo-</a:t>
            </a:r>
            <a:r>
              <a:rPr lang="en-US" dirty="0" smtClean="0"/>
              <a:t>Cordero, </a:t>
            </a:r>
            <a:r>
              <a:rPr lang="en-US" dirty="0"/>
              <a:t>et al</a:t>
            </a:r>
            <a:r>
              <a:rPr lang="en-US" dirty="0" smtClean="0"/>
              <a:t>. “Directed </a:t>
            </a:r>
            <a:r>
              <a:rPr lang="en-US" dirty="0"/>
              <a:t>cell invasion and migration during metastasis</a:t>
            </a:r>
            <a:r>
              <a:rPr lang="en-US" dirty="0" smtClean="0"/>
              <a:t>,” </a:t>
            </a:r>
            <a:r>
              <a:rPr lang="en-US" i="1" dirty="0" err="1"/>
              <a:t>Curr</a:t>
            </a:r>
            <a:r>
              <a:rPr lang="en-US" i="1" dirty="0"/>
              <a:t> </a:t>
            </a:r>
            <a:r>
              <a:rPr lang="en-US" i="1" dirty="0" err="1"/>
              <a:t>Opin</a:t>
            </a:r>
            <a:r>
              <a:rPr lang="en-US" i="1" dirty="0"/>
              <a:t> Cell </a:t>
            </a:r>
            <a:r>
              <a:rPr lang="en-US" i="1" dirty="0" err="1"/>
              <a:t>Biol</a:t>
            </a:r>
            <a:r>
              <a:rPr lang="en-US" i="1" dirty="0"/>
              <a:t> </a:t>
            </a:r>
            <a:r>
              <a:rPr lang="en-US" dirty="0"/>
              <a:t>(2012</a:t>
            </a:r>
            <a:r>
              <a:rPr lang="en-US" dirty="0" smtClean="0"/>
              <a:t>)</a:t>
            </a:r>
          </a:p>
          <a:p>
            <a:r>
              <a:rPr lang="en-US" dirty="0" err="1" smtClean="0"/>
              <a:t>Cosen-Binker</a:t>
            </a:r>
            <a:r>
              <a:rPr lang="en-US" dirty="0" smtClean="0"/>
              <a:t> and </a:t>
            </a:r>
            <a:r>
              <a:rPr lang="en-US" dirty="0" err="1" smtClean="0"/>
              <a:t>Kapus</a:t>
            </a:r>
            <a:r>
              <a:rPr lang="en-US" dirty="0" smtClean="0"/>
              <a:t>. “</a:t>
            </a:r>
            <a:r>
              <a:rPr lang="en-US" dirty="0" err="1" smtClean="0"/>
              <a:t>Cortactin</a:t>
            </a:r>
            <a:r>
              <a:rPr lang="en-US" dirty="0" smtClean="0"/>
              <a:t>: The Gray Eminence of the Cytoskeleton.” </a:t>
            </a:r>
            <a:r>
              <a:rPr lang="en-US" i="1" dirty="0" smtClean="0"/>
              <a:t>Physiology</a:t>
            </a:r>
            <a:r>
              <a:rPr lang="en-US" dirty="0" smtClean="0"/>
              <a:t> </a:t>
            </a:r>
            <a:r>
              <a:rPr lang="en-US" b="1" dirty="0" smtClean="0"/>
              <a:t>21</a:t>
            </a:r>
            <a:r>
              <a:rPr lang="en-US" dirty="0" smtClean="0"/>
              <a:t> (2006) 352-361</a:t>
            </a:r>
          </a:p>
          <a:p>
            <a:r>
              <a:rPr lang="en-US" dirty="0" err="1" smtClean="0"/>
              <a:t>Gimona</a:t>
            </a:r>
            <a:r>
              <a:rPr lang="en-US" dirty="0" smtClean="0"/>
              <a:t>, </a:t>
            </a:r>
            <a:r>
              <a:rPr lang="en-US" dirty="0" err="1" smtClean="0"/>
              <a:t>Grashoff</a:t>
            </a:r>
            <a:r>
              <a:rPr lang="en-US" dirty="0" smtClean="0"/>
              <a:t> and Kopp. “Oktoberfest </a:t>
            </a:r>
            <a:r>
              <a:rPr lang="en-US" dirty="0"/>
              <a:t>for adhesion </a:t>
            </a:r>
            <a:r>
              <a:rPr lang="en-US" dirty="0" smtClean="0"/>
              <a:t>structures.” </a:t>
            </a:r>
            <a:r>
              <a:rPr lang="en-US" i="1" dirty="0"/>
              <a:t>MBO reports</a:t>
            </a:r>
            <a:r>
              <a:rPr lang="en-US" dirty="0"/>
              <a:t> (2005) </a:t>
            </a:r>
            <a:r>
              <a:rPr lang="en-US" b="1" dirty="0"/>
              <a:t>6</a:t>
            </a:r>
            <a:r>
              <a:rPr lang="en-US" dirty="0"/>
              <a:t>, </a:t>
            </a:r>
            <a:r>
              <a:rPr lang="en-US" dirty="0" smtClean="0"/>
              <a:t>922–926.</a:t>
            </a:r>
          </a:p>
          <a:p>
            <a:r>
              <a:rPr lang="en-US" dirty="0" smtClean="0"/>
              <a:t>Linder, “The </a:t>
            </a:r>
            <a:r>
              <a:rPr lang="en-US" dirty="0"/>
              <a:t>matrix corroded: </a:t>
            </a:r>
            <a:r>
              <a:rPr lang="en-US" dirty="0" err="1"/>
              <a:t>podosomes</a:t>
            </a:r>
            <a:r>
              <a:rPr lang="en-US" dirty="0"/>
              <a:t> and </a:t>
            </a:r>
            <a:r>
              <a:rPr lang="en-US" dirty="0" err="1"/>
              <a:t>invadopodia</a:t>
            </a:r>
            <a:r>
              <a:rPr lang="en-US" dirty="0"/>
              <a:t> in extracellular matrix </a:t>
            </a:r>
            <a:r>
              <a:rPr lang="en-US" dirty="0" smtClean="0"/>
              <a:t>degradation”</a:t>
            </a:r>
            <a:r>
              <a:rPr lang="en-US" dirty="0"/>
              <a:t> </a:t>
            </a:r>
            <a:r>
              <a:rPr lang="en-US" i="1" dirty="0" smtClean="0"/>
              <a:t>Trends </a:t>
            </a:r>
            <a:r>
              <a:rPr lang="en-US" i="1" dirty="0"/>
              <a:t>in Cell Biology </a:t>
            </a:r>
            <a:r>
              <a:rPr lang="en-US" b="1" dirty="0" smtClean="0"/>
              <a:t>17 </a:t>
            </a:r>
            <a:r>
              <a:rPr lang="en-US" dirty="0" smtClean="0"/>
              <a:t>(2007)</a:t>
            </a:r>
          </a:p>
          <a:p>
            <a:r>
              <a:rPr lang="en-US" dirty="0"/>
              <a:t>Linder, </a:t>
            </a:r>
            <a:r>
              <a:rPr lang="en-US" dirty="0" err="1" smtClean="0"/>
              <a:t>Wiesner</a:t>
            </a:r>
            <a:r>
              <a:rPr lang="en-US" dirty="0" smtClean="0"/>
              <a:t> </a:t>
            </a:r>
            <a:r>
              <a:rPr lang="en-US" dirty="0"/>
              <a:t>and </a:t>
            </a:r>
            <a:r>
              <a:rPr lang="en-US" dirty="0" err="1"/>
              <a:t>Himmel</a:t>
            </a:r>
            <a:r>
              <a:rPr lang="en-US" dirty="0"/>
              <a:t>, </a:t>
            </a:r>
            <a:r>
              <a:rPr lang="en-US" dirty="0" smtClean="0"/>
              <a:t>“Degrading </a:t>
            </a:r>
            <a:r>
              <a:rPr lang="en-US" dirty="0"/>
              <a:t>Devices: </a:t>
            </a:r>
            <a:r>
              <a:rPr lang="en-US" dirty="0" err="1"/>
              <a:t>Invadosomes</a:t>
            </a:r>
            <a:r>
              <a:rPr lang="en-US" dirty="0"/>
              <a:t> in </a:t>
            </a:r>
            <a:r>
              <a:rPr lang="en-US" dirty="0" err="1"/>
              <a:t>Proteolytic</a:t>
            </a:r>
            <a:r>
              <a:rPr lang="en-US" dirty="0"/>
              <a:t> Cell Invasion.</a:t>
            </a:r>
            <a:r>
              <a:rPr lang="en-US" i="1" dirty="0"/>
              <a:t>” </a:t>
            </a:r>
            <a:r>
              <a:rPr lang="is-IS" i="1" dirty="0"/>
              <a:t>Annu. Rev. Cell Dev. Biol</a:t>
            </a:r>
            <a:r>
              <a:rPr lang="is-IS" dirty="0"/>
              <a:t>.</a:t>
            </a:r>
            <a:r>
              <a:rPr lang="is-IS" b="1" dirty="0"/>
              <a:t> 27</a:t>
            </a:r>
            <a:r>
              <a:rPr lang="is-IS" dirty="0"/>
              <a:t> (2011) 185–211</a:t>
            </a:r>
            <a:r>
              <a:rPr lang="is-IS" dirty="0" smtClean="0"/>
              <a:t>.</a:t>
            </a:r>
            <a:endParaRPr lang="en-US" dirty="0" smtClean="0"/>
          </a:p>
          <a:p>
            <a:r>
              <a:rPr lang="en-US" dirty="0" smtClean="0"/>
              <a:t>Murphy and </a:t>
            </a:r>
            <a:r>
              <a:rPr lang="en-US" dirty="0" err="1" smtClean="0"/>
              <a:t>Courtneidge</a:t>
            </a:r>
            <a:r>
              <a:rPr lang="en-US" i="1" dirty="0"/>
              <a:t>,</a:t>
            </a:r>
            <a:r>
              <a:rPr lang="en-US" dirty="0" smtClean="0"/>
              <a:t> “</a:t>
            </a:r>
            <a:r>
              <a:rPr lang="en-US" dirty="0"/>
              <a:t>The ‘ins’ and ‘outs’ of </a:t>
            </a:r>
            <a:r>
              <a:rPr lang="en-US" dirty="0" err="1"/>
              <a:t>podosomes</a:t>
            </a:r>
            <a:r>
              <a:rPr lang="en-US" dirty="0"/>
              <a:t> and </a:t>
            </a:r>
            <a:r>
              <a:rPr lang="en-US" dirty="0" err="1"/>
              <a:t>invadopodia</a:t>
            </a:r>
            <a:r>
              <a:rPr lang="en-US" dirty="0"/>
              <a:t>: characteristics, formation and </a:t>
            </a:r>
            <a:r>
              <a:rPr lang="en-US" dirty="0" smtClean="0"/>
              <a:t>function.” </a:t>
            </a:r>
            <a:r>
              <a:rPr lang="en-US" i="1" dirty="0" smtClean="0"/>
              <a:t>Nature Reviews Molecular Cell Biology </a:t>
            </a:r>
            <a:r>
              <a:rPr lang="en-US" b="1" dirty="0" smtClean="0"/>
              <a:t>12</a:t>
            </a:r>
            <a:r>
              <a:rPr lang="en-US" dirty="0" smtClean="0"/>
              <a:t> (2011) 413-426</a:t>
            </a:r>
          </a:p>
          <a:p>
            <a:r>
              <a:rPr lang="en-US" dirty="0" err="1" smtClean="0"/>
              <a:t>Stylli</a:t>
            </a:r>
            <a:r>
              <a:rPr lang="en-US" dirty="0" smtClean="0"/>
              <a:t>, Kaye and Lock. “</a:t>
            </a:r>
            <a:r>
              <a:rPr lang="en-US" dirty="0" err="1"/>
              <a:t>Invadopodia</a:t>
            </a:r>
            <a:r>
              <a:rPr lang="en-US" dirty="0"/>
              <a:t>: At the cutting edge of </a:t>
            </a:r>
            <a:r>
              <a:rPr lang="en-US" dirty="0" err="1"/>
              <a:t>tumour</a:t>
            </a:r>
            <a:r>
              <a:rPr lang="en-US" dirty="0"/>
              <a:t> </a:t>
            </a:r>
            <a:r>
              <a:rPr lang="en-US" dirty="0" smtClean="0"/>
              <a:t>invasion.”</a:t>
            </a:r>
            <a:r>
              <a:rPr lang="en-US" dirty="0"/>
              <a:t> </a:t>
            </a:r>
            <a:r>
              <a:rPr lang="en-US" dirty="0" smtClean="0"/>
              <a:t> Journal </a:t>
            </a:r>
            <a:r>
              <a:rPr lang="en-US" dirty="0"/>
              <a:t>of Clinical Neuroscience </a:t>
            </a:r>
            <a:r>
              <a:rPr lang="en-US" b="1" dirty="0"/>
              <a:t>15</a:t>
            </a:r>
            <a:r>
              <a:rPr lang="en-US" dirty="0"/>
              <a:t> (2008) 725–737 </a:t>
            </a:r>
            <a:endParaRPr lang="en-US" dirty="0" smtClean="0"/>
          </a:p>
          <a:p>
            <a:r>
              <a:rPr lang="en-US" dirty="0" smtClean="0"/>
              <a:t>Yamaguchi, </a:t>
            </a:r>
            <a:r>
              <a:rPr lang="en-US" dirty="0" err="1" smtClean="0"/>
              <a:t>Pixley</a:t>
            </a:r>
            <a:r>
              <a:rPr lang="en-US" dirty="0" smtClean="0"/>
              <a:t> and </a:t>
            </a:r>
            <a:r>
              <a:rPr lang="en-US" dirty="0" err="1" smtClean="0"/>
              <a:t>Condeelis</a:t>
            </a:r>
            <a:r>
              <a:rPr lang="en-US" dirty="0" smtClean="0"/>
              <a:t>. “</a:t>
            </a:r>
            <a:r>
              <a:rPr lang="en-US" dirty="0" err="1" smtClean="0"/>
              <a:t>Invadopodia</a:t>
            </a:r>
            <a:r>
              <a:rPr lang="en-US" dirty="0" smtClean="0"/>
              <a:t> and </a:t>
            </a:r>
            <a:r>
              <a:rPr lang="en-US" dirty="0" err="1" smtClean="0"/>
              <a:t>podosomes</a:t>
            </a:r>
            <a:r>
              <a:rPr lang="en-US" dirty="0" smtClean="0"/>
              <a:t> in tumor invasion.” European Journal of Cell Biology </a:t>
            </a:r>
            <a:r>
              <a:rPr lang="en-US" b="1" dirty="0" smtClean="0"/>
              <a:t>85</a:t>
            </a:r>
            <a:r>
              <a:rPr lang="en-US" dirty="0" smtClean="0"/>
              <a:t> (2006) 231-218.</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396906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a:t>
            </a:r>
            <a:endParaRPr lang="en-US" dirty="0"/>
          </a:p>
        </p:txBody>
      </p:sp>
      <p:sp>
        <p:nvSpPr>
          <p:cNvPr id="3" name="Content Placeholder 2"/>
          <p:cNvSpPr>
            <a:spLocks noGrp="1"/>
          </p:cNvSpPr>
          <p:nvPr>
            <p:ph idx="1"/>
          </p:nvPr>
        </p:nvSpPr>
        <p:spPr>
          <a:xfrm>
            <a:off x="457200" y="1600200"/>
            <a:ext cx="3935546" cy="4876800"/>
          </a:xfrm>
        </p:spPr>
        <p:txBody>
          <a:bodyPr>
            <a:normAutofit fontScale="92500" lnSpcReduction="10000"/>
          </a:bodyPr>
          <a:lstStyle/>
          <a:p>
            <a:r>
              <a:rPr lang="en-US" dirty="0" smtClean="0"/>
              <a:t>Cells often must invade to cross membranes or barriers in the body</a:t>
            </a:r>
          </a:p>
          <a:p>
            <a:pPr lvl="1"/>
            <a:r>
              <a:rPr lang="en-US" dirty="0" smtClean="0"/>
              <a:t>Boundaries: blood vessel walls, ECM, tissue boundaries</a:t>
            </a:r>
          </a:p>
          <a:p>
            <a:r>
              <a:rPr lang="en-US" b="1" dirty="0" err="1" smtClean="0"/>
              <a:t>Invadosomes</a:t>
            </a:r>
            <a:r>
              <a:rPr lang="en-US" b="1" dirty="0" smtClean="0"/>
              <a:t> </a:t>
            </a:r>
            <a:r>
              <a:rPr lang="en-US" dirty="0" smtClean="0"/>
              <a:t>including </a:t>
            </a:r>
            <a:r>
              <a:rPr lang="en-US" b="1" dirty="0" err="1" smtClean="0"/>
              <a:t>invadopodia</a:t>
            </a:r>
            <a:r>
              <a:rPr lang="en-US" b="1" dirty="0" smtClean="0"/>
              <a:t> </a:t>
            </a:r>
            <a:r>
              <a:rPr lang="en-US" dirty="0" smtClean="0"/>
              <a:t>and </a:t>
            </a:r>
            <a:r>
              <a:rPr lang="en-US" b="1" dirty="0" err="1" smtClean="0"/>
              <a:t>podosomes</a:t>
            </a:r>
            <a:r>
              <a:rPr lang="en-US" dirty="0" smtClean="0"/>
              <a:t> </a:t>
            </a:r>
            <a:r>
              <a:rPr lang="en-US" dirty="0" smtClean="0"/>
              <a:t>are cell-ECM contacts that are used when cells need to cross boundaries</a:t>
            </a:r>
          </a:p>
          <a:p>
            <a:r>
              <a:rPr lang="en-US" dirty="0" smtClean="0"/>
              <a:t>Examples: </a:t>
            </a:r>
          </a:p>
          <a:p>
            <a:pPr lvl="1"/>
            <a:r>
              <a:rPr lang="en-US" dirty="0" smtClean="0"/>
              <a:t>Cancer metastasis</a:t>
            </a:r>
          </a:p>
          <a:p>
            <a:pPr lvl="1"/>
            <a:r>
              <a:rPr lang="en-US" dirty="0" smtClean="0"/>
              <a:t>Migration of immune cells to sites of infection</a:t>
            </a:r>
            <a:endParaRPr lang="en-US" dirty="0"/>
          </a:p>
        </p:txBody>
      </p:sp>
      <p:pic>
        <p:nvPicPr>
          <p:cNvPr id="7" name="Picture 6"/>
          <p:cNvPicPr>
            <a:picLocks noChangeAspect="1"/>
          </p:cNvPicPr>
          <p:nvPr/>
        </p:nvPicPr>
        <p:blipFill rotWithShape="1">
          <a:blip r:embed="rId3"/>
          <a:srcRect l="2901" t="1299" r="2722" b="6503"/>
          <a:stretch/>
        </p:blipFill>
        <p:spPr>
          <a:xfrm>
            <a:off x="4470554" y="1724538"/>
            <a:ext cx="4494722" cy="3606444"/>
          </a:xfrm>
          <a:prstGeom prst="rect">
            <a:avLst/>
          </a:prstGeom>
        </p:spPr>
      </p:pic>
      <p:sp>
        <p:nvSpPr>
          <p:cNvPr id="6" name="TextBox 5"/>
          <p:cNvSpPr txBox="1"/>
          <p:nvPr/>
        </p:nvSpPr>
        <p:spPr>
          <a:xfrm>
            <a:off x="5435600" y="5463770"/>
            <a:ext cx="4086906" cy="523220"/>
          </a:xfrm>
          <a:prstGeom prst="rect">
            <a:avLst/>
          </a:prstGeom>
          <a:noFill/>
        </p:spPr>
        <p:txBody>
          <a:bodyPr wrap="square" rtlCol="0">
            <a:spAutoFit/>
          </a:bodyPr>
          <a:lstStyle/>
          <a:p>
            <a:r>
              <a:rPr lang="en-US" sz="1400" dirty="0"/>
              <a:t>Bravo-</a:t>
            </a:r>
            <a:r>
              <a:rPr lang="en-US" sz="1400" dirty="0" smtClean="0"/>
              <a:t>Cordero, et al. (</a:t>
            </a:r>
            <a:r>
              <a:rPr lang="en-US" sz="1400" dirty="0"/>
              <a:t>2012)</a:t>
            </a:r>
          </a:p>
          <a:p>
            <a:endParaRPr lang="en-US" sz="1400" dirty="0"/>
          </a:p>
        </p:txBody>
      </p:sp>
    </p:spTree>
    <p:extLst>
      <p:ext uri="{BB962C8B-B14F-4D97-AF65-F5344CB8AC3E}">
        <p14:creationId xmlns:p14="http://schemas.microsoft.com/office/powerpoint/2010/main" val="11623921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a:t>
            </a:r>
            <a:r>
              <a:rPr lang="en-US" dirty="0" err="1" smtClean="0"/>
              <a:t>invadopodia</a:t>
            </a:r>
            <a:r>
              <a:rPr lang="en-US" dirty="0" smtClean="0"/>
              <a:t> and </a:t>
            </a:r>
            <a:r>
              <a:rPr lang="en-US" dirty="0" err="1" smtClean="0"/>
              <a:t>podosomes</a:t>
            </a:r>
            <a:r>
              <a:rPr lang="en-US" dirty="0" smtClean="0"/>
              <a:t>?</a:t>
            </a:r>
            <a:endParaRPr lang="en-US" dirty="0"/>
          </a:p>
        </p:txBody>
      </p:sp>
      <p:sp>
        <p:nvSpPr>
          <p:cNvPr id="3" name="Content Placeholder 2"/>
          <p:cNvSpPr>
            <a:spLocks noGrp="1"/>
          </p:cNvSpPr>
          <p:nvPr>
            <p:ph idx="1"/>
          </p:nvPr>
        </p:nvSpPr>
        <p:spPr>
          <a:xfrm>
            <a:off x="457200" y="1600200"/>
            <a:ext cx="5371081" cy="4876800"/>
          </a:xfrm>
        </p:spPr>
        <p:txBody>
          <a:bodyPr>
            <a:normAutofit lnSpcReduction="10000"/>
          </a:bodyPr>
          <a:lstStyle/>
          <a:p>
            <a:r>
              <a:rPr lang="en-US" dirty="0"/>
              <a:t>Actin rich protrusions </a:t>
            </a:r>
            <a:r>
              <a:rPr lang="en-US" dirty="0" smtClean="0"/>
              <a:t>used for adhesion to and degradation of the ECM</a:t>
            </a:r>
          </a:p>
          <a:p>
            <a:r>
              <a:rPr lang="en-US" dirty="0" smtClean="0"/>
              <a:t>They are significantly different than focal adhesions in structure and function</a:t>
            </a:r>
          </a:p>
          <a:p>
            <a:r>
              <a:rPr lang="en-US" dirty="0" smtClean="0"/>
              <a:t>Used for invasion through the matrix or for crossing barriers in the body</a:t>
            </a:r>
          </a:p>
          <a:p>
            <a:r>
              <a:rPr lang="en-US" dirty="0" smtClean="0"/>
              <a:t>Some cell types have an intrinsic ability to form </a:t>
            </a:r>
            <a:r>
              <a:rPr lang="en-US" dirty="0" err="1" smtClean="0"/>
              <a:t>invadopodia</a:t>
            </a:r>
            <a:r>
              <a:rPr lang="en-US" dirty="0" smtClean="0"/>
              <a:t> or </a:t>
            </a:r>
            <a:r>
              <a:rPr lang="en-US" dirty="0" err="1" smtClean="0"/>
              <a:t>podosome</a:t>
            </a:r>
            <a:r>
              <a:rPr lang="en-US" dirty="0" err="1" smtClean="0"/>
              <a:t>s</a:t>
            </a:r>
            <a:r>
              <a:rPr lang="en-US" dirty="0" smtClean="0"/>
              <a:t>, and</a:t>
            </a:r>
            <a:r>
              <a:rPr lang="en-US" dirty="0" smtClean="0"/>
              <a:t> </a:t>
            </a:r>
            <a:r>
              <a:rPr lang="en-US" dirty="0" smtClean="0"/>
              <a:t>sometimes they can be induced with growth factors or other stimulation</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5963745" y="1439345"/>
            <a:ext cx="2708804" cy="4087208"/>
          </a:xfrm>
          <a:prstGeom prst="rect">
            <a:avLst/>
          </a:prstGeom>
        </p:spPr>
      </p:pic>
      <p:sp>
        <p:nvSpPr>
          <p:cNvPr id="5" name="TextBox 4"/>
          <p:cNvSpPr txBox="1"/>
          <p:nvPr/>
        </p:nvSpPr>
        <p:spPr>
          <a:xfrm>
            <a:off x="5828281" y="5526553"/>
            <a:ext cx="3112816" cy="646331"/>
          </a:xfrm>
          <a:prstGeom prst="rect">
            <a:avLst/>
          </a:prstGeom>
          <a:noFill/>
        </p:spPr>
        <p:txBody>
          <a:bodyPr wrap="square" rtlCol="0">
            <a:spAutoFit/>
          </a:bodyPr>
          <a:lstStyle/>
          <a:p>
            <a:r>
              <a:rPr lang="en-US" dirty="0" smtClean="0"/>
              <a:t>Gray </a:t>
            </a:r>
            <a:r>
              <a:rPr lang="en-US" dirty="0" smtClean="0"/>
              <a:t>circles: </a:t>
            </a:r>
            <a:r>
              <a:rPr lang="en-US" dirty="0" err="1" smtClean="0"/>
              <a:t>viniculin</a:t>
            </a:r>
            <a:r>
              <a:rPr lang="en-US" dirty="0" smtClean="0"/>
              <a:t>-rich adhesion site</a:t>
            </a:r>
            <a:endParaRPr lang="en-US" dirty="0"/>
          </a:p>
        </p:txBody>
      </p:sp>
      <p:sp>
        <p:nvSpPr>
          <p:cNvPr id="6" name="TextBox 5"/>
          <p:cNvSpPr txBox="1"/>
          <p:nvPr/>
        </p:nvSpPr>
        <p:spPr>
          <a:xfrm>
            <a:off x="5963745" y="6273224"/>
            <a:ext cx="3180255" cy="307777"/>
          </a:xfrm>
          <a:prstGeom prst="rect">
            <a:avLst/>
          </a:prstGeom>
          <a:noFill/>
        </p:spPr>
        <p:txBody>
          <a:bodyPr wrap="square" rtlCol="0">
            <a:spAutoFit/>
          </a:bodyPr>
          <a:lstStyle/>
          <a:p>
            <a:r>
              <a:rPr lang="en-US" sz="1400" dirty="0" err="1"/>
              <a:t>Gimona</a:t>
            </a:r>
            <a:r>
              <a:rPr lang="en-US" sz="1400" dirty="0"/>
              <a:t>, </a:t>
            </a:r>
            <a:r>
              <a:rPr lang="en-US" sz="1400" dirty="0" err="1" smtClean="0"/>
              <a:t>Grashoff</a:t>
            </a:r>
            <a:r>
              <a:rPr lang="en-US" sz="1400" dirty="0" smtClean="0"/>
              <a:t> </a:t>
            </a:r>
            <a:r>
              <a:rPr lang="en-US" sz="1400" dirty="0"/>
              <a:t>and </a:t>
            </a:r>
            <a:r>
              <a:rPr lang="en-US" sz="1400" dirty="0" smtClean="0"/>
              <a:t>Kopp</a:t>
            </a:r>
            <a:r>
              <a:rPr lang="en-US" sz="1400" dirty="0"/>
              <a:t> </a:t>
            </a:r>
            <a:r>
              <a:rPr lang="en-US" sz="1400" dirty="0" smtClean="0"/>
              <a:t>(2005)</a:t>
            </a:r>
            <a:endParaRPr lang="en-US" sz="1400" dirty="0"/>
          </a:p>
        </p:txBody>
      </p:sp>
    </p:spTree>
    <p:extLst>
      <p:ext uri="{BB962C8B-B14F-4D97-AF65-F5344CB8AC3E}">
        <p14:creationId xmlns:p14="http://schemas.microsoft.com/office/powerpoint/2010/main" val="16835463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Cell Adhesion Structures</a:t>
            </a:r>
            <a:endParaRPr lang="en-US" dirty="0"/>
          </a:p>
        </p:txBody>
      </p:sp>
      <p:grpSp>
        <p:nvGrpSpPr>
          <p:cNvPr id="10" name="Group 9"/>
          <p:cNvGrpSpPr/>
          <p:nvPr/>
        </p:nvGrpSpPr>
        <p:grpSpPr>
          <a:xfrm>
            <a:off x="1026390" y="1845733"/>
            <a:ext cx="7132537" cy="4794458"/>
            <a:chOff x="1026390" y="1845733"/>
            <a:chExt cx="7132537" cy="4794458"/>
          </a:xfrm>
        </p:grpSpPr>
        <p:pic>
          <p:nvPicPr>
            <p:cNvPr id="5" name="Picture 4" descr="Screen Shot 2012-04-02 at 7.35.07 PM.png"/>
            <p:cNvPicPr>
              <a:picLocks noChangeAspect="1"/>
            </p:cNvPicPr>
            <p:nvPr/>
          </p:nvPicPr>
          <p:blipFill rotWithShape="1">
            <a:blip r:embed="rId3">
              <a:extLst>
                <a:ext uri="{28A0092B-C50C-407E-A947-70E740481C1C}">
                  <a14:useLocalDpi xmlns:a14="http://schemas.microsoft.com/office/drawing/2010/main" val="0"/>
                </a:ext>
              </a:extLst>
            </a:blip>
            <a:srcRect t="4359"/>
            <a:stretch/>
          </p:blipFill>
          <p:spPr>
            <a:xfrm>
              <a:off x="1026390" y="1845733"/>
              <a:ext cx="7132537" cy="4794458"/>
            </a:xfrm>
            <a:prstGeom prst="rect">
              <a:avLst/>
            </a:prstGeom>
          </p:spPr>
        </p:pic>
        <p:sp>
          <p:nvSpPr>
            <p:cNvPr id="8" name="Rectangle 7"/>
            <p:cNvSpPr/>
            <p:nvPr/>
          </p:nvSpPr>
          <p:spPr>
            <a:xfrm>
              <a:off x="1083732" y="2057400"/>
              <a:ext cx="6959600" cy="1549400"/>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1083732" y="5257800"/>
              <a:ext cx="6959600" cy="922868"/>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 name="TextBox 2"/>
          <p:cNvSpPr txBox="1"/>
          <p:nvPr/>
        </p:nvSpPr>
        <p:spPr>
          <a:xfrm>
            <a:off x="3081867" y="6550223"/>
            <a:ext cx="2716321" cy="307777"/>
          </a:xfrm>
          <a:prstGeom prst="rect">
            <a:avLst/>
          </a:prstGeom>
          <a:noFill/>
        </p:spPr>
        <p:txBody>
          <a:bodyPr wrap="none" rtlCol="0">
            <a:spAutoFit/>
          </a:bodyPr>
          <a:lstStyle/>
          <a:p>
            <a:r>
              <a:rPr lang="en-US" sz="1400" dirty="0"/>
              <a:t>Murphy and </a:t>
            </a:r>
            <a:r>
              <a:rPr lang="en-US" sz="1400" dirty="0" err="1" smtClean="0"/>
              <a:t>Courtneidge</a:t>
            </a:r>
            <a:r>
              <a:rPr lang="en-US" sz="1400" dirty="0" smtClean="0"/>
              <a:t> (2011)</a:t>
            </a:r>
            <a:endParaRPr lang="en-US" sz="1400" dirty="0"/>
          </a:p>
        </p:txBody>
      </p:sp>
    </p:spTree>
    <p:extLst>
      <p:ext uri="{BB962C8B-B14F-4D97-AF65-F5344CB8AC3E}">
        <p14:creationId xmlns:p14="http://schemas.microsoft.com/office/powerpoint/2010/main" val="124744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Relevance</a:t>
            </a:r>
            <a:endParaRPr lang="en-US" dirty="0"/>
          </a:p>
        </p:txBody>
      </p:sp>
      <p:grpSp>
        <p:nvGrpSpPr>
          <p:cNvPr id="8" name="Group 7"/>
          <p:cNvGrpSpPr/>
          <p:nvPr/>
        </p:nvGrpSpPr>
        <p:grpSpPr>
          <a:xfrm>
            <a:off x="789346" y="1520473"/>
            <a:ext cx="7556500" cy="4991100"/>
            <a:chOff x="457200" y="1485900"/>
            <a:chExt cx="7556500" cy="4991100"/>
          </a:xfrm>
        </p:grpSpPr>
        <p:pic>
          <p:nvPicPr>
            <p:cNvPr id="5" name="Picture 4" descr="Screen Shot 2012-04-02 at 6.24.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85900"/>
              <a:ext cx="7556500" cy="4991100"/>
            </a:xfrm>
            <a:prstGeom prst="rect">
              <a:avLst/>
            </a:prstGeom>
          </p:spPr>
        </p:pic>
        <p:sp>
          <p:nvSpPr>
            <p:cNvPr id="6" name="TextBox 5"/>
            <p:cNvSpPr txBox="1"/>
            <p:nvPr/>
          </p:nvSpPr>
          <p:spPr>
            <a:xfrm>
              <a:off x="1778000" y="4582719"/>
              <a:ext cx="1320800" cy="369332"/>
            </a:xfrm>
            <a:prstGeom prst="rect">
              <a:avLst/>
            </a:prstGeom>
            <a:noFill/>
          </p:spPr>
          <p:txBody>
            <a:bodyPr wrap="square" rtlCol="0">
              <a:spAutoFit/>
            </a:bodyPr>
            <a:lstStyle/>
            <a:p>
              <a:r>
                <a:rPr lang="en-US" dirty="0" smtClean="0"/>
                <a:t>rosette</a:t>
              </a:r>
              <a:endParaRPr lang="en-US" dirty="0"/>
            </a:p>
          </p:txBody>
        </p:sp>
        <p:sp>
          <p:nvSpPr>
            <p:cNvPr id="7" name="TextBox 6"/>
            <p:cNvSpPr txBox="1"/>
            <p:nvPr/>
          </p:nvSpPr>
          <p:spPr>
            <a:xfrm>
              <a:off x="2833077" y="4092521"/>
              <a:ext cx="3126154" cy="307777"/>
            </a:xfrm>
            <a:prstGeom prst="rect">
              <a:avLst/>
            </a:prstGeom>
            <a:noFill/>
          </p:spPr>
          <p:txBody>
            <a:bodyPr wrap="square" rtlCol="0">
              <a:spAutoFit/>
            </a:bodyPr>
            <a:lstStyle/>
            <a:p>
              <a:r>
                <a:rPr lang="en-US" sz="1400" dirty="0"/>
                <a:t>Rous sarcoma virus </a:t>
              </a:r>
              <a:r>
                <a:rPr lang="en-US" sz="1400" dirty="0" smtClean="0"/>
                <a:t>–transformed</a:t>
              </a:r>
              <a:endParaRPr lang="en-US" sz="1400" dirty="0"/>
            </a:p>
          </p:txBody>
        </p:sp>
      </p:grpSp>
      <p:sp>
        <p:nvSpPr>
          <p:cNvPr id="9" name="TextBox 8"/>
          <p:cNvSpPr txBox="1"/>
          <p:nvPr/>
        </p:nvSpPr>
        <p:spPr>
          <a:xfrm>
            <a:off x="2895600" y="6500910"/>
            <a:ext cx="3035243" cy="307777"/>
          </a:xfrm>
          <a:prstGeom prst="rect">
            <a:avLst/>
          </a:prstGeom>
          <a:noFill/>
        </p:spPr>
        <p:txBody>
          <a:bodyPr wrap="none" rtlCol="0">
            <a:spAutoFit/>
          </a:bodyPr>
          <a:lstStyle/>
          <a:p>
            <a:r>
              <a:rPr lang="en-US" sz="1400" dirty="0"/>
              <a:t>Linder, </a:t>
            </a:r>
            <a:r>
              <a:rPr lang="en-US" sz="1400" dirty="0" err="1" smtClean="0"/>
              <a:t>Wiesner</a:t>
            </a:r>
            <a:r>
              <a:rPr lang="en-US" sz="1400" dirty="0" smtClean="0"/>
              <a:t> </a:t>
            </a:r>
            <a:r>
              <a:rPr lang="en-US" sz="1400" dirty="0"/>
              <a:t>and </a:t>
            </a:r>
            <a:r>
              <a:rPr lang="en-US" sz="1400" dirty="0" err="1" smtClean="0"/>
              <a:t>Himmel</a:t>
            </a:r>
            <a:r>
              <a:rPr lang="en-US" sz="1400" dirty="0" smtClean="0"/>
              <a:t> (2011)</a:t>
            </a:r>
            <a:endParaRPr lang="en-US" sz="1400" dirty="0"/>
          </a:p>
        </p:txBody>
      </p:sp>
    </p:spTree>
    <p:extLst>
      <p:ext uri="{BB962C8B-B14F-4D97-AF65-F5344CB8AC3E}">
        <p14:creationId xmlns:p14="http://schemas.microsoft.com/office/powerpoint/2010/main" val="1014151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differences between </a:t>
            </a:r>
            <a:r>
              <a:rPr lang="en-US" dirty="0" err="1" smtClean="0"/>
              <a:t>invadopodia</a:t>
            </a:r>
            <a:r>
              <a:rPr lang="en-US" dirty="0" smtClean="0"/>
              <a:t> and </a:t>
            </a:r>
            <a:r>
              <a:rPr lang="en-US" dirty="0" err="1" smtClean="0"/>
              <a:t>podosomes</a:t>
            </a:r>
            <a:r>
              <a:rPr lang="en-US" dirty="0" smtClean="0"/>
              <a:t>?</a:t>
            </a:r>
            <a:endParaRPr lang="en-US" dirty="0"/>
          </a:p>
        </p:txBody>
      </p:sp>
      <p:sp>
        <p:nvSpPr>
          <p:cNvPr id="4" name="Text Placeholder 3"/>
          <p:cNvSpPr>
            <a:spLocks noGrp="1"/>
          </p:cNvSpPr>
          <p:nvPr>
            <p:ph type="body" idx="1"/>
          </p:nvPr>
        </p:nvSpPr>
        <p:spPr>
          <a:xfrm>
            <a:off x="457200" y="1727260"/>
            <a:ext cx="3931920" cy="639762"/>
          </a:xfrm>
        </p:spPr>
        <p:txBody>
          <a:bodyPr/>
          <a:lstStyle/>
          <a:p>
            <a:r>
              <a:rPr lang="en-US" dirty="0" err="1" smtClean="0"/>
              <a:t>Invadopodia</a:t>
            </a:r>
            <a:endParaRPr lang="en-US" dirty="0"/>
          </a:p>
        </p:txBody>
      </p:sp>
      <p:sp>
        <p:nvSpPr>
          <p:cNvPr id="3" name="Content Placeholder 2"/>
          <p:cNvSpPr>
            <a:spLocks noGrp="1"/>
          </p:cNvSpPr>
          <p:nvPr>
            <p:ph sz="half" idx="2"/>
          </p:nvPr>
        </p:nvSpPr>
        <p:spPr>
          <a:xfrm>
            <a:off x="457200" y="2367022"/>
            <a:ext cx="3931920" cy="4022665"/>
          </a:xfrm>
        </p:spPr>
        <p:txBody>
          <a:bodyPr>
            <a:normAutofit fontScale="92500" lnSpcReduction="20000"/>
          </a:bodyPr>
          <a:lstStyle/>
          <a:p>
            <a:r>
              <a:rPr lang="en-US" dirty="0" smtClean="0"/>
              <a:t>Longer lived (on the order of an hour or more</a:t>
            </a:r>
            <a:r>
              <a:rPr lang="en-US" dirty="0" smtClean="0"/>
              <a:t>)</a:t>
            </a:r>
          </a:p>
          <a:p>
            <a:r>
              <a:rPr lang="en-US" dirty="0" smtClean="0"/>
              <a:t>Are typically separate from one another, but can appear in groups</a:t>
            </a:r>
            <a:endParaRPr lang="en-US" dirty="0" smtClean="0"/>
          </a:p>
          <a:p>
            <a:r>
              <a:rPr lang="en-US" dirty="0" smtClean="0"/>
              <a:t>No </a:t>
            </a:r>
            <a:r>
              <a:rPr lang="en-US" dirty="0" smtClean="0"/>
              <a:t>ring of proteins around the actin core</a:t>
            </a:r>
          </a:p>
          <a:p>
            <a:r>
              <a:rPr lang="en-US" dirty="0" smtClean="0"/>
              <a:t>Often around the nucleus or the leading edge</a:t>
            </a:r>
          </a:p>
          <a:p>
            <a:r>
              <a:rPr lang="en-US" dirty="0" smtClean="0"/>
              <a:t>Generally, cells with </a:t>
            </a:r>
            <a:r>
              <a:rPr lang="en-US" dirty="0" err="1" smtClean="0"/>
              <a:t>invadopodia</a:t>
            </a:r>
            <a:r>
              <a:rPr lang="en-US" dirty="0" smtClean="0"/>
              <a:t> have 1-10</a:t>
            </a:r>
          </a:p>
          <a:p>
            <a:r>
              <a:rPr lang="en-US" dirty="0" smtClean="0"/>
              <a:t>Size: </a:t>
            </a:r>
            <a:r>
              <a:rPr lang="en-US" dirty="0"/>
              <a:t>8</a:t>
            </a:r>
            <a:r>
              <a:rPr lang="el-GR" dirty="0" smtClean="0"/>
              <a:t> </a:t>
            </a:r>
            <a:r>
              <a:rPr lang="el-GR" dirty="0"/>
              <a:t>μm </a:t>
            </a:r>
            <a:r>
              <a:rPr lang="en-US" dirty="0" smtClean="0"/>
              <a:t>diameter, 5 </a:t>
            </a:r>
            <a:r>
              <a:rPr lang="el-GR" dirty="0" smtClean="0"/>
              <a:t>μm</a:t>
            </a:r>
            <a:r>
              <a:rPr lang="en-US" dirty="0"/>
              <a:t> </a:t>
            </a:r>
            <a:r>
              <a:rPr lang="en-US" dirty="0" smtClean="0"/>
              <a:t>deep</a:t>
            </a:r>
          </a:p>
          <a:p>
            <a:endParaRPr lang="en-US" dirty="0" smtClean="0"/>
          </a:p>
          <a:p>
            <a:endParaRPr lang="en-US" dirty="0"/>
          </a:p>
        </p:txBody>
      </p:sp>
      <p:sp>
        <p:nvSpPr>
          <p:cNvPr id="5" name="Text Placeholder 4"/>
          <p:cNvSpPr>
            <a:spLocks noGrp="1"/>
          </p:cNvSpPr>
          <p:nvPr>
            <p:ph type="body" sz="quarter" idx="3"/>
          </p:nvPr>
        </p:nvSpPr>
        <p:spPr>
          <a:xfrm>
            <a:off x="4754880" y="1727260"/>
            <a:ext cx="3931920" cy="639762"/>
          </a:xfrm>
        </p:spPr>
        <p:txBody>
          <a:bodyPr/>
          <a:lstStyle/>
          <a:p>
            <a:r>
              <a:rPr lang="en-US" dirty="0" err="1" smtClean="0"/>
              <a:t>Podosomes</a:t>
            </a:r>
            <a:endParaRPr lang="en-US" dirty="0"/>
          </a:p>
        </p:txBody>
      </p:sp>
      <p:sp>
        <p:nvSpPr>
          <p:cNvPr id="6" name="Content Placeholder 5"/>
          <p:cNvSpPr>
            <a:spLocks noGrp="1"/>
          </p:cNvSpPr>
          <p:nvPr>
            <p:ph sz="quarter" idx="4"/>
          </p:nvPr>
        </p:nvSpPr>
        <p:spPr>
          <a:xfrm>
            <a:off x="4754880" y="2367022"/>
            <a:ext cx="3931920" cy="4022666"/>
          </a:xfrm>
        </p:spPr>
        <p:txBody>
          <a:bodyPr>
            <a:normAutofit fontScale="92500" lnSpcReduction="20000"/>
          </a:bodyPr>
          <a:lstStyle/>
          <a:p>
            <a:r>
              <a:rPr lang="en-US" dirty="0" smtClean="0"/>
              <a:t>Shorter lived (on the order of minutes)</a:t>
            </a:r>
          </a:p>
          <a:p>
            <a:r>
              <a:rPr lang="en-US" dirty="0" err="1" smtClean="0"/>
              <a:t>Podosomes</a:t>
            </a:r>
            <a:r>
              <a:rPr lang="en-US" dirty="0" smtClean="0"/>
              <a:t> can form a ring structure called a </a:t>
            </a:r>
            <a:r>
              <a:rPr lang="en-US" dirty="0" smtClean="0"/>
              <a:t>rosette</a:t>
            </a:r>
            <a:endParaRPr lang="en-US" dirty="0" smtClean="0"/>
          </a:p>
          <a:p>
            <a:r>
              <a:rPr lang="en-US" dirty="0" smtClean="0"/>
              <a:t>There is a ring around the actin core containing adhesion proteins </a:t>
            </a:r>
            <a:r>
              <a:rPr lang="en-US" dirty="0"/>
              <a:t>such as </a:t>
            </a:r>
            <a:r>
              <a:rPr lang="en-US" dirty="0" err="1"/>
              <a:t>vinculin</a:t>
            </a:r>
            <a:r>
              <a:rPr lang="en-US" dirty="0"/>
              <a:t> or </a:t>
            </a:r>
            <a:r>
              <a:rPr lang="en-US" dirty="0" err="1"/>
              <a:t>talin</a:t>
            </a:r>
            <a:r>
              <a:rPr lang="en-US" dirty="0"/>
              <a:t> </a:t>
            </a:r>
            <a:endParaRPr lang="en-US" dirty="0" smtClean="0"/>
          </a:p>
          <a:p>
            <a:r>
              <a:rPr lang="en-US" dirty="0" smtClean="0"/>
              <a:t>Often at the leading edge</a:t>
            </a:r>
          </a:p>
          <a:p>
            <a:r>
              <a:rPr lang="en-US" dirty="0" smtClean="0"/>
              <a:t>Cells often have many </a:t>
            </a:r>
            <a:r>
              <a:rPr lang="en-US" dirty="0" err="1" smtClean="0"/>
              <a:t>podosomes</a:t>
            </a:r>
            <a:r>
              <a:rPr lang="en-US" dirty="0" smtClean="0"/>
              <a:t> (10-100)</a:t>
            </a:r>
          </a:p>
          <a:p>
            <a:r>
              <a:rPr lang="en-US" dirty="0" smtClean="0"/>
              <a:t>Size: 1</a:t>
            </a:r>
            <a:r>
              <a:rPr lang="el-GR" dirty="0" smtClean="0"/>
              <a:t> </a:t>
            </a:r>
            <a:r>
              <a:rPr lang="el-GR" dirty="0"/>
              <a:t>μm </a:t>
            </a:r>
            <a:r>
              <a:rPr lang="en-US" dirty="0"/>
              <a:t>diameter, </a:t>
            </a:r>
            <a:r>
              <a:rPr lang="en-US" dirty="0" smtClean="0"/>
              <a:t>0.4 </a:t>
            </a:r>
            <a:r>
              <a:rPr lang="el-GR" dirty="0"/>
              <a:t>μm</a:t>
            </a:r>
            <a:r>
              <a:rPr lang="en-US" dirty="0"/>
              <a:t> </a:t>
            </a:r>
            <a:r>
              <a:rPr lang="en-US" dirty="0" smtClean="0"/>
              <a:t>deep</a:t>
            </a:r>
            <a:endParaRPr lang="en-US" dirty="0"/>
          </a:p>
        </p:txBody>
      </p:sp>
    </p:spTree>
    <p:extLst>
      <p:ext uri="{BB962C8B-B14F-4D97-AF65-F5344CB8AC3E}">
        <p14:creationId xmlns:p14="http://schemas.microsoft.com/office/powerpoint/2010/main" val="17119791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a:t>
            </a:r>
            <a:r>
              <a:rPr lang="en-US" dirty="0" err="1" smtClean="0"/>
              <a:t>Invadopodia</a:t>
            </a:r>
            <a:r>
              <a:rPr lang="en-US" dirty="0" smtClean="0"/>
              <a:t> and </a:t>
            </a:r>
            <a:r>
              <a:rPr lang="en-US" dirty="0" err="1" smtClean="0"/>
              <a:t>Podosomes</a:t>
            </a:r>
            <a:endParaRPr lang="en-US" dirty="0"/>
          </a:p>
        </p:txBody>
      </p:sp>
      <p:pic>
        <p:nvPicPr>
          <p:cNvPr id="4" name="Picture 3" descr="Screen Shot 2012-04-02 at 6.55.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138" y="1820497"/>
            <a:ext cx="5994400" cy="4330700"/>
          </a:xfrm>
          <a:prstGeom prst="rect">
            <a:avLst/>
          </a:prstGeom>
        </p:spPr>
      </p:pic>
      <p:pic>
        <p:nvPicPr>
          <p:cNvPr id="5" name="Picture 4" descr="Screen Shot 2012-04-02 at 6.56.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96" y="1541586"/>
            <a:ext cx="3035300" cy="4749800"/>
          </a:xfrm>
          <a:prstGeom prst="rect">
            <a:avLst/>
          </a:prstGeom>
        </p:spPr>
      </p:pic>
      <p:sp>
        <p:nvSpPr>
          <p:cNvPr id="6" name="TextBox 5"/>
          <p:cNvSpPr txBox="1"/>
          <p:nvPr/>
        </p:nvSpPr>
        <p:spPr>
          <a:xfrm>
            <a:off x="457200" y="1451005"/>
            <a:ext cx="2711938" cy="369332"/>
          </a:xfrm>
          <a:prstGeom prst="rect">
            <a:avLst/>
          </a:prstGeom>
          <a:noFill/>
        </p:spPr>
        <p:txBody>
          <a:bodyPr wrap="square" rtlCol="0">
            <a:spAutoFit/>
          </a:bodyPr>
          <a:lstStyle/>
          <a:p>
            <a:r>
              <a:rPr lang="en-US" b="1" dirty="0" err="1" smtClean="0"/>
              <a:t>Invadopodia</a:t>
            </a:r>
            <a:endParaRPr lang="en-US" b="1" dirty="0"/>
          </a:p>
        </p:txBody>
      </p:sp>
      <p:sp>
        <p:nvSpPr>
          <p:cNvPr id="7" name="TextBox 6"/>
          <p:cNvSpPr txBox="1"/>
          <p:nvPr/>
        </p:nvSpPr>
        <p:spPr>
          <a:xfrm>
            <a:off x="3536456" y="1451165"/>
            <a:ext cx="2711938" cy="369332"/>
          </a:xfrm>
          <a:prstGeom prst="rect">
            <a:avLst/>
          </a:prstGeom>
          <a:noFill/>
        </p:spPr>
        <p:txBody>
          <a:bodyPr wrap="square" rtlCol="0">
            <a:spAutoFit/>
          </a:bodyPr>
          <a:lstStyle/>
          <a:p>
            <a:r>
              <a:rPr lang="en-US" b="1" dirty="0" err="1" smtClean="0"/>
              <a:t>Podosomes</a:t>
            </a:r>
            <a:endParaRPr lang="en-US" b="1" dirty="0"/>
          </a:p>
        </p:txBody>
      </p:sp>
      <p:sp>
        <p:nvSpPr>
          <p:cNvPr id="3" name="TextBox 2"/>
          <p:cNvSpPr txBox="1"/>
          <p:nvPr/>
        </p:nvSpPr>
        <p:spPr>
          <a:xfrm>
            <a:off x="2895600" y="6433178"/>
            <a:ext cx="3035243" cy="307777"/>
          </a:xfrm>
          <a:prstGeom prst="rect">
            <a:avLst/>
          </a:prstGeom>
          <a:noFill/>
        </p:spPr>
        <p:txBody>
          <a:bodyPr wrap="none" rtlCol="0">
            <a:spAutoFit/>
          </a:bodyPr>
          <a:lstStyle/>
          <a:p>
            <a:r>
              <a:rPr lang="en-US" sz="1400" dirty="0"/>
              <a:t>Linder, </a:t>
            </a:r>
            <a:r>
              <a:rPr lang="en-US" sz="1400" dirty="0" err="1" smtClean="0"/>
              <a:t>Wiesner</a:t>
            </a:r>
            <a:r>
              <a:rPr lang="en-US" sz="1400" dirty="0" smtClean="0"/>
              <a:t> </a:t>
            </a:r>
            <a:r>
              <a:rPr lang="en-US" sz="1400" dirty="0"/>
              <a:t>and </a:t>
            </a:r>
            <a:r>
              <a:rPr lang="en-US" sz="1400" dirty="0" err="1" smtClean="0"/>
              <a:t>Himmel</a:t>
            </a:r>
            <a:r>
              <a:rPr lang="en-US" sz="1400" dirty="0" smtClean="0"/>
              <a:t> (2011)</a:t>
            </a:r>
            <a:endParaRPr lang="en-US" sz="1400" dirty="0"/>
          </a:p>
        </p:txBody>
      </p:sp>
    </p:spTree>
    <p:extLst>
      <p:ext uri="{BB962C8B-B14F-4D97-AF65-F5344CB8AC3E}">
        <p14:creationId xmlns:p14="http://schemas.microsoft.com/office/powerpoint/2010/main" val="11633729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Imaging</a:t>
            </a:r>
            <a:endParaRPr lang="en-US" dirty="0"/>
          </a:p>
        </p:txBody>
      </p:sp>
      <p:sp>
        <p:nvSpPr>
          <p:cNvPr id="3" name="Content Placeholder 2"/>
          <p:cNvSpPr>
            <a:spLocks noGrp="1"/>
          </p:cNvSpPr>
          <p:nvPr>
            <p:ph idx="1"/>
          </p:nvPr>
        </p:nvSpPr>
        <p:spPr>
          <a:xfrm>
            <a:off x="4802708" y="1600200"/>
            <a:ext cx="3884091" cy="4876800"/>
          </a:xfrm>
        </p:spPr>
        <p:txBody>
          <a:bodyPr/>
          <a:lstStyle/>
          <a:p>
            <a:r>
              <a:rPr lang="en-US" dirty="0" smtClean="0"/>
              <a:t>C: </a:t>
            </a:r>
            <a:r>
              <a:rPr lang="en-US" b="1" dirty="0" err="1" smtClean="0"/>
              <a:t>Podosomes</a:t>
            </a:r>
            <a:r>
              <a:rPr lang="en-US" dirty="0" smtClean="0"/>
              <a:t> (yellow) in smooth muscle cells </a:t>
            </a:r>
          </a:p>
          <a:p>
            <a:r>
              <a:rPr lang="en-US" dirty="0" smtClean="0"/>
              <a:t>D: </a:t>
            </a:r>
            <a:r>
              <a:rPr lang="en-US" b="1" dirty="0" err="1"/>
              <a:t>P</a:t>
            </a:r>
            <a:r>
              <a:rPr lang="en-US" b="1" dirty="0" err="1" smtClean="0"/>
              <a:t>odosome</a:t>
            </a:r>
            <a:r>
              <a:rPr lang="en-US" dirty="0" smtClean="0"/>
              <a:t> rosettes (yellow) in epithelial cells</a:t>
            </a:r>
          </a:p>
          <a:p>
            <a:r>
              <a:rPr lang="en-US" dirty="0" smtClean="0"/>
              <a:t>G: </a:t>
            </a:r>
            <a:r>
              <a:rPr lang="en-US" b="1" dirty="0" err="1" smtClean="0"/>
              <a:t>Invadopodia</a:t>
            </a:r>
            <a:r>
              <a:rPr lang="en-US" dirty="0" smtClean="0"/>
              <a:t> (red) near the center of a cell on a green fluorescent ECM substrate</a:t>
            </a:r>
            <a:endParaRPr lang="en-US" dirty="0"/>
          </a:p>
        </p:txBody>
      </p:sp>
      <p:pic>
        <p:nvPicPr>
          <p:cNvPr id="4" name="Picture 3"/>
          <p:cNvPicPr>
            <a:picLocks noChangeAspect="1"/>
          </p:cNvPicPr>
          <p:nvPr/>
        </p:nvPicPr>
        <p:blipFill rotWithShape="1">
          <a:blip r:embed="rId3"/>
          <a:srcRect t="28933" b="47610"/>
          <a:stretch/>
        </p:blipFill>
        <p:spPr>
          <a:xfrm>
            <a:off x="613840" y="1771297"/>
            <a:ext cx="4036480" cy="1608685"/>
          </a:xfrm>
          <a:prstGeom prst="rect">
            <a:avLst/>
          </a:prstGeom>
        </p:spPr>
      </p:pic>
      <p:pic>
        <p:nvPicPr>
          <p:cNvPr id="5" name="Picture 4"/>
          <p:cNvPicPr>
            <a:picLocks noChangeAspect="1"/>
          </p:cNvPicPr>
          <p:nvPr/>
        </p:nvPicPr>
        <p:blipFill rotWithShape="1">
          <a:blip r:embed="rId3"/>
          <a:srcRect t="63010"/>
          <a:stretch/>
        </p:blipFill>
        <p:spPr>
          <a:xfrm>
            <a:off x="613840" y="3641415"/>
            <a:ext cx="4036480" cy="2536801"/>
          </a:xfrm>
          <a:prstGeom prst="rect">
            <a:avLst/>
          </a:prstGeom>
        </p:spPr>
      </p:pic>
      <p:sp>
        <p:nvSpPr>
          <p:cNvPr id="6" name="TextBox 5"/>
          <p:cNvSpPr txBox="1"/>
          <p:nvPr/>
        </p:nvSpPr>
        <p:spPr>
          <a:xfrm>
            <a:off x="1171611" y="6221513"/>
            <a:ext cx="3180255" cy="307777"/>
          </a:xfrm>
          <a:prstGeom prst="rect">
            <a:avLst/>
          </a:prstGeom>
          <a:noFill/>
        </p:spPr>
        <p:txBody>
          <a:bodyPr wrap="square" rtlCol="0">
            <a:spAutoFit/>
          </a:bodyPr>
          <a:lstStyle/>
          <a:p>
            <a:r>
              <a:rPr lang="en-US" sz="1400" dirty="0" err="1"/>
              <a:t>Gimona</a:t>
            </a:r>
            <a:r>
              <a:rPr lang="en-US" sz="1400" dirty="0"/>
              <a:t>, </a:t>
            </a:r>
            <a:r>
              <a:rPr lang="en-US" sz="1400" dirty="0" err="1"/>
              <a:t>Grashoff</a:t>
            </a:r>
            <a:r>
              <a:rPr lang="en-US" sz="1400" dirty="0"/>
              <a:t>, and </a:t>
            </a:r>
            <a:r>
              <a:rPr lang="en-US" sz="1400" dirty="0" smtClean="0"/>
              <a:t>Kopp</a:t>
            </a:r>
            <a:r>
              <a:rPr lang="en-US" sz="1400" dirty="0"/>
              <a:t> </a:t>
            </a:r>
            <a:r>
              <a:rPr lang="en-US" sz="1400" dirty="0" smtClean="0"/>
              <a:t>(2005)</a:t>
            </a:r>
            <a:endParaRPr lang="en-US" sz="1400" dirty="0"/>
          </a:p>
        </p:txBody>
      </p:sp>
    </p:spTree>
    <p:extLst>
      <p:ext uri="{BB962C8B-B14F-4D97-AF65-F5344CB8AC3E}">
        <p14:creationId xmlns:p14="http://schemas.microsoft.com/office/powerpoint/2010/main" val="771156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4278</TotalTime>
  <Words>2673</Words>
  <Application>Microsoft Macintosh PowerPoint</Application>
  <PresentationFormat>On-screen Show (4:3)</PresentationFormat>
  <Paragraphs>168</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Clarity</vt:lpstr>
      <vt:lpstr>Invadopodia and Podosomes</vt:lpstr>
      <vt:lpstr>Migration</vt:lpstr>
      <vt:lpstr>Invasion</vt:lpstr>
      <vt:lpstr>What are invadopodia and podosomes?</vt:lpstr>
      <vt:lpstr>Types of Cell Adhesion Structures</vt:lpstr>
      <vt:lpstr>Clinical Relevance</vt:lpstr>
      <vt:lpstr>What are the differences between invadopodia and podosomes?</vt:lpstr>
      <vt:lpstr>Structure of Invadopodia and Podosomes</vt:lpstr>
      <vt:lpstr>Imaging</vt:lpstr>
      <vt:lpstr>How do invadopodia and podosomes degrade the ECM?</vt:lpstr>
      <vt:lpstr>What can induce the formation of invadopodia and podosomes?</vt:lpstr>
      <vt:lpstr>Stiffness Effects</vt:lpstr>
      <vt:lpstr>Assembly and Maturation of Invadopodia</vt:lpstr>
      <vt:lpstr>Invadopodia can be induced by growth factors or integrins</vt:lpstr>
      <vt:lpstr>Cortactin</vt:lpstr>
      <vt:lpstr>Immunofluorescent Imaging</vt:lpstr>
      <vt:lpstr>Imaging and Quantification of Invadopodia</vt:lpstr>
      <vt:lpstr>Fluorescent Matrix</vt:lpstr>
      <vt:lpstr>Scanning Electron Microscopy</vt:lpstr>
      <vt:lpstr>Conclusions</vt:lpstr>
      <vt:lpstr>References</vt:lpstr>
    </vt:vector>
  </TitlesOfParts>
  <Company>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Invadopodia and Podosomes</dc:title>
  <dc:creator>Lauren Barney</dc:creator>
  <cp:lastModifiedBy>Lauren Barney</cp:lastModifiedBy>
  <cp:revision>164</cp:revision>
  <dcterms:created xsi:type="dcterms:W3CDTF">2012-02-01T14:37:04Z</dcterms:created>
  <dcterms:modified xsi:type="dcterms:W3CDTF">2012-04-04T00:18:39Z</dcterms:modified>
</cp:coreProperties>
</file>