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9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67" r:id="rId22"/>
    <p:sldId id="276" r:id="rId23"/>
    <p:sldId id="286" r:id="rId24"/>
    <p:sldId id="298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85" r:id="rId42"/>
    <p:sldId id="295" r:id="rId43"/>
    <p:sldId id="296" r:id="rId44"/>
    <p:sldId id="299" r:id="rId45"/>
    <p:sldId id="300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86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orstma\Desktop\Output%20Estimated%20Rates%20Round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39323497532092E-2"/>
          <c:y val="4.044633765041665E-2"/>
          <c:w val="0.91809859091845603"/>
          <c:h val="0.919107324699166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estimated_weights!$B$1</c:f>
              <c:strCache>
                <c:ptCount val="1"/>
                <c:pt idx="0">
                  <c:v>Weights fixed-b</c:v>
                </c:pt>
              </c:strCache>
            </c:strRef>
          </c:tx>
          <c:invertIfNegative val="0"/>
          <c:cat>
            <c:strRef>
              <c:f>estimated_weights!$A$2:$A$36</c:f>
              <c:strCache>
                <c:ptCount val="35"/>
                <c:pt idx="0">
                  <c:v>SFP1-&gt;SWI5</c:v>
                </c:pt>
                <c:pt idx="1">
                  <c:v>YHP1-&gt;GLN3</c:v>
                </c:pt>
                <c:pt idx="2">
                  <c:v>FKH-&gt;SFP1</c:v>
                </c:pt>
                <c:pt idx="3">
                  <c:v>FKH-&gt;YHP1</c:v>
                </c:pt>
                <c:pt idx="4">
                  <c:v>FKH-&gt;ACE2</c:v>
                </c:pt>
                <c:pt idx="5">
                  <c:v>FKH-&gt;ASG1</c:v>
                </c:pt>
                <c:pt idx="6">
                  <c:v>FKH-&gt;SWI5</c:v>
                </c:pt>
                <c:pt idx="7">
                  <c:v>FKH-&gt;SNF6</c:v>
                </c:pt>
                <c:pt idx="8">
                  <c:v>MSN2-&gt;SFP1</c:v>
                </c:pt>
                <c:pt idx="9">
                  <c:v>MSN2-&gt;YHP1</c:v>
                </c:pt>
                <c:pt idx="10">
                  <c:v>MSN2-&gt;YOX1</c:v>
                </c:pt>
                <c:pt idx="11">
                  <c:v>MSN2-&gt;CYC8</c:v>
                </c:pt>
                <c:pt idx="12">
                  <c:v>MSN2-&gt;YLR278C</c:v>
                </c:pt>
                <c:pt idx="13">
                  <c:v>MSN2-&gt;MIG2</c:v>
                </c:pt>
                <c:pt idx="14">
                  <c:v>MSN2-&gt;PDR1</c:v>
                </c:pt>
                <c:pt idx="15">
                  <c:v>MSN2-&gt;CIN5</c:v>
                </c:pt>
                <c:pt idx="16">
                  <c:v>STB5-&gt;SFP1</c:v>
                </c:pt>
                <c:pt idx="17">
                  <c:v>SWI5-&gt;GAT3</c:v>
                </c:pt>
                <c:pt idx="18">
                  <c:v>MIG2-&gt;RIF1</c:v>
                </c:pt>
                <c:pt idx="19">
                  <c:v>CIN5-&gt;SFP1</c:v>
                </c:pt>
                <c:pt idx="20">
                  <c:v>CIN5-&gt;YHP1</c:v>
                </c:pt>
                <c:pt idx="21">
                  <c:v>CIN5-&gt;CYC8</c:v>
                </c:pt>
                <c:pt idx="22">
                  <c:v>CIN5-&gt;STB5</c:v>
                </c:pt>
                <c:pt idx="23">
                  <c:v>CIN5-&gt;ASG1</c:v>
                </c:pt>
                <c:pt idx="24">
                  <c:v>CIN5-&gt;MIG2</c:v>
                </c:pt>
                <c:pt idx="25">
                  <c:v>CIN5-&gt;PDR1</c:v>
                </c:pt>
                <c:pt idx="26">
                  <c:v>HMO1-&gt;YOX1</c:v>
                </c:pt>
                <c:pt idx="27">
                  <c:v>HMO1-&gt;FKH2</c:v>
                </c:pt>
                <c:pt idx="28">
                  <c:v>HMO1-&gt;CYC8</c:v>
                </c:pt>
                <c:pt idx="29">
                  <c:v>HMO1-&gt;YLR278C</c:v>
                </c:pt>
                <c:pt idx="30">
                  <c:v>HMO1-&gt;MSN2</c:v>
                </c:pt>
                <c:pt idx="31">
                  <c:v>HMO1-&gt;SNF6</c:v>
                </c:pt>
                <c:pt idx="32">
                  <c:v>HMO1-&gt;CIN5</c:v>
                </c:pt>
                <c:pt idx="33">
                  <c:v>HMO1-&gt;HMO1</c:v>
                </c:pt>
                <c:pt idx="34">
                  <c:v>ZAP1-&gt;ACE2</c:v>
                </c:pt>
              </c:strCache>
            </c:strRef>
          </c:cat>
          <c:val>
            <c:numRef>
              <c:f>estimated_weights!$B$2:$B$36</c:f>
              <c:numCache>
                <c:formatCode>General</c:formatCode>
                <c:ptCount val="35"/>
                <c:pt idx="0">
                  <c:v>0.44118265609095253</c:v>
                </c:pt>
                <c:pt idx="1">
                  <c:v>0.92853767455171421</c:v>
                </c:pt>
                <c:pt idx="2">
                  <c:v>0.20120613891928116</c:v>
                </c:pt>
                <c:pt idx="3">
                  <c:v>-1.3070763594877806</c:v>
                </c:pt>
                <c:pt idx="4">
                  <c:v>-0.27949417018918926</c:v>
                </c:pt>
                <c:pt idx="5">
                  <c:v>5.961463418952357E-2</c:v>
                </c:pt>
                <c:pt idx="6">
                  <c:v>-0.76603268183248008</c:v>
                </c:pt>
                <c:pt idx="7">
                  <c:v>0.18856271996531124</c:v>
                </c:pt>
                <c:pt idx="8">
                  <c:v>0.32878721568728947</c:v>
                </c:pt>
                <c:pt idx="9">
                  <c:v>-1.3334708289802391</c:v>
                </c:pt>
                <c:pt idx="10">
                  <c:v>-1.0378896867085938</c:v>
                </c:pt>
                <c:pt idx="11">
                  <c:v>0.16720180533761486</c:v>
                </c:pt>
                <c:pt idx="12">
                  <c:v>-0.49196545629720129</c:v>
                </c:pt>
                <c:pt idx="13">
                  <c:v>1.7478283556434646</c:v>
                </c:pt>
                <c:pt idx="14">
                  <c:v>-1.1287184115156623</c:v>
                </c:pt>
                <c:pt idx="15">
                  <c:v>-1.1093370061331691</c:v>
                </c:pt>
                <c:pt idx="16">
                  <c:v>0.21066102580880031</c:v>
                </c:pt>
                <c:pt idx="17">
                  <c:v>0.24432881899020015</c:v>
                </c:pt>
                <c:pt idx="18">
                  <c:v>-0.56246953149873957</c:v>
                </c:pt>
                <c:pt idx="19">
                  <c:v>-0.34825746294306342</c:v>
                </c:pt>
                <c:pt idx="20">
                  <c:v>1.6252667297945724</c:v>
                </c:pt>
                <c:pt idx="21">
                  <c:v>-0.27443955267476711</c:v>
                </c:pt>
                <c:pt idx="22">
                  <c:v>0.41774345572521637</c:v>
                </c:pt>
                <c:pt idx="23">
                  <c:v>7.066799987777557E-2</c:v>
                </c:pt>
                <c:pt idx="24">
                  <c:v>1.7770510502084269</c:v>
                </c:pt>
                <c:pt idx="25">
                  <c:v>0.77953644966486957</c:v>
                </c:pt>
                <c:pt idx="26">
                  <c:v>0.9914399152038964</c:v>
                </c:pt>
                <c:pt idx="27">
                  <c:v>0.18639457764636755</c:v>
                </c:pt>
                <c:pt idx="28">
                  <c:v>0.10565070717112322</c:v>
                </c:pt>
                <c:pt idx="29">
                  <c:v>0.56472785827819127</c:v>
                </c:pt>
                <c:pt idx="30">
                  <c:v>3.611848218708124E-2</c:v>
                </c:pt>
                <c:pt idx="31">
                  <c:v>-0.56218531261565741</c:v>
                </c:pt>
                <c:pt idx="32">
                  <c:v>0.94202729377319783</c:v>
                </c:pt>
                <c:pt idx="33">
                  <c:v>0.25389279458721298</c:v>
                </c:pt>
                <c:pt idx="34">
                  <c:v>0.80783897803707716</c:v>
                </c:pt>
              </c:numCache>
            </c:numRef>
          </c:val>
        </c:ser>
        <c:ser>
          <c:idx val="1"/>
          <c:order val="1"/>
          <c:tx>
            <c:strRef>
              <c:f>estimated_weights!$C$1</c:f>
              <c:strCache>
                <c:ptCount val="1"/>
                <c:pt idx="0">
                  <c:v>weights estimated-b</c:v>
                </c:pt>
              </c:strCache>
            </c:strRef>
          </c:tx>
          <c:invertIfNegative val="0"/>
          <c:cat>
            <c:strRef>
              <c:f>estimated_weights!$A$2:$A$36</c:f>
              <c:strCache>
                <c:ptCount val="35"/>
                <c:pt idx="0">
                  <c:v>SFP1-&gt;SWI5</c:v>
                </c:pt>
                <c:pt idx="1">
                  <c:v>YHP1-&gt;GLN3</c:v>
                </c:pt>
                <c:pt idx="2">
                  <c:v>FKH-&gt;SFP1</c:v>
                </c:pt>
                <c:pt idx="3">
                  <c:v>FKH-&gt;YHP1</c:v>
                </c:pt>
                <c:pt idx="4">
                  <c:v>FKH-&gt;ACE2</c:v>
                </c:pt>
                <c:pt idx="5">
                  <c:v>FKH-&gt;ASG1</c:v>
                </c:pt>
                <c:pt idx="6">
                  <c:v>FKH-&gt;SWI5</c:v>
                </c:pt>
                <c:pt idx="7">
                  <c:v>FKH-&gt;SNF6</c:v>
                </c:pt>
                <c:pt idx="8">
                  <c:v>MSN2-&gt;SFP1</c:v>
                </c:pt>
                <c:pt idx="9">
                  <c:v>MSN2-&gt;YHP1</c:v>
                </c:pt>
                <c:pt idx="10">
                  <c:v>MSN2-&gt;YOX1</c:v>
                </c:pt>
                <c:pt idx="11">
                  <c:v>MSN2-&gt;CYC8</c:v>
                </c:pt>
                <c:pt idx="12">
                  <c:v>MSN2-&gt;YLR278C</c:v>
                </c:pt>
                <c:pt idx="13">
                  <c:v>MSN2-&gt;MIG2</c:v>
                </c:pt>
                <c:pt idx="14">
                  <c:v>MSN2-&gt;PDR1</c:v>
                </c:pt>
                <c:pt idx="15">
                  <c:v>MSN2-&gt;CIN5</c:v>
                </c:pt>
                <c:pt idx="16">
                  <c:v>STB5-&gt;SFP1</c:v>
                </c:pt>
                <c:pt idx="17">
                  <c:v>SWI5-&gt;GAT3</c:v>
                </c:pt>
                <c:pt idx="18">
                  <c:v>MIG2-&gt;RIF1</c:v>
                </c:pt>
                <c:pt idx="19">
                  <c:v>CIN5-&gt;SFP1</c:v>
                </c:pt>
                <c:pt idx="20">
                  <c:v>CIN5-&gt;YHP1</c:v>
                </c:pt>
                <c:pt idx="21">
                  <c:v>CIN5-&gt;CYC8</c:v>
                </c:pt>
                <c:pt idx="22">
                  <c:v>CIN5-&gt;STB5</c:v>
                </c:pt>
                <c:pt idx="23">
                  <c:v>CIN5-&gt;ASG1</c:v>
                </c:pt>
                <c:pt idx="24">
                  <c:v>CIN5-&gt;MIG2</c:v>
                </c:pt>
                <c:pt idx="25">
                  <c:v>CIN5-&gt;PDR1</c:v>
                </c:pt>
                <c:pt idx="26">
                  <c:v>HMO1-&gt;YOX1</c:v>
                </c:pt>
                <c:pt idx="27">
                  <c:v>HMO1-&gt;FKH2</c:v>
                </c:pt>
                <c:pt idx="28">
                  <c:v>HMO1-&gt;CYC8</c:v>
                </c:pt>
                <c:pt idx="29">
                  <c:v>HMO1-&gt;YLR278C</c:v>
                </c:pt>
                <c:pt idx="30">
                  <c:v>HMO1-&gt;MSN2</c:v>
                </c:pt>
                <c:pt idx="31">
                  <c:v>HMO1-&gt;SNF6</c:v>
                </c:pt>
                <c:pt idx="32">
                  <c:v>HMO1-&gt;CIN5</c:v>
                </c:pt>
                <c:pt idx="33">
                  <c:v>HMO1-&gt;HMO1</c:v>
                </c:pt>
                <c:pt idx="34">
                  <c:v>ZAP1-&gt;ACE2</c:v>
                </c:pt>
              </c:strCache>
            </c:strRef>
          </c:cat>
          <c:val>
            <c:numRef>
              <c:f>estimated_weights!$C$2:$C$36</c:f>
              <c:numCache>
                <c:formatCode>General</c:formatCode>
                <c:ptCount val="35"/>
                <c:pt idx="0">
                  <c:v>0.5266661717776373</c:v>
                </c:pt>
                <c:pt idx="1">
                  <c:v>0.9887554510805362</c:v>
                </c:pt>
                <c:pt idx="2">
                  <c:v>0.21733967006892152</c:v>
                </c:pt>
                <c:pt idx="3">
                  <c:v>-0.92146395030816863</c:v>
                </c:pt>
                <c:pt idx="4">
                  <c:v>-1.0101053952456024E-2</c:v>
                </c:pt>
                <c:pt idx="5">
                  <c:v>7.645518085868247E-2</c:v>
                </c:pt>
                <c:pt idx="6">
                  <c:v>-0.76737963699773759</c:v>
                </c:pt>
                <c:pt idx="7">
                  <c:v>0.22938096481056311</c:v>
                </c:pt>
                <c:pt idx="8">
                  <c:v>0.3765747331731083</c:v>
                </c:pt>
                <c:pt idx="9">
                  <c:v>-1.0898004383945967</c:v>
                </c:pt>
                <c:pt idx="10">
                  <c:v>-0.82716563241728303</c:v>
                </c:pt>
                <c:pt idx="11">
                  <c:v>0.17780457788916498</c:v>
                </c:pt>
                <c:pt idx="12">
                  <c:v>-0.57206586163076623</c:v>
                </c:pt>
                <c:pt idx="13">
                  <c:v>2.3195393948514562</c:v>
                </c:pt>
                <c:pt idx="14">
                  <c:v>-0.94389536577834343</c:v>
                </c:pt>
                <c:pt idx="15">
                  <c:v>-0.36726998974929631</c:v>
                </c:pt>
                <c:pt idx="16">
                  <c:v>0.21571154743458179</c:v>
                </c:pt>
                <c:pt idx="17">
                  <c:v>0.25518864002255537</c:v>
                </c:pt>
                <c:pt idx="18">
                  <c:v>0.17484732988272444</c:v>
                </c:pt>
                <c:pt idx="19">
                  <c:v>-0.32127726578938343</c:v>
                </c:pt>
                <c:pt idx="20">
                  <c:v>1.5331986668909852</c:v>
                </c:pt>
                <c:pt idx="21">
                  <c:v>-0.26653533344905839</c:v>
                </c:pt>
                <c:pt idx="22">
                  <c:v>0.45398309988668495</c:v>
                </c:pt>
                <c:pt idx="23">
                  <c:v>7.0433486631989145E-2</c:v>
                </c:pt>
                <c:pt idx="24">
                  <c:v>-3.9195919827712915</c:v>
                </c:pt>
                <c:pt idx="25">
                  <c:v>0.8832848606266207</c:v>
                </c:pt>
                <c:pt idx="26">
                  <c:v>1.0685596702964963</c:v>
                </c:pt>
                <c:pt idx="27">
                  <c:v>0.26299696266014527</c:v>
                </c:pt>
                <c:pt idx="28">
                  <c:v>0.18838835524725067</c:v>
                </c:pt>
                <c:pt idx="29">
                  <c:v>0.63636381353144</c:v>
                </c:pt>
                <c:pt idx="30">
                  <c:v>-8.5739920689218083E-2</c:v>
                </c:pt>
                <c:pt idx="31">
                  <c:v>-0.60862816018990906</c:v>
                </c:pt>
                <c:pt idx="32">
                  <c:v>1.2569435430184093</c:v>
                </c:pt>
                <c:pt idx="33">
                  <c:v>-7.3596907442439866E-2</c:v>
                </c:pt>
                <c:pt idx="34">
                  <c:v>0.78995930566605277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585856"/>
        <c:axId val="98071040"/>
      </c:barChart>
      <c:catAx>
        <c:axId val="1025858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98071040"/>
        <c:crosses val="autoZero"/>
        <c:auto val="1"/>
        <c:lblAlgn val="ctr"/>
        <c:lblOffset val="100"/>
        <c:noMultiLvlLbl val="0"/>
      </c:catAx>
      <c:valAx>
        <c:axId val="98071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25858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3073983499502834"/>
          <c:y val="0.74013510606256183"/>
          <c:w val="0.22773570539177485"/>
          <c:h val="0.10989372230110581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307437154662846E-2"/>
          <c:y val="4.7907312556804187E-2"/>
          <c:w val="0.92024362564028428"/>
          <c:h val="0.745418715864400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Sheet2!$C$1</c:f>
              <c:strCache>
                <c:ptCount val="1"/>
                <c:pt idx="0">
                  <c:v>fixed b</c:v>
                </c:pt>
              </c:strCache>
            </c:strRef>
          </c:tx>
          <c:invertIfNegative val="0"/>
          <c:cat>
            <c:strRef>
              <c:f>Sheet2!$B$2:$B$21</c:f>
              <c:strCache>
                <c:ptCount val="20"/>
                <c:pt idx="0">
                  <c:v>SFP1</c:v>
                </c:pt>
                <c:pt idx="1">
                  <c:v>YHP1</c:v>
                </c:pt>
                <c:pt idx="2">
                  <c:v>YOX1</c:v>
                </c:pt>
                <c:pt idx="3">
                  <c:v>FKH2</c:v>
                </c:pt>
                <c:pt idx="4">
                  <c:v>CYC8</c:v>
                </c:pt>
                <c:pt idx="5">
                  <c:v>YLR278C</c:v>
                </c:pt>
                <c:pt idx="6">
                  <c:v>RIF1</c:v>
                </c:pt>
                <c:pt idx="7">
                  <c:v>ACE2</c:v>
                </c:pt>
                <c:pt idx="8">
                  <c:v>MSN2</c:v>
                </c:pt>
                <c:pt idx="9">
                  <c:v>STB5</c:v>
                </c:pt>
                <c:pt idx="10">
                  <c:v>ASG1</c:v>
                </c:pt>
                <c:pt idx="11">
                  <c:v>SWI5</c:v>
                </c:pt>
                <c:pt idx="12">
                  <c:v>MIG2</c:v>
                </c:pt>
                <c:pt idx="13">
                  <c:v>SNF6</c:v>
                </c:pt>
                <c:pt idx="14">
                  <c:v>PDR1</c:v>
                </c:pt>
                <c:pt idx="15">
                  <c:v>GAT3</c:v>
                </c:pt>
                <c:pt idx="16">
                  <c:v>CIN5</c:v>
                </c:pt>
                <c:pt idx="17">
                  <c:v>GLN3</c:v>
                </c:pt>
                <c:pt idx="18">
                  <c:v>HMO1</c:v>
                </c:pt>
                <c:pt idx="19">
                  <c:v>ZAP1</c:v>
                </c:pt>
              </c:strCache>
            </c:strRef>
          </c:cat>
          <c:val>
            <c:numRef>
              <c:f>Sheet2!$C$2:$C$21</c:f>
              <c:numCache>
                <c:formatCode>General</c:formatCode>
                <c:ptCount val="20"/>
                <c:pt idx="0">
                  <c:v>0.1765184198843803</c:v>
                </c:pt>
                <c:pt idx="1">
                  <c:v>0.28210715736660852</c:v>
                </c:pt>
                <c:pt idx="2">
                  <c:v>0.2171986832308791</c:v>
                </c:pt>
                <c:pt idx="3">
                  <c:v>3.0025030789924696E-2</c:v>
                </c:pt>
                <c:pt idx="4">
                  <c:v>5.678287315218751E-2</c:v>
                </c:pt>
                <c:pt idx="5">
                  <c:v>1.3479373759113827E-2</c:v>
                </c:pt>
                <c:pt idx="6">
                  <c:v>0.13578561930870053</c:v>
                </c:pt>
                <c:pt idx="7">
                  <c:v>0.30191467042833708</c:v>
                </c:pt>
                <c:pt idx="8">
                  <c:v>0.94180648343016815</c:v>
                </c:pt>
                <c:pt idx="9">
                  <c:v>1.33389850812951E-2</c:v>
                </c:pt>
                <c:pt idx="10">
                  <c:v>3.5570322185664312E-2</c:v>
                </c:pt>
                <c:pt idx="11">
                  <c:v>3.6925321834232638E-2</c:v>
                </c:pt>
                <c:pt idx="12">
                  <c:v>0.14519228419866953</c:v>
                </c:pt>
                <c:pt idx="13">
                  <c:v>9.8822165231911771E-2</c:v>
                </c:pt>
                <c:pt idx="14">
                  <c:v>2.9546963724700843E-2</c:v>
                </c:pt>
                <c:pt idx="15">
                  <c:v>7.2892987967332373E-2</c:v>
                </c:pt>
                <c:pt idx="16">
                  <c:v>0.21281374427039845</c:v>
                </c:pt>
                <c:pt idx="17">
                  <c:v>0.42972558130198973</c:v>
                </c:pt>
                <c:pt idx="18">
                  <c:v>0.14408224541148323</c:v>
                </c:pt>
                <c:pt idx="19">
                  <c:v>8.5855021923249814E-2</c:v>
                </c:pt>
              </c:numCache>
            </c:numRef>
          </c:val>
        </c:ser>
        <c:ser>
          <c:idx val="1"/>
          <c:order val="1"/>
          <c:tx>
            <c:strRef>
              <c:f>Sheet2!$D$1</c:f>
              <c:strCache>
                <c:ptCount val="1"/>
                <c:pt idx="0">
                  <c:v>estimated b</c:v>
                </c:pt>
              </c:strCache>
            </c:strRef>
          </c:tx>
          <c:invertIfNegative val="0"/>
          <c:cat>
            <c:strRef>
              <c:f>Sheet2!$B$2:$B$21</c:f>
              <c:strCache>
                <c:ptCount val="20"/>
                <c:pt idx="0">
                  <c:v>SFP1</c:v>
                </c:pt>
                <c:pt idx="1">
                  <c:v>YHP1</c:v>
                </c:pt>
                <c:pt idx="2">
                  <c:v>YOX1</c:v>
                </c:pt>
                <c:pt idx="3">
                  <c:v>FKH2</c:v>
                </c:pt>
                <c:pt idx="4">
                  <c:v>CYC8</c:v>
                </c:pt>
                <c:pt idx="5">
                  <c:v>YLR278C</c:v>
                </c:pt>
                <c:pt idx="6">
                  <c:v>RIF1</c:v>
                </c:pt>
                <c:pt idx="7">
                  <c:v>ACE2</c:v>
                </c:pt>
                <c:pt idx="8">
                  <c:v>MSN2</c:v>
                </c:pt>
                <c:pt idx="9">
                  <c:v>STB5</c:v>
                </c:pt>
                <c:pt idx="10">
                  <c:v>ASG1</c:v>
                </c:pt>
                <c:pt idx="11">
                  <c:v>SWI5</c:v>
                </c:pt>
                <c:pt idx="12">
                  <c:v>MIG2</c:v>
                </c:pt>
                <c:pt idx="13">
                  <c:v>SNF6</c:v>
                </c:pt>
                <c:pt idx="14">
                  <c:v>PDR1</c:v>
                </c:pt>
                <c:pt idx="15">
                  <c:v>GAT3</c:v>
                </c:pt>
                <c:pt idx="16">
                  <c:v>CIN5</c:v>
                </c:pt>
                <c:pt idx="17">
                  <c:v>GLN3</c:v>
                </c:pt>
                <c:pt idx="18">
                  <c:v>HMO1</c:v>
                </c:pt>
                <c:pt idx="19">
                  <c:v>ZAP1</c:v>
                </c:pt>
              </c:strCache>
            </c:strRef>
          </c:cat>
          <c:val>
            <c:numRef>
              <c:f>Sheet2!$D$2:$D$21</c:f>
              <c:numCache>
                <c:formatCode>General</c:formatCode>
                <c:ptCount val="20"/>
                <c:pt idx="0">
                  <c:v>0.15518901503986757</c:v>
                </c:pt>
                <c:pt idx="1">
                  <c:v>0.27786127397523691</c:v>
                </c:pt>
                <c:pt idx="2">
                  <c:v>0.22484319299772276</c:v>
                </c:pt>
                <c:pt idx="3">
                  <c:v>2.8026264400140957E-2</c:v>
                </c:pt>
                <c:pt idx="4">
                  <c:v>5.0943475047018898E-2</c:v>
                </c:pt>
                <c:pt idx="5">
                  <c:v>1.5760415346455288E-2</c:v>
                </c:pt>
                <c:pt idx="6">
                  <c:v>4.4388511738687839E-2</c:v>
                </c:pt>
                <c:pt idx="7">
                  <c:v>0.30716285916357405</c:v>
                </c:pt>
                <c:pt idx="8">
                  <c:v>0.70622317391458445</c:v>
                </c:pt>
                <c:pt idx="9">
                  <c:v>1.4469477624119062E-2</c:v>
                </c:pt>
                <c:pt idx="10">
                  <c:v>3.3870873415431317E-2</c:v>
                </c:pt>
                <c:pt idx="11">
                  <c:v>4.0176246870013733E-2</c:v>
                </c:pt>
                <c:pt idx="12">
                  <c:v>1.9874302786899591</c:v>
                </c:pt>
                <c:pt idx="13">
                  <c:v>9.6594763451735399E-2</c:v>
                </c:pt>
                <c:pt idx="14">
                  <c:v>2.9375634573557952E-2</c:v>
                </c:pt>
                <c:pt idx="15">
                  <c:v>6.8909176803832128E-2</c:v>
                </c:pt>
                <c:pt idx="16">
                  <c:v>0.19680874994616745</c:v>
                </c:pt>
                <c:pt idx="17">
                  <c:v>0.42357886242311005</c:v>
                </c:pt>
                <c:pt idx="18">
                  <c:v>0.16525230995075874</c:v>
                </c:pt>
                <c:pt idx="19">
                  <c:v>8.5604700498311148E-2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270592"/>
        <c:axId val="44306944"/>
      </c:barChart>
      <c:catAx>
        <c:axId val="442705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4306944"/>
        <c:crosses val="autoZero"/>
        <c:auto val="1"/>
        <c:lblAlgn val="ctr"/>
        <c:lblOffset val="100"/>
        <c:noMultiLvlLbl val="0"/>
      </c:catAx>
      <c:valAx>
        <c:axId val="44306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2705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540971610602093"/>
          <c:y val="0.19759243686772168"/>
          <c:w val="0.14555299953115208"/>
          <c:h val="0.15605534745050073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9DA2-57C3-413C-B42F-F0991D0C8DB1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D6B53-6070-48CE-88A0-734958D8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31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9DA2-57C3-413C-B42F-F0991D0C8DB1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D6B53-6070-48CE-88A0-734958D8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38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9DA2-57C3-413C-B42F-F0991D0C8DB1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D6B53-6070-48CE-88A0-734958D8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9DA2-57C3-413C-B42F-F0991D0C8DB1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D6B53-6070-48CE-88A0-734958D8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64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9DA2-57C3-413C-B42F-F0991D0C8DB1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D6B53-6070-48CE-88A0-734958D8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45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9DA2-57C3-413C-B42F-F0991D0C8DB1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D6B53-6070-48CE-88A0-734958D8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2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9DA2-57C3-413C-B42F-F0991D0C8DB1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D6B53-6070-48CE-88A0-734958D8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16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9DA2-57C3-413C-B42F-F0991D0C8DB1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D6B53-6070-48CE-88A0-734958D8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23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9DA2-57C3-413C-B42F-F0991D0C8DB1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D6B53-6070-48CE-88A0-734958D8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3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9DA2-57C3-413C-B42F-F0991D0C8DB1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D6B53-6070-48CE-88A0-734958D8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41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9DA2-57C3-413C-B42F-F0991D0C8DB1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D6B53-6070-48CE-88A0-734958D8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76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F9DA2-57C3-413C-B42F-F0991D0C8DB1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D6B53-6070-48CE-88A0-734958D8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75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Week 14 Output Figures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Kristen </a:t>
            </a:r>
            <a:r>
              <a:rPr lang="en-US" dirty="0" err="1" smtClean="0"/>
              <a:t>Horstmann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265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wild type and dzap1 on GLN3 expression with a non-estimated 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242413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Effect of wild type and dzap1 on HMO1 expression with a non-estimated 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122982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wild type and dzap1 on MIG2 expression with a non-estimated 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328751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wild type and dzap1 on MSN2 expression with a non-estimated 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243602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wild type and dzap1 on PDR1 expression with a non-estimated 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151847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wild type and dzap1 on RIF1 expression with a non-estimated 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600099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wild type and dzap1 on SFP1 expression with a non-estimated 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838758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wild type and dzap1 on SNF6 expression with a non-estimated 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961034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wild type and dzap1 on STB5 expression with a non-estimated 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759669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wild type and dzap1 on SWI5 expression with a non-estimated 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438561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With the following parameters: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fix_b</a:t>
            </a:r>
            <a:r>
              <a:rPr lang="en-US" dirty="0"/>
              <a:t> to </a:t>
            </a:r>
            <a:r>
              <a:rPr lang="en-US" dirty="0" smtClean="0"/>
              <a:t>1</a:t>
            </a:r>
            <a:endParaRPr lang="en-US" dirty="0"/>
          </a:p>
          <a:p>
            <a:r>
              <a:rPr lang="en-US" dirty="0" err="1"/>
              <a:t>fix_P</a:t>
            </a:r>
            <a:r>
              <a:rPr lang="en-US" dirty="0"/>
              <a:t> to 0</a:t>
            </a:r>
          </a:p>
          <a:p>
            <a:r>
              <a:rPr lang="en-US" dirty="0" err="1"/>
              <a:t>iestimate</a:t>
            </a:r>
            <a:r>
              <a:rPr lang="en-US" dirty="0"/>
              <a:t> to 1</a:t>
            </a:r>
          </a:p>
          <a:p>
            <a:r>
              <a:rPr lang="en-US" dirty="0"/>
              <a:t> alpha to 0.01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659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wild type and dzap1 on YHP1 expression with a non-estimated 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065572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Effect of wild type and dzap1 on YLR278C expression with a non-estimated 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640490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wild type and dzap1 </a:t>
            </a:r>
            <a:r>
              <a:rPr lang="en-US" smtClean="0"/>
              <a:t>on YOX1 expression </a:t>
            </a:r>
            <a:r>
              <a:rPr lang="en-US" dirty="0" smtClean="0"/>
              <a:t>with a non-estimated 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651909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With the following parameters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86000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fix_b</a:t>
            </a:r>
            <a:r>
              <a:rPr lang="en-US" dirty="0"/>
              <a:t> to </a:t>
            </a:r>
            <a:r>
              <a:rPr lang="en-US" dirty="0" smtClean="0"/>
              <a:t>0</a:t>
            </a:r>
          </a:p>
          <a:p>
            <a:r>
              <a:rPr lang="en-US" dirty="0" err="1" smtClean="0"/>
              <a:t>fix_P</a:t>
            </a:r>
            <a:r>
              <a:rPr lang="en-US" dirty="0" smtClean="0"/>
              <a:t> </a:t>
            </a:r>
            <a:r>
              <a:rPr lang="en-US" dirty="0"/>
              <a:t>to </a:t>
            </a:r>
            <a:r>
              <a:rPr lang="en-US" dirty="0" smtClean="0"/>
              <a:t>0</a:t>
            </a:r>
          </a:p>
          <a:p>
            <a:r>
              <a:rPr lang="en-US" dirty="0" err="1" smtClean="0"/>
              <a:t>iestimate</a:t>
            </a:r>
            <a:r>
              <a:rPr lang="en-US" dirty="0" smtClean="0"/>
              <a:t> </a:t>
            </a:r>
            <a:r>
              <a:rPr lang="en-US" dirty="0"/>
              <a:t>to </a:t>
            </a:r>
            <a:r>
              <a:rPr lang="en-US" dirty="0" smtClean="0"/>
              <a:t>1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alpha to 0.01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1445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Overall expression with </a:t>
            </a:r>
            <a:r>
              <a:rPr lang="en-US" dirty="0" smtClean="0"/>
              <a:t>an estimated B-value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62931"/>
            <a:ext cx="5334000" cy="4000500"/>
          </a:xfrm>
        </p:spPr>
      </p:pic>
    </p:spTree>
    <p:extLst>
      <p:ext uri="{BB962C8B-B14F-4D97-AF65-F5344CB8AC3E}">
        <p14:creationId xmlns:p14="http://schemas.microsoft.com/office/powerpoint/2010/main" val="13229716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 of wild type and dzap1 on ACE2 expression with </a:t>
            </a:r>
            <a:r>
              <a:rPr lang="en-US" dirty="0" smtClean="0"/>
              <a:t>an estimated </a:t>
            </a:r>
            <a:r>
              <a:rPr lang="en-US" dirty="0"/>
              <a:t>B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4843177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 of wild type and dzap1 on </a:t>
            </a:r>
            <a:r>
              <a:rPr lang="en-US" dirty="0" smtClean="0"/>
              <a:t>ASG1 expression </a:t>
            </a:r>
            <a:r>
              <a:rPr lang="en-US" dirty="0"/>
              <a:t>with an estimated B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0743912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 of wild type and dzap1 on </a:t>
            </a:r>
            <a:r>
              <a:rPr lang="en-US" dirty="0" smtClean="0"/>
              <a:t>CIN5 expression </a:t>
            </a:r>
            <a:r>
              <a:rPr lang="en-US" dirty="0"/>
              <a:t>with an estimated B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7453656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 of wild type and dzap1 on </a:t>
            </a:r>
            <a:r>
              <a:rPr lang="en-US" dirty="0" smtClean="0"/>
              <a:t>CYC8 expression </a:t>
            </a:r>
            <a:r>
              <a:rPr lang="en-US" dirty="0"/>
              <a:t>with an estimated B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5122798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 of wild type and dzap1 on </a:t>
            </a:r>
            <a:r>
              <a:rPr lang="en-US" dirty="0" smtClean="0"/>
              <a:t>FKH2 </a:t>
            </a:r>
            <a:br>
              <a:rPr lang="en-US" dirty="0" smtClean="0"/>
            </a:br>
            <a:r>
              <a:rPr lang="en-US" dirty="0" smtClean="0"/>
              <a:t>expression </a:t>
            </a:r>
            <a:r>
              <a:rPr lang="en-US" dirty="0"/>
              <a:t>with an estimated B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601354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Overall expression with a non-estimated B-value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91506"/>
            <a:ext cx="5334000" cy="3943350"/>
          </a:xfrm>
        </p:spPr>
      </p:pic>
    </p:spTree>
    <p:extLst>
      <p:ext uri="{BB962C8B-B14F-4D97-AF65-F5344CB8AC3E}">
        <p14:creationId xmlns:p14="http://schemas.microsoft.com/office/powerpoint/2010/main" val="16508261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 of wild type and dzap1 on </a:t>
            </a:r>
            <a:r>
              <a:rPr lang="en-US" dirty="0" smtClean="0"/>
              <a:t>GAT3 expression </a:t>
            </a:r>
            <a:r>
              <a:rPr lang="en-US" dirty="0"/>
              <a:t>with an estimated B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2293173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 of wild type and dzap1 on </a:t>
            </a:r>
            <a:r>
              <a:rPr lang="en-US" dirty="0" smtClean="0"/>
              <a:t>GLN3 expression </a:t>
            </a:r>
            <a:r>
              <a:rPr lang="en-US" dirty="0"/>
              <a:t>with an estimated B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3265944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 of wild type and dzap1 on </a:t>
            </a:r>
            <a:r>
              <a:rPr lang="en-US" dirty="0" smtClean="0"/>
              <a:t>HMO1 expression </a:t>
            </a:r>
            <a:r>
              <a:rPr lang="en-US" dirty="0"/>
              <a:t>with an estimated B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9778763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 of wild type and dzap1 on </a:t>
            </a:r>
            <a:r>
              <a:rPr lang="en-US" dirty="0" smtClean="0"/>
              <a:t>MIG2 expression </a:t>
            </a:r>
            <a:r>
              <a:rPr lang="en-US" dirty="0"/>
              <a:t>with an estimated B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1954231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 of wild type and dzap1 on </a:t>
            </a:r>
            <a:r>
              <a:rPr lang="en-US" dirty="0" smtClean="0"/>
              <a:t>MSN2 expression </a:t>
            </a:r>
            <a:r>
              <a:rPr lang="en-US" dirty="0"/>
              <a:t>with an estimated B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7031110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 of wild type and dzap1 on </a:t>
            </a:r>
            <a:r>
              <a:rPr lang="en-US" dirty="0" smtClean="0"/>
              <a:t>PDR1 expression </a:t>
            </a:r>
            <a:r>
              <a:rPr lang="en-US" dirty="0"/>
              <a:t>with an estimated B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439301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 of wild type and dzap1 on </a:t>
            </a:r>
            <a:r>
              <a:rPr lang="en-US" dirty="0" smtClean="0"/>
              <a:t>RIF1 expression </a:t>
            </a:r>
            <a:r>
              <a:rPr lang="en-US" dirty="0"/>
              <a:t>with an estimated B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5432928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 of wild type and dzap1 on </a:t>
            </a:r>
            <a:r>
              <a:rPr lang="en-US" dirty="0" smtClean="0"/>
              <a:t>SFP1 expression </a:t>
            </a:r>
            <a:r>
              <a:rPr lang="en-US" dirty="0"/>
              <a:t>with an estimated B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2766405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 of wild type and dzap1 on </a:t>
            </a:r>
            <a:r>
              <a:rPr lang="en-US" dirty="0" smtClean="0"/>
              <a:t>SNF6 expression </a:t>
            </a:r>
            <a:r>
              <a:rPr lang="en-US" dirty="0"/>
              <a:t>with an estimated B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6790802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 of wild type and dzap1 on </a:t>
            </a:r>
            <a:r>
              <a:rPr lang="en-US" dirty="0" smtClean="0"/>
              <a:t>STB5 expression </a:t>
            </a:r>
            <a:r>
              <a:rPr lang="en-US" dirty="0"/>
              <a:t>with an estimated B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693961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wild type and dzap1 on ACE2 expression with a non-estimated 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0074045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 of wild type and dzap1 on </a:t>
            </a:r>
            <a:r>
              <a:rPr lang="en-US" dirty="0" smtClean="0"/>
              <a:t>SWI5 expression </a:t>
            </a:r>
            <a:r>
              <a:rPr lang="en-US" dirty="0"/>
              <a:t>with an estimated B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7482733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 of wild type and dzap1 on </a:t>
            </a:r>
            <a:r>
              <a:rPr lang="en-US" dirty="0" smtClean="0"/>
              <a:t>YHP1 expression </a:t>
            </a:r>
            <a:r>
              <a:rPr lang="en-US" dirty="0"/>
              <a:t>with an estimated B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7157715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Effect of wild type and dzap1 on </a:t>
            </a:r>
            <a:r>
              <a:rPr lang="en-US" dirty="0" smtClean="0"/>
              <a:t>YLR278C expression </a:t>
            </a:r>
            <a:r>
              <a:rPr lang="en-US" dirty="0"/>
              <a:t>with an estimated B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6430057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 of wild type and dzap1 on </a:t>
            </a:r>
            <a:r>
              <a:rPr lang="en-US" dirty="0" smtClean="0"/>
              <a:t>YOX1 expression </a:t>
            </a:r>
            <a:r>
              <a:rPr lang="en-US" dirty="0"/>
              <a:t>with an estimated B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2115514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Comparison of Weights between fixed and estimated b-values for each regulatory pair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0955648"/>
              </p:ext>
            </p:extLst>
          </p:nvPr>
        </p:nvGraphicFramePr>
        <p:xfrm>
          <a:off x="304800" y="1600200"/>
          <a:ext cx="8382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54978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Comparison of </a:t>
            </a:r>
            <a:r>
              <a:rPr lang="en-US" dirty="0" smtClean="0"/>
              <a:t>production times between </a:t>
            </a:r>
            <a:r>
              <a:rPr lang="en-US" dirty="0"/>
              <a:t>fixed and estimated b-values for each </a:t>
            </a:r>
            <a:r>
              <a:rPr lang="en-US" dirty="0" smtClean="0"/>
              <a:t>transcription factor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4835440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8303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wild type and dzap1 on ASG1 expression with a non-estimated 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582662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wild type and dzap1 on CIN5 expression with a non-estimated 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386862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wild type and dzap1 on CYC8 expression with a non-estimated 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040053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wild type and dzap1 on FKH2 expression with a non-estimated 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673273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wild type and dzap1 on GAT3 expression with a non-estimated 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813324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567</Words>
  <Application>Microsoft Office PowerPoint</Application>
  <PresentationFormat>On-screen Show (4:3)</PresentationFormat>
  <Paragraphs>54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Week 14 Output Figures</vt:lpstr>
      <vt:lpstr>With the following parameters:</vt:lpstr>
      <vt:lpstr>Overall expression with a non-estimated B-value </vt:lpstr>
      <vt:lpstr>Effect of wild type and dzap1 on ACE2 expression with a non-estimated B</vt:lpstr>
      <vt:lpstr>Effect of wild type and dzap1 on ASG1 expression with a non-estimated B</vt:lpstr>
      <vt:lpstr>Effect of wild type and dzap1 on CIN5 expression with a non-estimated B</vt:lpstr>
      <vt:lpstr>Effect of wild type and dzap1 on CYC8 expression with a non-estimated B</vt:lpstr>
      <vt:lpstr>Effect of wild type and dzap1 on FKH2 expression with a non-estimated B</vt:lpstr>
      <vt:lpstr>Effect of wild type and dzap1 on GAT3 expression with a non-estimated B</vt:lpstr>
      <vt:lpstr>Effect of wild type and dzap1 on GLN3 expression with a non-estimated B</vt:lpstr>
      <vt:lpstr>Effect of wild type and dzap1 on HMO1 expression with a non-estimated B</vt:lpstr>
      <vt:lpstr>Effect of wild type and dzap1 on MIG2 expression with a non-estimated B</vt:lpstr>
      <vt:lpstr>Effect of wild type and dzap1 on MSN2 expression with a non-estimated B</vt:lpstr>
      <vt:lpstr>Effect of wild type and dzap1 on PDR1 expression with a non-estimated B</vt:lpstr>
      <vt:lpstr>Effect of wild type and dzap1 on RIF1 expression with a non-estimated B</vt:lpstr>
      <vt:lpstr>Effect of wild type and dzap1 on SFP1 expression with a non-estimated B</vt:lpstr>
      <vt:lpstr>Effect of wild type and dzap1 on SNF6 expression with a non-estimated B</vt:lpstr>
      <vt:lpstr>Effect of wild type and dzap1 on STB5 expression with a non-estimated B</vt:lpstr>
      <vt:lpstr>Effect of wild type and dzap1 on SWI5 expression with a non-estimated B</vt:lpstr>
      <vt:lpstr>Effect of wild type and dzap1 on YHP1 expression with a non-estimated B</vt:lpstr>
      <vt:lpstr>Effect of wild type and dzap1 on YLR278C expression with a non-estimated B</vt:lpstr>
      <vt:lpstr>Effect of wild type and dzap1 on YOX1 expression with a non-estimated B</vt:lpstr>
      <vt:lpstr>With the following parameters</vt:lpstr>
      <vt:lpstr>Overall expression with an estimated B-value </vt:lpstr>
      <vt:lpstr>Effect of wild type and dzap1 on ACE2 expression with an estimated B</vt:lpstr>
      <vt:lpstr>Effect of wild type and dzap1 on ASG1 expression with an estimated B</vt:lpstr>
      <vt:lpstr>Effect of wild type and dzap1 on CIN5 expression with an estimated B</vt:lpstr>
      <vt:lpstr>Effect of wild type and dzap1 on CYC8 expression with an estimated B</vt:lpstr>
      <vt:lpstr>Effect of wild type and dzap1 on FKH2  expression with an estimated B</vt:lpstr>
      <vt:lpstr>Effect of wild type and dzap1 on GAT3 expression with an estimated B</vt:lpstr>
      <vt:lpstr>Effect of wild type and dzap1 on GLN3 expression with an estimated B</vt:lpstr>
      <vt:lpstr>Effect of wild type and dzap1 on HMO1 expression with an estimated B</vt:lpstr>
      <vt:lpstr>Effect of wild type and dzap1 on MIG2 expression with an estimated B</vt:lpstr>
      <vt:lpstr>Effect of wild type and dzap1 on MSN2 expression with an estimated B</vt:lpstr>
      <vt:lpstr>Effect of wild type and dzap1 on PDR1 expression with an estimated B</vt:lpstr>
      <vt:lpstr>Effect of wild type and dzap1 on RIF1 expression with an estimated B</vt:lpstr>
      <vt:lpstr>Effect of wild type and dzap1 on SFP1 expression with an estimated B</vt:lpstr>
      <vt:lpstr>Effect of wild type and dzap1 on SNF6 expression with an estimated B</vt:lpstr>
      <vt:lpstr>Effect of wild type and dzap1 on STB5 expression with an estimated B</vt:lpstr>
      <vt:lpstr>Effect of wild type and dzap1 on SWI5 expression with an estimated B</vt:lpstr>
      <vt:lpstr>Effect of wild type and dzap1 on YHP1 expression with an estimated B</vt:lpstr>
      <vt:lpstr>Effect of wild type and dzap1 on YLR278C expression with an estimated B</vt:lpstr>
      <vt:lpstr>Effect of wild type and dzap1 on YOX1 expression with an estimated B</vt:lpstr>
      <vt:lpstr>Comparison of Weights between fixed and estimated b-values for each regulatory pair</vt:lpstr>
      <vt:lpstr>Comparison of production times between fixed and estimated b-values for each transcription factor</vt:lpstr>
    </vt:vector>
  </TitlesOfParts>
  <Company>Loyola Marymount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14 Output Figures</dc:title>
  <dc:creator>WHH Library</dc:creator>
  <cp:lastModifiedBy>WHH Library</cp:lastModifiedBy>
  <cp:revision>7</cp:revision>
  <dcterms:created xsi:type="dcterms:W3CDTF">2015-04-27T23:07:27Z</dcterms:created>
  <dcterms:modified xsi:type="dcterms:W3CDTF">2015-04-28T01:50:10Z</dcterms:modified>
</cp:coreProperties>
</file>