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9" r:id="rId5"/>
    <p:sldId id="274" r:id="rId6"/>
    <p:sldId id="261" r:id="rId7"/>
    <p:sldId id="275" r:id="rId8"/>
    <p:sldId id="263" r:id="rId9"/>
    <p:sldId id="276" r:id="rId10"/>
    <p:sldId id="265" r:id="rId11"/>
    <p:sldId id="277" r:id="rId12"/>
    <p:sldId id="278" r:id="rId13"/>
    <p:sldId id="267" r:id="rId14"/>
    <p:sldId id="279" r:id="rId15"/>
    <p:sldId id="269" r:id="rId16"/>
    <p:sldId id="280" r:id="rId17"/>
    <p:sldId id="271" r:id="rId18"/>
    <p:sldId id="272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98" d="100"/>
          <a:sy n="98" d="100"/>
        </p:scale>
        <p:origin x="-3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2/25/2013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9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2/25/2013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0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2/25/2013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6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2/25/2013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3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2/25/2013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2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2/25/2013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4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2/25/2013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3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2/25/2013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1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2/25/2013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2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2/25/2013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6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1F79-567F-46F4-B5B9-5BCB4D60BCAB}" type="datetimeFigureOut">
              <a:rPr lang="en-US" smtClean="0"/>
              <a:t>2/25/2013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7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21F79-567F-46F4-B5B9-5BCB4D60BCAB}" type="datetimeFigureOut">
              <a:rPr lang="en-US" smtClean="0"/>
              <a:t>2/25/2013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21AEA-7884-4EB4-AFFD-D0C9BB7CC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0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Helvetica" pitchFamily="34" charset="0"/>
              </a:rPr>
              <a:t>Modeling the Glutamate Metabolic Pathway in </a:t>
            </a:r>
            <a:r>
              <a:rPr lang="en-US" b="1" i="1" dirty="0" smtClean="0">
                <a:latin typeface="Helvetica" pitchFamily="34" charset="0"/>
              </a:rPr>
              <a:t>Saccharomyces</a:t>
            </a:r>
            <a:r>
              <a:rPr lang="en-US" b="1" dirty="0" smtClean="0">
                <a:latin typeface="Helvetica" pitchFamily="34" charset="0"/>
              </a:rPr>
              <a:t> </a:t>
            </a:r>
            <a:r>
              <a:rPr lang="en-US" b="1" i="1" dirty="0" err="1" smtClean="0">
                <a:latin typeface="Helvetica" pitchFamily="34" charset="0"/>
              </a:rPr>
              <a:t>cerevisiae</a:t>
            </a:r>
            <a:r>
              <a:rPr lang="en-US" b="1" i="1" dirty="0" smtClean="0">
                <a:latin typeface="Helvetica" pitchFamily="34" charset="0"/>
              </a:rPr>
              <a:t> </a:t>
            </a:r>
            <a:r>
              <a:rPr lang="en-US" b="1" dirty="0" smtClean="0">
                <a:latin typeface="Helvetica" pitchFamily="34" charset="0"/>
              </a:rPr>
              <a:t>to Resemble Experimental Data</a:t>
            </a:r>
            <a:endParaRPr lang="en-US" b="1" i="1" dirty="0">
              <a:latin typeface="Helvetic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23622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Helvetica" pitchFamily="34" charset="0"/>
              </a:rPr>
              <a:t>Anthony </a:t>
            </a:r>
            <a:r>
              <a:rPr lang="en-US" sz="3000" b="1" dirty="0" err="1" smtClean="0">
                <a:latin typeface="Helvetica" pitchFamily="34" charset="0"/>
              </a:rPr>
              <a:t>Wavrin</a:t>
            </a:r>
            <a:r>
              <a:rPr lang="en-US" sz="3000" b="1" dirty="0" smtClean="0">
                <a:latin typeface="Helvetica" pitchFamily="34" charset="0"/>
              </a:rPr>
              <a:t> &amp; Matthew </a:t>
            </a:r>
            <a:r>
              <a:rPr lang="en-US" sz="3000" b="1" dirty="0" err="1" smtClean="0">
                <a:latin typeface="Helvetica" pitchFamily="34" charset="0"/>
              </a:rPr>
              <a:t>Jurek</a:t>
            </a:r>
            <a:endParaRPr lang="en-US" sz="3000" b="1" dirty="0" smtClean="0">
              <a:latin typeface="Helvetica" pitchFamily="34" charset="0"/>
            </a:endParaRPr>
          </a:p>
          <a:p>
            <a:r>
              <a:rPr lang="en-US" sz="2000" b="1" dirty="0" smtClean="0">
                <a:latin typeface="Helvetica" pitchFamily="34" charset="0"/>
              </a:rPr>
              <a:t>Department of Biology</a:t>
            </a:r>
          </a:p>
          <a:p>
            <a:r>
              <a:rPr lang="en-US" sz="2000" b="1" dirty="0" smtClean="0">
                <a:latin typeface="Helvetica" pitchFamily="34" charset="0"/>
              </a:rPr>
              <a:t>Loyola Marymount University</a:t>
            </a:r>
          </a:p>
          <a:p>
            <a:r>
              <a:rPr lang="en-US" sz="2000" b="1" dirty="0" smtClean="0">
                <a:latin typeface="Helvetica" pitchFamily="34" charset="0"/>
              </a:rPr>
              <a:t>February 28</a:t>
            </a:r>
            <a:r>
              <a:rPr lang="en-US" sz="2000" b="1" baseline="30000" dirty="0" smtClean="0">
                <a:latin typeface="Helvetica" pitchFamily="34" charset="0"/>
              </a:rPr>
              <a:t>th</a:t>
            </a:r>
            <a:r>
              <a:rPr lang="en-US" sz="2000" b="1" dirty="0" smtClean="0">
                <a:latin typeface="Helvetica" pitchFamily="34" charset="0"/>
              </a:rPr>
              <a:t>, 2013</a:t>
            </a:r>
            <a:endParaRPr lang="en-US" sz="2000" b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Helvetica" pitchFamily="34" charset="0"/>
              </a:rPr>
              <a:t>Constants Utilized Within the Model </a:t>
            </a:r>
            <a:endParaRPr lang="en-US" sz="3600" b="1" dirty="0">
              <a:latin typeface="Helvetica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71219"/>
              </p:ext>
            </p:extLst>
          </p:nvPr>
        </p:nvGraphicFramePr>
        <p:xfrm>
          <a:off x="381000" y="2057400"/>
          <a:ext cx="8229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Constants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</a:t>
                      </a:r>
                      <a:r>
                        <a:rPr lang="en-US" sz="1800" baseline="-25000" dirty="0" err="1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 determinant of maximum</a:t>
                      </a:r>
                      <a:r>
                        <a:rPr lang="en-US" baseline="0" dirty="0" smtClean="0"/>
                        <a:t> rate of reaction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</a:t>
                      </a:r>
                      <a:r>
                        <a:rPr lang="en-US" baseline="-25000" dirty="0" err="1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concentration at which k</a:t>
                      </a:r>
                      <a:r>
                        <a:rPr lang="en-US" baseline="-25000" dirty="0" smtClean="0"/>
                        <a:t>1/2 </a:t>
                      </a:r>
                      <a:r>
                        <a:rPr lang="en-US" baseline="0" dirty="0" smtClean="0"/>
                        <a:t>occurs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</a:t>
                      </a:r>
                      <a:r>
                        <a:rPr lang="en-US" baseline="-25000" dirty="0" smtClean="0"/>
                        <a:t>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Concentration of nitrogen in</a:t>
                      </a:r>
                      <a:r>
                        <a:rPr lang="en-US" baseline="0" dirty="0" smtClean="0"/>
                        <a:t> feed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6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Constants in Equations at Steady State</a:t>
            </a:r>
            <a:endParaRPr lang="en-US" sz="3600" b="1" dirty="0"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endParaRPr lang="en-US" i="1" dirty="0" smtClean="0"/>
              </a:p>
              <a:p>
                <a:pPr/>
                <a:r>
                  <a:rPr lang="en-US" b="1" dirty="0" smtClean="0">
                    <a:latin typeface="Helvetica" pitchFamily="34" charset="0"/>
                  </a:rPr>
                  <a:t>Initial Concentrations: a, z, m,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∝ </m:t>
                    </m:r>
                  </m:oMath>
                </a14:m>
                <a:r>
                  <a:rPr lang="en-US" b="1" dirty="0" smtClean="0">
                    <a:latin typeface="Helvetica" pitchFamily="34" charset="0"/>
                  </a:rPr>
                  <a:t>= 5 and </a:t>
                </a:r>
                <a:r>
                  <a:rPr lang="en-US" b="1" dirty="0" err="1" smtClean="0">
                    <a:latin typeface="Helvetica" pitchFamily="34" charset="0"/>
                  </a:rPr>
                  <a:t>n</a:t>
                </a:r>
                <a:r>
                  <a:rPr lang="en-US" b="1" baseline="-25000" dirty="0" err="1" smtClean="0">
                    <a:latin typeface="Helvetica" pitchFamily="34" charset="0"/>
                  </a:rPr>
                  <a:t>i</a:t>
                </a:r>
                <a:r>
                  <a:rPr lang="en-US" b="1" baseline="-25000" dirty="0" smtClean="0">
                    <a:latin typeface="Helvetica" pitchFamily="34" charset="0"/>
                  </a:rPr>
                  <a:t> </a:t>
                </a:r>
                <a:r>
                  <a:rPr lang="en-US" b="1" dirty="0" smtClean="0">
                    <a:latin typeface="Helvetica" pitchFamily="34" charset="0"/>
                  </a:rPr>
                  <a:t>= 20</a:t>
                </a:r>
              </a:p>
              <a:p>
                <a:pPr marL="0" indent="0">
                  <a:buNone/>
                </a:pPr>
                <a:r>
                  <a:rPr lang="en-US" sz="3400" dirty="0" smtClean="0"/>
                  <a:t>						</a:t>
                </a:r>
                <a:endParaRPr lang="en-US" sz="3400" dirty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𝑑</m:t>
                          </m:r>
                          <m:r>
                            <a:rPr lang="en-US" i="1"/>
                            <m:t>𝛼</m:t>
                          </m:r>
                        </m:num>
                        <m:den>
                          <m:r>
                            <a:rPr lang="en-US" i="1"/>
                            <m:t>𝑑𝑡</m:t>
                          </m:r>
                        </m:den>
                      </m:f>
                      <m:r>
                        <a:rPr lang="en-US" i="1"/>
                        <m:t>=−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3.25∝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𝑛</m:t>
                              </m:r>
                            </m:e>
                            <m:sub>
                              <m:r>
                                <a:rPr lang="en-US" i="1"/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2.75+∝</m:t>
                              </m:r>
                            </m:e>
                          </m:d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1+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𝑛</m:t>
                                  </m:r>
                                </m:e>
                                <m:sub>
                                  <m:r>
                                    <a:rPr lang="en-US" i="1"/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/>
                        <m:t>+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3.5</m:t>
                          </m:r>
                          <m:r>
                            <a:rPr lang="en-US" i="1"/>
                            <m:t>𝑚</m:t>
                          </m:r>
                        </m:num>
                        <m:den>
                          <m:r>
                            <a:rPr lang="en-US" i="1"/>
                            <m:t>0.25+</m:t>
                          </m:r>
                          <m:r>
                            <a:rPr lang="en-US" i="1"/>
                            <m:t>𝑚</m:t>
                          </m:r>
                        </m:den>
                      </m:f>
                      <m:r>
                        <a:rPr lang="en-US" i="1"/>
                        <m:t>−0.7∝</m:t>
                      </m:r>
                      <m:r>
                        <a:rPr lang="en-US" i="1"/>
                        <m:t>𝑧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𝑑𝑚</m:t>
                          </m:r>
                        </m:num>
                        <m:den>
                          <m:r>
                            <a:rPr lang="en-US" i="1"/>
                            <m:t>𝑑𝑡</m:t>
                          </m:r>
                        </m:den>
                      </m:f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3.25∝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𝑛</m:t>
                              </m:r>
                            </m:e>
                            <m:sub>
                              <m:r>
                                <a:rPr lang="en-US" i="1"/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2.75+∝</m:t>
                              </m:r>
                            </m:e>
                          </m:d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1+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𝑛</m:t>
                                  </m:r>
                                </m:e>
                                <m:sub>
                                  <m:r>
                                    <a:rPr lang="en-US" i="1"/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/>
                        <m:t>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3.5</m:t>
                          </m:r>
                          <m:r>
                            <a:rPr lang="en-US" i="1"/>
                            <m:t>𝑚</m:t>
                          </m:r>
                        </m:num>
                        <m:den>
                          <m:r>
                            <a:rPr lang="en-US" i="1"/>
                            <m:t>0.25+</m:t>
                          </m:r>
                          <m:r>
                            <a:rPr lang="en-US" i="1"/>
                            <m:t>𝑚</m:t>
                          </m:r>
                        </m:den>
                      </m:f>
                      <m:r>
                        <a:rPr lang="en-US" i="1"/>
                        <m:t>+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1.5</m:t>
                          </m:r>
                          <m:r>
                            <a:rPr lang="en-US" i="1"/>
                            <m:t>𝑧</m:t>
                          </m:r>
                        </m:num>
                        <m:den>
                          <m:r>
                            <a:rPr lang="en-US" i="1"/>
                            <m:t>1+</m:t>
                          </m:r>
                          <m:r>
                            <a:rPr lang="en-US" i="1"/>
                            <m:t>𝑧</m:t>
                          </m:r>
                        </m:den>
                      </m:f>
                      <m:r>
                        <a:rPr lang="en-US" i="1"/>
                        <m:t>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3.5</m:t>
                          </m:r>
                          <m:r>
                            <a:rPr lang="en-US" i="1"/>
                            <m:t>𝑚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𝑛</m:t>
                              </m:r>
                            </m:e>
                            <m:sub>
                              <m:r>
                                <a:rPr lang="en-US" i="1"/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0.7+</m:t>
                              </m:r>
                              <m:r>
                                <a:rPr lang="en-US" i="1"/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1+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𝑛</m:t>
                                  </m:r>
                                </m:e>
                                <m:sub>
                                  <m:r>
                                    <a:rPr lang="en-US" i="1"/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/>
                        <m:t>+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1.25</m:t>
                          </m:r>
                          <m:r>
                            <a:rPr lang="en-US" i="1"/>
                            <m:t>𝑎𝑠𝑝</m:t>
                          </m:r>
                        </m:num>
                        <m:den>
                          <m:r>
                            <a:rPr lang="en-US" i="1"/>
                            <m:t>2+</m:t>
                          </m:r>
                          <m:r>
                            <a:rPr lang="en-US" i="1"/>
                            <m:t>𝑎𝑠𝑝</m:t>
                          </m:r>
                        </m:den>
                      </m:f>
                      <m:r>
                        <a:rPr lang="en-US" i="1"/>
                        <m:t>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1.05</m:t>
                          </m:r>
                          <m:r>
                            <a:rPr lang="en-US" i="1"/>
                            <m:t>𝑚</m:t>
                          </m:r>
                        </m:num>
                        <m:den>
                          <m:r>
                            <a:rPr lang="en-US" i="1"/>
                            <m:t>1.25+</m:t>
                          </m:r>
                          <m:r>
                            <a:rPr lang="en-US" i="1"/>
                            <m:t>𝑚</m:t>
                          </m:r>
                        </m:den>
                      </m:f>
                      <m:r>
                        <a:rPr lang="en-US" i="1"/>
                        <m:t>+1.4∝</m:t>
                      </m:r>
                      <m:r>
                        <a:rPr lang="en-US" i="1"/>
                        <m:t>𝑧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𝑑𝑧</m:t>
                          </m:r>
                        </m:num>
                        <m:den>
                          <m:r>
                            <a:rPr lang="en-US" i="1"/>
                            <m:t>𝑑𝑡</m:t>
                          </m:r>
                        </m:den>
                      </m:f>
                      <m:r>
                        <a:rPr lang="en-US" i="1"/>
                        <m:t>=−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1.5</m:t>
                          </m:r>
                          <m:r>
                            <a:rPr lang="en-US" i="1"/>
                            <m:t>𝑧</m:t>
                          </m:r>
                        </m:num>
                        <m:den>
                          <m:r>
                            <a:rPr lang="en-US" i="1"/>
                            <m:t>1+</m:t>
                          </m:r>
                          <m:r>
                            <a:rPr lang="en-US" i="1"/>
                            <m:t>𝑧</m:t>
                          </m:r>
                        </m:den>
                      </m:f>
                      <m:r>
                        <a:rPr lang="en-US" i="1"/>
                        <m:t>+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3.5</m:t>
                          </m:r>
                          <m:r>
                            <a:rPr lang="en-US" i="1"/>
                            <m:t>𝑚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𝑛</m:t>
                              </m:r>
                            </m:e>
                            <m:sub>
                              <m:r>
                                <a:rPr lang="en-US" i="1"/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0.7+</m:t>
                              </m:r>
                              <m:r>
                                <a:rPr lang="en-US" i="1"/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1+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𝑛</m:t>
                                  </m:r>
                                </m:e>
                                <m:sub>
                                  <m:r>
                                    <a:rPr lang="en-US" i="1"/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/>
                        <m:t>−0.7∝</m:t>
                      </m:r>
                      <m:r>
                        <a:rPr lang="en-US" i="1"/>
                        <m:t>𝑧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𝑑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𝑛</m:t>
                              </m:r>
                            </m:e>
                            <m:sub>
                              <m:r>
                                <a:rPr lang="en-US" i="1"/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i="1"/>
                            <m:t>𝑑𝑡</m:t>
                          </m:r>
                        </m:den>
                      </m:f>
                      <m:r>
                        <a:rPr lang="en-US" i="1"/>
                        <m:t>=−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3.25∝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𝑛</m:t>
                              </m:r>
                            </m:e>
                            <m:sub>
                              <m:r>
                                <a:rPr lang="en-US" i="1"/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2.75+∝</m:t>
                              </m:r>
                            </m:e>
                          </m:d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1+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𝑛</m:t>
                                  </m:r>
                                </m:e>
                                <m:sub>
                                  <m:r>
                                    <a:rPr lang="en-US" i="1"/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/>
                        <m:t>+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3.5</m:t>
                          </m:r>
                          <m:r>
                            <a:rPr lang="en-US" i="1"/>
                            <m:t>𝑚</m:t>
                          </m:r>
                        </m:num>
                        <m:den>
                          <m:r>
                            <a:rPr lang="en-US" i="1"/>
                            <m:t>0.25+</m:t>
                          </m:r>
                          <m:r>
                            <a:rPr lang="en-US" i="1"/>
                            <m:t>𝑚</m:t>
                          </m:r>
                        </m:den>
                      </m:f>
                      <m:r>
                        <a:rPr lang="en-US" i="1"/>
                        <m:t>+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1.5</m:t>
                          </m:r>
                          <m:r>
                            <a:rPr lang="en-US" i="1"/>
                            <m:t>𝑧</m:t>
                          </m:r>
                        </m:num>
                        <m:den>
                          <m:r>
                            <a:rPr lang="en-US" i="1"/>
                            <m:t>1+</m:t>
                          </m:r>
                          <m:r>
                            <a:rPr lang="en-US" i="1"/>
                            <m:t>𝑧</m:t>
                          </m:r>
                        </m:den>
                      </m:f>
                      <m:r>
                        <a:rPr lang="en-US" i="1"/>
                        <m:t>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3.5</m:t>
                          </m:r>
                          <m:r>
                            <a:rPr lang="en-US" i="1"/>
                            <m:t>𝑚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𝑛</m:t>
                              </m:r>
                            </m:e>
                            <m:sub>
                              <m:r>
                                <a:rPr lang="en-US" i="1"/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0.7+</m:t>
                              </m:r>
                              <m:r>
                                <a:rPr lang="en-US" i="1"/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1+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𝑛</m:t>
                                  </m:r>
                                </m:e>
                                <m:sub>
                                  <m:r>
                                    <a:rPr lang="en-US" i="1"/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/>
                        <m:t>+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0.01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𝑛</m:t>
                              </m:r>
                            </m:e>
                            <m:sub>
                              <m:r>
                                <a:rPr lang="en-US" i="1"/>
                                <m:t>𝑒𝑥𝑡</m:t>
                              </m:r>
                            </m:sub>
                          </m:sSub>
                        </m:num>
                        <m:den>
                          <m:r>
                            <a:rPr lang="en-US" i="1"/>
                            <m:t>0.5+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𝑛</m:t>
                              </m:r>
                            </m:e>
                            <m:sub>
                              <m:r>
                                <a:rPr lang="en-US" i="1"/>
                                <m:t>𝑒𝑥𝑡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𝑑𝑎𝑠𝑝</m:t>
                          </m:r>
                        </m:num>
                        <m:den>
                          <m:r>
                            <a:rPr lang="en-US" i="1"/>
                            <m:t>𝑑𝑡</m:t>
                          </m:r>
                        </m:den>
                      </m:f>
                      <m:r>
                        <a:rPr lang="en-US" i="1"/>
                        <m:t>=−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1.25</m:t>
                          </m:r>
                          <m:r>
                            <a:rPr lang="en-US" i="1"/>
                            <m:t>𝑎𝑠𝑝</m:t>
                          </m:r>
                        </m:num>
                        <m:den>
                          <m:r>
                            <a:rPr lang="en-US" i="1"/>
                            <m:t>2+</m:t>
                          </m:r>
                          <m:r>
                            <a:rPr lang="en-US" i="1"/>
                            <m:t>𝑎𝑠𝑝</m:t>
                          </m:r>
                        </m:den>
                      </m:f>
                      <m:r>
                        <a:rPr lang="en-US" i="1"/>
                        <m:t>+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1.05</m:t>
                          </m:r>
                          <m:r>
                            <a:rPr lang="en-US" i="1"/>
                            <m:t>𝑚</m:t>
                          </m:r>
                        </m:num>
                        <m:den>
                          <m:r>
                            <a:rPr lang="en-US" i="1"/>
                            <m:t>1.25+</m:t>
                          </m:r>
                          <m:r>
                            <a:rPr lang="en-US" i="1"/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7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Outline</a:t>
            </a:r>
            <a:endParaRPr lang="en-US" sz="3600" b="1" dirty="0"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The addition of other factors to create a more accurate nitrogen metabolism model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Glutamine,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m:t>∝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-</a:t>
                </a:r>
                <a:r>
                  <a:rPr lang="en-US" sz="2800" b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ketoglutarate</a:t>
                </a:r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, glutamate, aspartate, and internal nitrogen as state variables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Differential equations that model the dynamics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Importance of constants in regulating steady states</a:t>
                </a:r>
              </a:p>
              <a:p>
                <a:r>
                  <a:rPr lang="en-US" sz="2800" b="1" dirty="0" smtClean="0">
                    <a:latin typeface="Helvetica" pitchFamily="34" charset="0"/>
                  </a:rPr>
                  <a:t>Graphic representation of reaching and maintaining steady states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Results more accurately depict data from </a:t>
                </a:r>
                <a:r>
                  <a:rPr lang="en-US" sz="2800" b="1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ter</a:t>
                </a:r>
                <a:r>
                  <a:rPr lang="en-US" sz="28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Schure</a:t>
                </a:r>
                <a:r>
                  <a:rPr lang="en-US" sz="28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 et al. </a:t>
                </a:r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(1995)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Adding more variables to minimize deviation from experimental data</a:t>
                </a:r>
                <a:endPara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752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4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Model Reaching Steady State</a:t>
            </a:r>
            <a:endParaRPr lang="en-US" sz="3600" b="1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162800" cy="547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36576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Time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510391" y="36576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Time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7024991" y="3650012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Time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6490634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Time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10391" y="6491737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Time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2645405" y="1697995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Concentration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007605" y="1697995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Concentration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2506786" y="4664745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Concentration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1043" y="4637183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Concentration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52401" y="1697995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Concentration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854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Outline</a:t>
            </a:r>
            <a:endParaRPr lang="en-US" sz="3600" b="1" dirty="0"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The addition of other factors to create a more accurate nitrogen metabolism model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Glutamine,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m:t>∝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-</a:t>
                </a:r>
                <a:r>
                  <a:rPr lang="en-US" sz="2800" b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ketoglutarate</a:t>
                </a:r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, glutamate, aspartate, and internal nitrogen as state variables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Differential equations that model the dynamics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Importance of constants in regulating steady states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Graphic representation of reaching and maintaining steady states</a:t>
                </a:r>
              </a:p>
              <a:p>
                <a:r>
                  <a:rPr lang="en-US" sz="2800" b="1" dirty="0" smtClean="0">
                    <a:latin typeface="Helvetica" pitchFamily="34" charset="0"/>
                  </a:rPr>
                  <a:t>Results more accurately depict data from </a:t>
                </a:r>
                <a:r>
                  <a:rPr lang="en-US" sz="2800" b="1" i="1" dirty="0" err="1" smtClean="0">
                    <a:latin typeface="Helvetica" pitchFamily="34" charset="0"/>
                  </a:rPr>
                  <a:t>ter</a:t>
                </a:r>
                <a:r>
                  <a:rPr lang="en-US" sz="2800" b="1" i="1" dirty="0" smtClean="0">
                    <a:latin typeface="Helvetica" pitchFamily="34" charset="0"/>
                  </a:rPr>
                  <a:t> </a:t>
                </a:r>
                <a:r>
                  <a:rPr lang="en-US" sz="2800" b="1" i="1" dirty="0" err="1" smtClean="0">
                    <a:latin typeface="Helvetica" pitchFamily="34" charset="0"/>
                  </a:rPr>
                  <a:t>Schure</a:t>
                </a:r>
                <a:r>
                  <a:rPr lang="en-US" sz="2800" b="1" i="1" dirty="0" smtClean="0">
                    <a:latin typeface="Helvetica" pitchFamily="34" charset="0"/>
                  </a:rPr>
                  <a:t> et al. </a:t>
                </a:r>
                <a:r>
                  <a:rPr lang="en-US" sz="2800" b="1" dirty="0" smtClean="0">
                    <a:latin typeface="Helvetica" pitchFamily="34" charset="0"/>
                  </a:rPr>
                  <a:t>(1995)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Adding more variables to minimize deviation from experimental data</a:t>
                </a:r>
                <a:endPara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752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9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Helvetica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6" r="1" b="47541"/>
          <a:stretch/>
        </p:blipFill>
        <p:spPr bwMode="auto">
          <a:xfrm>
            <a:off x="935995" y="1112968"/>
            <a:ext cx="7369805" cy="290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57400" y="36576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Time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4510391" y="36576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Time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024991" y="3650012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Time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645405" y="1697995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Concentration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5007605" y="1697995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Concentration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152401" y="1697995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Concentration</a:t>
            </a:r>
            <a:endParaRPr lang="en-US" sz="1100" dirty="0"/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69" y="3906758"/>
            <a:ext cx="7653855" cy="27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76800" y="6578433"/>
            <a:ext cx="571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Helvetica" pitchFamily="34" charset="0"/>
              </a:rPr>
              <a:t>ter</a:t>
            </a:r>
            <a:r>
              <a:rPr lang="en-US" sz="1400" b="1" dirty="0" smtClean="0">
                <a:latin typeface="Helvetica" pitchFamily="34" charset="0"/>
              </a:rPr>
              <a:t> </a:t>
            </a:r>
            <a:r>
              <a:rPr lang="en-US" sz="1400" b="1" dirty="0" err="1" smtClean="0">
                <a:latin typeface="Helvetica" pitchFamily="34" charset="0"/>
              </a:rPr>
              <a:t>Schure</a:t>
            </a:r>
            <a:r>
              <a:rPr lang="en-US" sz="1400" b="1" dirty="0" smtClean="0">
                <a:latin typeface="Helvetica" pitchFamily="34" charset="0"/>
              </a:rPr>
              <a:t> </a:t>
            </a:r>
            <a:r>
              <a:rPr lang="en-US" sz="1400" b="1" i="1" dirty="0" smtClean="0">
                <a:latin typeface="Helvetica" pitchFamily="34" charset="0"/>
              </a:rPr>
              <a:t>et al. </a:t>
            </a:r>
            <a:r>
              <a:rPr lang="en-US" sz="1400" b="1" dirty="0" smtClean="0">
                <a:latin typeface="Helvetica" pitchFamily="34" charset="0"/>
              </a:rPr>
              <a:t>(1995) </a:t>
            </a:r>
            <a:r>
              <a:rPr lang="en-US" sz="1400" b="1" i="1" dirty="0" smtClean="0">
                <a:latin typeface="Helvetica" pitchFamily="34" charset="0"/>
              </a:rPr>
              <a:t>J. </a:t>
            </a:r>
            <a:r>
              <a:rPr lang="en-US" sz="1400" b="1" i="1" dirty="0" err="1" smtClean="0">
                <a:latin typeface="Helvetica" pitchFamily="34" charset="0"/>
              </a:rPr>
              <a:t>Bacteriol</a:t>
            </a:r>
            <a:r>
              <a:rPr lang="en-US" sz="1400" b="1" i="1" dirty="0" smtClean="0">
                <a:latin typeface="Helvetica" pitchFamily="34" charset="0"/>
              </a:rPr>
              <a:t>. </a:t>
            </a:r>
            <a:r>
              <a:rPr lang="en-US" sz="1400" b="1" dirty="0" smtClean="0">
                <a:latin typeface="Helvetica" pitchFamily="34" charset="0"/>
              </a:rPr>
              <a:t>177(22):6672</a:t>
            </a:r>
            <a:endParaRPr lang="en-US" sz="1400" b="1" i="1" dirty="0">
              <a:latin typeface="Helvetica" pitchFamily="34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Model vs. </a:t>
            </a:r>
            <a:r>
              <a:rPr lang="en-US" sz="3600" b="1" dirty="0" err="1" smtClean="0">
                <a:latin typeface="Helvetica" pitchFamily="34" charset="0"/>
              </a:rPr>
              <a:t>ter</a:t>
            </a:r>
            <a:r>
              <a:rPr lang="en-US" sz="3600" b="1" dirty="0" smtClean="0">
                <a:latin typeface="Helvetica" pitchFamily="34" charset="0"/>
              </a:rPr>
              <a:t> </a:t>
            </a:r>
            <a:r>
              <a:rPr lang="en-US" sz="3600" b="1" dirty="0" err="1" smtClean="0">
                <a:latin typeface="Helvetica" pitchFamily="34" charset="0"/>
              </a:rPr>
              <a:t>Schure</a:t>
            </a:r>
            <a:r>
              <a:rPr lang="en-US" sz="3600" b="1" dirty="0" smtClean="0">
                <a:latin typeface="Helvetica" pitchFamily="34" charset="0"/>
              </a:rPr>
              <a:t> </a:t>
            </a:r>
            <a:r>
              <a:rPr lang="en-US" sz="3600" b="1" i="1" dirty="0" smtClean="0">
                <a:latin typeface="Helvetica" pitchFamily="34" charset="0"/>
              </a:rPr>
              <a:t>et al.</a:t>
            </a:r>
            <a:endParaRPr lang="en-US" sz="3600" b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Outline</a:t>
            </a:r>
            <a:endParaRPr lang="en-US" sz="3600" b="1" dirty="0"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The addition of other factors to create a more accurate nitrogen metabolism model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Glutamine,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m:t>∝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-</a:t>
                </a:r>
                <a:r>
                  <a:rPr lang="en-US" sz="2800" b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ketoglutarate</a:t>
                </a:r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, glutamate, aspartate, and internal nitrogen as state variables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Differential equations that model the dynamics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Importance of constants in regulating steady states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Graphic representation of reaching and maintaining steady states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Results more accurately depict data from </a:t>
                </a:r>
                <a:r>
                  <a:rPr lang="en-US" sz="2800" b="1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ter</a:t>
                </a:r>
                <a:r>
                  <a:rPr lang="en-US" sz="28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Schure</a:t>
                </a:r>
                <a:r>
                  <a:rPr lang="en-US" sz="28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 et al. </a:t>
                </a:r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(1995)</a:t>
                </a:r>
              </a:p>
              <a:p>
                <a:r>
                  <a:rPr lang="en-US" sz="2800" b="1" dirty="0" smtClean="0">
                    <a:latin typeface="Helvetica" pitchFamily="34" charset="0"/>
                  </a:rPr>
                  <a:t>Adding more variables to minimize deviation from experimental data</a:t>
                </a:r>
                <a:endParaRPr lang="en-US" sz="2800" b="1" dirty="0">
                  <a:latin typeface="Helvetica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752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0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Further Experimentation</a:t>
            </a:r>
            <a:endParaRPr lang="en-US" sz="3600" b="1" dirty="0"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>
                    <a:latin typeface="Helvetica" pitchFamily="34" charset="0"/>
                  </a:rPr>
                  <a:t>Incorporating glutamine and glutamate as nitrogen transporters and translation of proteins.</a:t>
                </a:r>
              </a:p>
              <a:p>
                <a:pPr marL="0" indent="0">
                  <a:buNone/>
                </a:pPr>
                <a:endParaRPr lang="en-US" sz="2400" b="1" dirty="0" smtClean="0">
                  <a:latin typeface="Helvetica" pitchFamily="34" charset="0"/>
                </a:endParaRPr>
              </a:p>
              <a:p>
                <a:r>
                  <a:rPr lang="en-US" sz="2400" b="1" dirty="0" smtClean="0">
                    <a:latin typeface="Helvetica" pitchFamily="34" charset="0"/>
                  </a:rPr>
                  <a:t>Modeling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∝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Helvetica" pitchFamily="34" charset="0"/>
                  </a:rPr>
                  <a:t>-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Helvetica" pitchFamily="34" charset="0"/>
                  </a:rPr>
                  <a:t>ketoglutarate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Helvetica" pitchFamily="34" charset="0"/>
                  </a:rPr>
                  <a:t> into the Citric Acid Cycle.</a:t>
                </a:r>
              </a:p>
              <a:p>
                <a:pPr marL="0" indent="0">
                  <a:buNone/>
                </a:pPr>
                <a:endParaRPr lang="en-US" sz="2400" b="1" dirty="0" smtClean="0">
                  <a:solidFill>
                    <a:schemeClr val="tx1"/>
                  </a:solidFill>
                  <a:latin typeface="Helvetica" pitchFamily="34" charset="0"/>
                </a:endParaRPr>
              </a:p>
              <a:p>
                <a:r>
                  <a:rPr lang="en-US" sz="2400" b="1" dirty="0" smtClean="0">
                    <a:latin typeface="Helvetica" pitchFamily="34" charset="0"/>
                  </a:rPr>
                  <a:t>Examine and incorporate the expression rates of </a:t>
                </a:r>
                <a:r>
                  <a:rPr lang="en-US" sz="2400" b="1" i="1" dirty="0" smtClean="0">
                    <a:latin typeface="Helvetica" pitchFamily="34" charset="0"/>
                  </a:rPr>
                  <a:t>GDH1, GDH2, GDH3, GLN1, </a:t>
                </a:r>
                <a:r>
                  <a:rPr lang="en-US" sz="2400" b="1" dirty="0" smtClean="0">
                    <a:latin typeface="Helvetica" pitchFamily="34" charset="0"/>
                  </a:rPr>
                  <a:t>and</a:t>
                </a:r>
                <a:r>
                  <a:rPr lang="en-US" sz="2400" b="1" i="1" dirty="0" smtClean="0">
                    <a:latin typeface="Helvetica" pitchFamily="34" charset="0"/>
                  </a:rPr>
                  <a:t> GLT1.</a:t>
                </a:r>
                <a:endParaRPr lang="en-US" sz="2400" b="1" dirty="0">
                  <a:solidFill>
                    <a:schemeClr val="tx1"/>
                  </a:solidFill>
                  <a:latin typeface="Helvetica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8229600" cy="4525963"/>
              </a:xfrm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5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Acknowledgements</a:t>
            </a:r>
            <a:endParaRPr lang="en-US" sz="3600" b="1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A special thanks to Dr. </a:t>
            </a:r>
            <a:r>
              <a:rPr lang="en-US" sz="2800" b="1" dirty="0" err="1" smtClean="0"/>
              <a:t>Dahlquist</a:t>
            </a:r>
            <a:r>
              <a:rPr lang="en-US" sz="2800" b="1" dirty="0" smtClean="0"/>
              <a:t> for the biological background necessary to model this system and Dr. Fitzpatrick for his assistance in the logistics of modeling.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66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References </a:t>
            </a:r>
            <a:endParaRPr lang="en-US" sz="3600" b="1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John, E. H. and Flynn, K. J. (2000) </a:t>
            </a:r>
            <a:r>
              <a:rPr lang="en-US" sz="1800" dirty="0" err="1" smtClean="0"/>
              <a:t>Modelling</a:t>
            </a:r>
            <a:r>
              <a:rPr lang="en-US" sz="1800" dirty="0" smtClean="0"/>
              <a:t> phosphate transport and assimilation in 	microalgae; how much complexity is warranted?. </a:t>
            </a:r>
            <a:r>
              <a:rPr lang="en-US" sz="1800" i="1" dirty="0" smtClean="0"/>
              <a:t>Ecol. </a:t>
            </a:r>
            <a:r>
              <a:rPr lang="en-US" sz="1800" i="1" dirty="0" err="1" smtClean="0"/>
              <a:t>Modelling</a:t>
            </a:r>
            <a:r>
              <a:rPr lang="en-US" sz="1800" dirty="0" smtClean="0"/>
              <a:t>, 125, 	145–157.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Schilling, C. H., Schuster, S., </a:t>
            </a:r>
            <a:r>
              <a:rPr lang="en-US" sz="1800" dirty="0" err="1" smtClean="0"/>
              <a:t>Palsson</a:t>
            </a:r>
            <a:r>
              <a:rPr lang="en-US" sz="1800" dirty="0" smtClean="0"/>
              <a:t>, B. O. &amp; Heinrich, R. Metabolic pathway analysis: 	basic concepts and scientific applications in the post-genomic era. 	</a:t>
            </a:r>
            <a:r>
              <a:rPr lang="en-US" sz="1800" i="1" dirty="0" err="1" smtClean="0"/>
              <a:t>Biotechnol</a:t>
            </a:r>
            <a:r>
              <a:rPr lang="en-US" sz="1800" i="1" dirty="0" smtClean="0"/>
              <a:t>. </a:t>
            </a:r>
            <a:r>
              <a:rPr lang="en-US" sz="1800" i="1" dirty="0" err="1" smtClean="0"/>
              <a:t>Prog</a:t>
            </a:r>
            <a:r>
              <a:rPr lang="en-US" sz="1800" dirty="0" smtClean="0"/>
              <a:t>. 15, 296–303 (199).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 smtClean="0"/>
              <a:t>ter</a:t>
            </a:r>
            <a:r>
              <a:rPr lang="en-US" sz="1800" dirty="0" smtClean="0"/>
              <a:t> </a:t>
            </a:r>
            <a:r>
              <a:rPr lang="en-US" sz="1800" dirty="0" err="1" smtClean="0"/>
              <a:t>Schure</a:t>
            </a:r>
            <a:r>
              <a:rPr lang="en-US" sz="1800" dirty="0" smtClean="0"/>
              <a:t>, E.G., </a:t>
            </a:r>
            <a:r>
              <a:rPr lang="en-US" sz="1800" dirty="0" err="1" smtClean="0"/>
              <a:t>Sillje</a:t>
            </a:r>
            <a:r>
              <a:rPr lang="en-US" sz="1800" dirty="0" smtClean="0"/>
              <a:t>, H.H.W., </a:t>
            </a:r>
            <a:r>
              <a:rPr lang="en-US" sz="1800" dirty="0" err="1" smtClean="0"/>
              <a:t>Verkleij</a:t>
            </a:r>
            <a:r>
              <a:rPr lang="en-US" sz="1800" dirty="0" smtClean="0"/>
              <a:t>, A.J., </a:t>
            </a:r>
            <a:r>
              <a:rPr lang="en-US" sz="1800" dirty="0" err="1" smtClean="0"/>
              <a:t>Boonstra</a:t>
            </a:r>
            <a:r>
              <a:rPr lang="en-US" sz="1800" dirty="0" smtClean="0"/>
              <a:t>, J., and </a:t>
            </a:r>
            <a:r>
              <a:rPr lang="en-US" sz="1800" dirty="0" err="1" smtClean="0"/>
              <a:t>Verrips</a:t>
            </a:r>
            <a:r>
              <a:rPr lang="en-US" sz="1800" dirty="0" smtClean="0"/>
              <a:t>, C.T. (1995) 	</a:t>
            </a:r>
            <a:r>
              <a:rPr lang="en-US" sz="1800" i="1" dirty="0" smtClean="0"/>
              <a:t>Journal of Bacteriology</a:t>
            </a:r>
            <a:r>
              <a:rPr lang="en-US" sz="1800" dirty="0" smtClean="0"/>
              <a:t> 177:  6672-6675.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79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Outline</a:t>
            </a:r>
            <a:endParaRPr lang="en-US" sz="3600" b="1" dirty="0"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800" b="1" dirty="0" smtClean="0">
                    <a:latin typeface="Helvetica" pitchFamily="34" charset="0"/>
                  </a:rPr>
                  <a:t>The addition of other factors to create a more accurate nitrogen metabolism model</a:t>
                </a:r>
              </a:p>
              <a:p>
                <a:r>
                  <a:rPr lang="en-US" sz="2800" b="1" dirty="0" smtClean="0">
                    <a:latin typeface="Helvetica" pitchFamily="34" charset="0"/>
                  </a:rPr>
                  <a:t>Glutamine, </a:t>
                </a:r>
                <a14:m>
                  <m:oMath xmlns:m="http://schemas.openxmlformats.org/officeDocument/2006/math">
                    <m:r>
                      <a:rPr lang="en-US" sz="2800" i="1"/>
                      <m:t>∝</m:t>
                    </m:r>
                  </m:oMath>
                </a14:m>
                <a:r>
                  <a:rPr lang="en-US" sz="2800" b="1" dirty="0" smtClean="0">
                    <a:latin typeface="Helvetica" pitchFamily="34" charset="0"/>
                  </a:rPr>
                  <a:t>-</a:t>
                </a:r>
                <a:r>
                  <a:rPr lang="en-US" sz="2800" b="1" dirty="0" err="1" smtClean="0">
                    <a:latin typeface="Helvetica" pitchFamily="34" charset="0"/>
                  </a:rPr>
                  <a:t>ketoglutarate</a:t>
                </a:r>
                <a:r>
                  <a:rPr lang="en-US" sz="2800" b="1" dirty="0" smtClean="0">
                    <a:latin typeface="Helvetica" pitchFamily="34" charset="0"/>
                  </a:rPr>
                  <a:t>, glutamate, aspartate, and internal nitrogen as state variables</a:t>
                </a:r>
              </a:p>
              <a:p>
                <a:r>
                  <a:rPr lang="en-US" sz="2800" b="1" dirty="0" smtClean="0">
                    <a:latin typeface="Helvetica" pitchFamily="34" charset="0"/>
                  </a:rPr>
                  <a:t>Differential equations that model the dynamics</a:t>
                </a:r>
              </a:p>
              <a:p>
                <a:r>
                  <a:rPr lang="en-US" sz="2800" b="1" dirty="0" smtClean="0">
                    <a:latin typeface="Helvetica" pitchFamily="34" charset="0"/>
                  </a:rPr>
                  <a:t>Importance of constants in regulating steady states</a:t>
                </a:r>
              </a:p>
              <a:p>
                <a:r>
                  <a:rPr lang="en-US" sz="2800" b="1" dirty="0" smtClean="0">
                    <a:latin typeface="Helvetica" pitchFamily="34" charset="0"/>
                  </a:rPr>
                  <a:t>Graphic representation of reaching and maintaining steady states</a:t>
                </a:r>
              </a:p>
              <a:p>
                <a:r>
                  <a:rPr lang="en-US" sz="2800" b="1" dirty="0" smtClean="0">
                    <a:latin typeface="Helvetica" pitchFamily="34" charset="0"/>
                  </a:rPr>
                  <a:t>Results more accurately depict data from </a:t>
                </a:r>
                <a:r>
                  <a:rPr lang="en-US" sz="2800" b="1" i="1" dirty="0" err="1" smtClean="0">
                    <a:latin typeface="Helvetica" pitchFamily="34" charset="0"/>
                  </a:rPr>
                  <a:t>ter</a:t>
                </a:r>
                <a:r>
                  <a:rPr lang="en-US" sz="2800" b="1" i="1" dirty="0" smtClean="0">
                    <a:latin typeface="Helvetica" pitchFamily="34" charset="0"/>
                  </a:rPr>
                  <a:t> </a:t>
                </a:r>
                <a:r>
                  <a:rPr lang="en-US" sz="2800" b="1" i="1" dirty="0" err="1" smtClean="0">
                    <a:latin typeface="Helvetica" pitchFamily="34" charset="0"/>
                  </a:rPr>
                  <a:t>Schure</a:t>
                </a:r>
                <a:r>
                  <a:rPr lang="en-US" sz="2800" b="1" i="1" dirty="0" smtClean="0">
                    <a:latin typeface="Helvetica" pitchFamily="34" charset="0"/>
                  </a:rPr>
                  <a:t> et al. </a:t>
                </a:r>
                <a:r>
                  <a:rPr lang="en-US" sz="2800" b="1" dirty="0" smtClean="0">
                    <a:latin typeface="Helvetica" pitchFamily="34" charset="0"/>
                  </a:rPr>
                  <a:t>(1995)</a:t>
                </a:r>
              </a:p>
              <a:p>
                <a:r>
                  <a:rPr lang="en-US" sz="2800" b="1" dirty="0" smtClean="0">
                    <a:latin typeface="Helvetica" pitchFamily="34" charset="0"/>
                  </a:rPr>
                  <a:t>Adding more variables to minimize deviation from experimental data</a:t>
                </a:r>
                <a:endParaRPr lang="en-US" sz="2800" b="1" dirty="0">
                  <a:latin typeface="Helvetica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752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5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Outline</a:t>
            </a:r>
            <a:endParaRPr lang="en-US" sz="3600" b="1" dirty="0"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800" b="1" dirty="0" smtClean="0">
                    <a:latin typeface="Helvetica" pitchFamily="34" charset="0"/>
                  </a:rPr>
                  <a:t>The addition of other factors to create a more accurate nitrogen metabolism model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Glutamine,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m:t>∝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-</a:t>
                </a:r>
                <a:r>
                  <a:rPr lang="en-US" sz="2800" b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ketoglutarate</a:t>
                </a:r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, glutamate, aspartate, and internal nitrogen as state variables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Differential equations that model the dynamics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Importance of constants in regulating steady states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Graphic representation of reaching and maintaining steady states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Results more accurately depict data from </a:t>
                </a:r>
                <a:r>
                  <a:rPr lang="en-US" sz="2800" b="1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ter</a:t>
                </a:r>
                <a:r>
                  <a:rPr lang="en-US" sz="28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Schure</a:t>
                </a:r>
                <a:r>
                  <a:rPr lang="en-US" sz="28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 et al. </a:t>
                </a:r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(1995)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Adding more variables to minimize deviation from experimental data</a:t>
                </a:r>
                <a:endPara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752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The Role of Aspartate </a:t>
            </a:r>
            <a:r>
              <a:rPr lang="en-US" sz="3600" b="1" dirty="0">
                <a:latin typeface="Helvetica" pitchFamily="34" charset="0"/>
              </a:rPr>
              <a:t>W</a:t>
            </a:r>
            <a:r>
              <a:rPr lang="en-US" sz="3600" b="1" dirty="0" smtClean="0">
                <a:latin typeface="Helvetica" pitchFamily="34" charset="0"/>
              </a:rPr>
              <a:t>ithin the Model </a:t>
            </a:r>
            <a:endParaRPr lang="en-US" sz="3600" b="1" dirty="0"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2327" y="19050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>
                    <a:latin typeface="Helvetica" pitchFamily="34" charset="0"/>
                  </a:rPr>
                  <a:t>The </a:t>
                </a:r>
                <a:r>
                  <a:rPr lang="en-US" sz="2400" b="1" dirty="0" err="1" smtClean="0">
                    <a:latin typeface="Helvetica" pitchFamily="34" charset="0"/>
                  </a:rPr>
                  <a:t>unproportional</a:t>
                </a:r>
                <a:r>
                  <a:rPr lang="en-US" sz="2400" b="1" dirty="0" smtClean="0">
                    <a:latin typeface="Helvetica" pitchFamily="34" charset="0"/>
                  </a:rPr>
                  <a:t> increase in glutamate, with respect to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∝</m:t>
                    </m:r>
                  </m:oMath>
                </a14:m>
                <a:r>
                  <a:rPr lang="en-US" sz="2400" b="1" dirty="0" smtClean="0">
                    <a:latin typeface="Helvetica" pitchFamily="34" charset="0"/>
                  </a:rPr>
                  <a:t>-</a:t>
                </a:r>
                <a:r>
                  <a:rPr lang="en-US" sz="2400" b="1" dirty="0" err="1" smtClean="0">
                    <a:latin typeface="Helvetica" pitchFamily="34" charset="0"/>
                  </a:rPr>
                  <a:t>ketoglutarate</a:t>
                </a:r>
                <a:r>
                  <a:rPr lang="en-US" sz="2400" b="1" dirty="0" smtClean="0">
                    <a:latin typeface="Helvetica" pitchFamily="34" charset="0"/>
                  </a:rPr>
                  <a:t> and glutamine, indicates another possible source of glutamate.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latin typeface="Helvetica" pitchFamily="34" charset="0"/>
                  </a:rPr>
                  <a:t>  </a:t>
                </a:r>
                <a:endParaRPr lang="en-US" sz="2800" b="1" dirty="0">
                  <a:latin typeface="Helvetica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327" y="1905000"/>
                <a:ext cx="8229600" cy="4525963"/>
              </a:xfrm>
              <a:blipFill rotWithShape="1">
                <a:blip r:embed="rId2"/>
                <a:stretch>
                  <a:fillRect l="-1037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6832"/>
            <a:ext cx="7020654" cy="248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5875888"/>
            <a:ext cx="586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Helvetica" pitchFamily="34" charset="0"/>
              </a:rPr>
              <a:t>ter</a:t>
            </a:r>
            <a:r>
              <a:rPr lang="en-US" sz="1600" b="1" dirty="0" smtClean="0">
                <a:latin typeface="Helvetica" pitchFamily="34" charset="0"/>
              </a:rPr>
              <a:t> </a:t>
            </a:r>
            <a:r>
              <a:rPr lang="en-US" sz="1600" b="1" dirty="0" err="1" smtClean="0">
                <a:latin typeface="Helvetica" pitchFamily="34" charset="0"/>
              </a:rPr>
              <a:t>Schure</a:t>
            </a:r>
            <a:r>
              <a:rPr lang="en-US" sz="1600" b="1" dirty="0" smtClean="0">
                <a:latin typeface="Helvetica" pitchFamily="34" charset="0"/>
              </a:rPr>
              <a:t> </a:t>
            </a:r>
            <a:r>
              <a:rPr lang="en-US" sz="1600" b="1" i="1" dirty="0" smtClean="0">
                <a:latin typeface="Helvetica" pitchFamily="34" charset="0"/>
              </a:rPr>
              <a:t>et al. </a:t>
            </a:r>
            <a:r>
              <a:rPr lang="en-US" sz="1600" b="1" dirty="0" smtClean="0">
                <a:latin typeface="Helvetica" pitchFamily="34" charset="0"/>
              </a:rPr>
              <a:t>(1995) </a:t>
            </a:r>
            <a:r>
              <a:rPr lang="en-US" sz="1600" b="1" i="1" dirty="0" smtClean="0">
                <a:latin typeface="Helvetica" pitchFamily="34" charset="0"/>
              </a:rPr>
              <a:t>J. </a:t>
            </a:r>
            <a:r>
              <a:rPr lang="en-US" sz="1600" b="1" i="1" dirty="0" err="1" smtClean="0">
                <a:latin typeface="Helvetica" pitchFamily="34" charset="0"/>
              </a:rPr>
              <a:t>Bacteriol</a:t>
            </a:r>
            <a:r>
              <a:rPr lang="en-US" sz="1600" b="1" i="1" dirty="0" smtClean="0">
                <a:latin typeface="Helvetica" pitchFamily="34" charset="0"/>
              </a:rPr>
              <a:t>. </a:t>
            </a:r>
            <a:r>
              <a:rPr lang="en-US" sz="1600" b="1" dirty="0" smtClean="0">
                <a:latin typeface="Helvetica" pitchFamily="34" charset="0"/>
              </a:rPr>
              <a:t>177(22):6672</a:t>
            </a:r>
            <a:endParaRPr lang="en-US" sz="1600" b="1" i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Outline</a:t>
            </a:r>
            <a:endParaRPr lang="en-US" sz="3600" b="1" dirty="0"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The addition of other factors to create a more accurate nitrogen metabolism model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Helvetica" pitchFamily="34" charset="0"/>
                  </a:rPr>
                  <a:t>Glutamine,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</a:rPr>
                      <m:t>∝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Helvetica" pitchFamily="34" charset="0"/>
                  </a:rPr>
                  <a:t>-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Helvetica" pitchFamily="34" charset="0"/>
                  </a:rPr>
                  <a:t>ketoglutarate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Helvetica" pitchFamily="34" charset="0"/>
                  </a:rPr>
                  <a:t>, glutamate, aspartate, and internal nitrogen as state variables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Differential equations that model the dynamics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Importance of constants in regulating steady states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Graphic representation of reaching and maintaining steady states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Results more accurately depict data from </a:t>
                </a:r>
                <a:r>
                  <a:rPr lang="en-US" sz="2800" b="1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ter</a:t>
                </a:r>
                <a:r>
                  <a:rPr lang="en-US" sz="28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Schure</a:t>
                </a:r>
                <a:r>
                  <a:rPr lang="en-US" sz="28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 et al. </a:t>
                </a:r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(1995)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Adding more variables to minimize deviation from experimental data</a:t>
                </a:r>
                <a:endPara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752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4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3400" b="1" dirty="0" smtClean="0">
                    <a:solidFill>
                      <a:schemeClr val="tx1"/>
                    </a:solidFill>
                    <a:latin typeface="Helvetica" pitchFamily="34" charset="0"/>
                  </a:rPr>
                  <a:t>Glutamine,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chemeClr val="tx1"/>
                        </a:solidFill>
                        <a:latin typeface="Cambria Math"/>
                      </a:rPr>
                      <m:t>∝</m:t>
                    </m:r>
                  </m:oMath>
                </a14:m>
                <a:r>
                  <a:rPr lang="en-US" sz="3400" b="1" dirty="0" smtClean="0">
                    <a:solidFill>
                      <a:schemeClr val="tx1"/>
                    </a:solidFill>
                    <a:latin typeface="Helvetica" pitchFamily="34" charset="0"/>
                  </a:rPr>
                  <a:t>-</a:t>
                </a:r>
                <a:r>
                  <a:rPr lang="en-US" sz="3400" b="1" dirty="0" err="1">
                    <a:latin typeface="Helvetica" pitchFamily="34" charset="0"/>
                  </a:rPr>
                  <a:t>K</a:t>
                </a:r>
                <a:r>
                  <a:rPr lang="en-US" sz="3400" b="1" dirty="0" smtClean="0">
                    <a:solidFill>
                      <a:schemeClr val="tx1"/>
                    </a:solidFill>
                    <a:latin typeface="Helvetica" pitchFamily="34" charset="0"/>
                  </a:rPr>
                  <a:t>etoglutarate</a:t>
                </a:r>
                <a:r>
                  <a:rPr lang="en-US" sz="3400" b="1" dirty="0" smtClean="0">
                    <a:solidFill>
                      <a:schemeClr val="tx1"/>
                    </a:solidFill>
                    <a:latin typeface="Helvetica" pitchFamily="34" charset="0"/>
                  </a:rPr>
                  <a:t>, </a:t>
                </a:r>
                <a:r>
                  <a:rPr lang="en-US" sz="3400" b="1" dirty="0" smtClean="0">
                    <a:solidFill>
                      <a:schemeClr val="tx1"/>
                    </a:solidFill>
                    <a:latin typeface="Helvetica" pitchFamily="34" charset="0"/>
                  </a:rPr>
                  <a:t>Glutamate</a:t>
                </a:r>
                <a:r>
                  <a:rPr lang="en-US" sz="3400" b="1" dirty="0" smtClean="0">
                    <a:solidFill>
                      <a:schemeClr val="tx1"/>
                    </a:solidFill>
                    <a:latin typeface="Helvetica" pitchFamily="34" charset="0"/>
                  </a:rPr>
                  <a:t>, </a:t>
                </a:r>
                <a:r>
                  <a:rPr lang="en-US" sz="3400" b="1" dirty="0" smtClean="0">
                    <a:solidFill>
                      <a:schemeClr val="tx1"/>
                    </a:solidFill>
                    <a:latin typeface="Helvetica" pitchFamily="34" charset="0"/>
                  </a:rPr>
                  <a:t>Aspartate</a:t>
                </a:r>
                <a:r>
                  <a:rPr lang="en-US" sz="3400" b="1" dirty="0" smtClean="0">
                    <a:solidFill>
                      <a:schemeClr val="tx1"/>
                    </a:solidFill>
                    <a:latin typeface="Helvetica" pitchFamily="34" charset="0"/>
                  </a:rPr>
                  <a:t>, and </a:t>
                </a:r>
                <a:r>
                  <a:rPr lang="en-US" sz="3400" b="1" dirty="0" smtClean="0">
                    <a:solidFill>
                      <a:schemeClr val="tx1"/>
                    </a:solidFill>
                    <a:latin typeface="Helvetica" pitchFamily="34" charset="0"/>
                  </a:rPr>
                  <a:t>Internal </a:t>
                </a:r>
                <a:r>
                  <a:rPr lang="en-US" sz="3400" b="1" dirty="0">
                    <a:latin typeface="Helvetica" pitchFamily="34" charset="0"/>
                  </a:rPr>
                  <a:t>N</a:t>
                </a:r>
                <a:r>
                  <a:rPr lang="en-US" sz="3400" b="1" dirty="0" smtClean="0">
                    <a:solidFill>
                      <a:schemeClr val="tx1"/>
                    </a:solidFill>
                    <a:latin typeface="Helvetica" pitchFamily="34" charset="0"/>
                  </a:rPr>
                  <a:t>itrogen</a:t>
                </a:r>
                <a:endParaRPr lang="en-US" sz="3400" b="1" dirty="0">
                  <a:latin typeface="Helvetica" pitchFamily="34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064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>
                    <a:latin typeface="Helvetica" pitchFamily="34" charset="0"/>
                  </a:rPr>
                  <a:t>Glutamine (z),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∝</m:t>
                    </m:r>
                  </m:oMath>
                </a14:m>
                <a:r>
                  <a:rPr lang="en-US" sz="2400" b="1" dirty="0" smtClean="0">
                    <a:latin typeface="Helvetica" pitchFamily="34" charset="0"/>
                  </a:rPr>
                  <a:t>-</a:t>
                </a:r>
                <a:r>
                  <a:rPr lang="en-US" sz="2400" b="1" dirty="0" err="1" smtClean="0">
                    <a:latin typeface="Helvetica" pitchFamily="34" charset="0"/>
                  </a:rPr>
                  <a:t>ketoglutarate</a:t>
                </a:r>
                <a:r>
                  <a:rPr lang="en-US" sz="2400" b="1" dirty="0" smtClean="0">
                    <a:latin typeface="Helvetica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∝</m:t>
                    </m:r>
                  </m:oMath>
                </a14:m>
                <a:r>
                  <a:rPr lang="en-US" sz="2400" b="1" dirty="0" smtClean="0">
                    <a:latin typeface="Helvetica" pitchFamily="34" charset="0"/>
                  </a:rPr>
                  <a:t>) , and glutamate (m) are the three parameters that are modeled to fit experimental data.</a:t>
                </a:r>
              </a:p>
              <a:p>
                <a:pPr marL="0" indent="0">
                  <a:buNone/>
                </a:pPr>
                <a:endParaRPr lang="en-US" sz="2400" b="1" dirty="0" smtClean="0">
                  <a:latin typeface="Helvetica" pitchFamily="34" charset="0"/>
                </a:endParaRPr>
              </a:p>
              <a:p>
                <a:r>
                  <a:rPr lang="en-US" sz="2400" b="1" dirty="0" smtClean="0">
                    <a:latin typeface="Helvetica" pitchFamily="34" charset="0"/>
                  </a:rPr>
                  <a:t>Aspartate (asp) is modeled as an additional source of glutamate.</a:t>
                </a:r>
              </a:p>
              <a:p>
                <a:pPr marL="0" indent="0">
                  <a:buNone/>
                </a:pPr>
                <a:endParaRPr lang="en-US" sz="2400" b="1" dirty="0" smtClean="0">
                  <a:latin typeface="Helvetica" pitchFamily="34" charset="0"/>
                </a:endParaRPr>
              </a:p>
              <a:p>
                <a:r>
                  <a:rPr lang="en-US" sz="2400" b="1" dirty="0" smtClean="0">
                    <a:latin typeface="Helvetica" pitchFamily="34" charset="0"/>
                  </a:rPr>
                  <a:t>Internal nitrogen (</a:t>
                </a:r>
                <a:r>
                  <a:rPr lang="en-US" sz="2400" b="1" dirty="0" err="1" smtClean="0">
                    <a:latin typeface="Helvetica" pitchFamily="34" charset="0"/>
                  </a:rPr>
                  <a:t>n</a:t>
                </a:r>
                <a:r>
                  <a:rPr lang="en-US" sz="2400" b="1" baseline="-25000" dirty="0" err="1" smtClean="0">
                    <a:latin typeface="Helvetica" pitchFamily="34" charset="0"/>
                  </a:rPr>
                  <a:t>i</a:t>
                </a:r>
                <a:r>
                  <a:rPr lang="en-US" sz="2400" b="1" dirty="0">
                    <a:latin typeface="Helvetica" pitchFamily="34" charset="0"/>
                  </a:rPr>
                  <a:t>)</a:t>
                </a:r>
                <a:r>
                  <a:rPr lang="en-US" sz="2400" b="1" dirty="0" smtClean="0">
                    <a:latin typeface="Helvetica" pitchFamily="34" charset="0"/>
                  </a:rPr>
                  <a:t> is factored in to increase relationships between </a:t>
                </a:r>
                <a:r>
                  <a:rPr lang="en-US" sz="2400" b="1" dirty="0">
                    <a:latin typeface="Helvetica" pitchFamily="34" charset="0"/>
                  </a:rPr>
                  <a:t>g</a:t>
                </a:r>
                <a:r>
                  <a:rPr lang="en-US" sz="2400" b="1" dirty="0" smtClean="0">
                    <a:latin typeface="Helvetica" pitchFamily="34" charset="0"/>
                  </a:rPr>
                  <a:t>lutamine,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∝</m:t>
                    </m:r>
                  </m:oMath>
                </a14:m>
                <a:r>
                  <a:rPr lang="en-US" sz="2400" b="1" dirty="0" smtClean="0">
                    <a:latin typeface="Helvetica" pitchFamily="34" charset="0"/>
                  </a:rPr>
                  <a:t>-</a:t>
                </a:r>
                <a:r>
                  <a:rPr lang="en-US" sz="2400" b="1" dirty="0" err="1" smtClean="0">
                    <a:latin typeface="Helvetica" pitchFamily="34" charset="0"/>
                  </a:rPr>
                  <a:t>ketoglutarate</a:t>
                </a:r>
                <a:r>
                  <a:rPr lang="en-US" sz="2400" b="1" dirty="0" smtClean="0">
                    <a:latin typeface="Helvetica" pitchFamily="34" charset="0"/>
                  </a:rPr>
                  <a:t>, and </a:t>
                </a:r>
                <a:r>
                  <a:rPr lang="en-US" sz="2400" b="1" dirty="0" smtClean="0">
                    <a:latin typeface="Helvetica" pitchFamily="34" charset="0"/>
                  </a:rPr>
                  <a:t>glutamate. </a:t>
                </a:r>
                <a:endParaRPr lang="en-US" sz="2400" b="1" dirty="0">
                  <a:latin typeface="Helvetica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6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Outline</a:t>
            </a:r>
            <a:endParaRPr lang="en-US" sz="3600" b="1" dirty="0"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The addition of other factors to create a more accurate nitrogen metabolism model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Glutamine,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m:t>∝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-</a:t>
                </a:r>
                <a:r>
                  <a:rPr lang="en-US" sz="2800" b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ketoglutarate</a:t>
                </a:r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, glutamate, aspartate, and internal nitrogen as state variables</a:t>
                </a:r>
              </a:p>
              <a:p>
                <a:r>
                  <a:rPr lang="en-US" sz="2800" b="1" dirty="0" smtClean="0">
                    <a:latin typeface="Helvetica" pitchFamily="34" charset="0"/>
                  </a:rPr>
                  <a:t>Differential equations that model the dynamics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Importance of constants in regulating steady states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Graphic representation of reaching and maintaining steady states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Results more accurately depict data from </a:t>
                </a:r>
                <a:r>
                  <a:rPr lang="en-US" sz="2800" b="1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ter</a:t>
                </a:r>
                <a:r>
                  <a:rPr lang="en-US" sz="28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Schure</a:t>
                </a:r>
                <a:r>
                  <a:rPr lang="en-US" sz="28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 et al. </a:t>
                </a:r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(1995)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Adding more variables to minimize deviation from experimental data</a:t>
                </a:r>
                <a:endPara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752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8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Helvetica" pitchFamily="34" charset="0"/>
              </a:rPr>
              <a:t>Differential Equations Defining the Model</a:t>
            </a:r>
            <a:endParaRPr lang="en-US" sz="3600" b="1" dirty="0"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43000"/>
                <a:ext cx="9144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600" i="1" dirty="0" smtClean="0"/>
              </a:p>
              <a:p>
                <a:pPr marL="0" indent="0">
                  <a:buNone/>
                </a:pPr>
                <a:endParaRPr lang="en-US" sz="1600" i="1" dirty="0"/>
              </a:p>
              <a:p>
                <a:pPr marL="0" indent="0">
                  <a:buNone/>
                </a:pPr>
                <a:endParaRPr lang="en-US" sz="16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/>
                          </m:ctrlPr>
                        </m:fPr>
                        <m:num>
                          <m:r>
                            <a:rPr lang="en-US" sz="1600" i="1"/>
                            <m:t>𝑑</m:t>
                          </m:r>
                          <m:r>
                            <a:rPr lang="en-US" sz="1600" i="1"/>
                            <m:t>𝛼</m:t>
                          </m:r>
                        </m:num>
                        <m:den>
                          <m:r>
                            <a:rPr lang="en-US" sz="1600" i="1"/>
                            <m:t>𝑑𝑡</m:t>
                          </m:r>
                        </m:den>
                      </m:f>
                      <m:r>
                        <a:rPr lang="en-US" sz="1600" i="1"/>
                        <m:t>=−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𝑘</m:t>
                              </m:r>
                            </m:e>
                            <m:sub>
                              <m:r>
                                <a:rPr lang="en-US" sz="1600" i="1"/>
                                <m:t>1</m:t>
                              </m:r>
                            </m:sub>
                          </m:sSub>
                          <m:r>
                            <a:rPr lang="en-US" sz="1600" i="1"/>
                            <m:t>∝</m:t>
                          </m:r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𝑛</m:t>
                              </m:r>
                            </m:e>
                            <m:sub>
                              <m:r>
                                <a:rPr lang="en-US" sz="1600" i="1"/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(</m:t>
                              </m:r>
                              <m:r>
                                <a:rPr lang="en-US" sz="1600" i="1"/>
                                <m:t>𝐾</m:t>
                              </m:r>
                            </m:e>
                            <m:sub>
                              <m:r>
                                <a:rPr lang="en-US" sz="1600" i="1"/>
                                <m:t>1</m:t>
                              </m:r>
                            </m:sub>
                          </m:sSub>
                          <m:r>
                            <a:rPr lang="en-US" sz="1600" i="1"/>
                            <m:t>+∝)(</m:t>
                          </m:r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𝐾</m:t>
                              </m:r>
                            </m:e>
                            <m:sub>
                              <m:r>
                                <a:rPr lang="en-US" sz="1600" i="1"/>
                                <m:t>8</m:t>
                              </m:r>
                            </m:sub>
                          </m:sSub>
                          <m:r>
                            <a:rPr lang="en-US" sz="1600" i="1"/>
                            <m:t>+</m:t>
                          </m:r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𝑛</m:t>
                              </m:r>
                            </m:e>
                            <m:sub>
                              <m:r>
                                <a:rPr lang="en-US" sz="1600" i="1"/>
                                <m:t>𝑖</m:t>
                              </m:r>
                            </m:sub>
                          </m:sSub>
                          <m:r>
                            <a:rPr lang="en-US" sz="1600" i="1"/>
                            <m:t>)</m:t>
                          </m:r>
                        </m:den>
                      </m:f>
                      <m:r>
                        <a:rPr lang="en-US" sz="1600" i="1"/>
                        <m:t>+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𝑘</m:t>
                              </m:r>
                            </m:e>
                            <m:sub>
                              <m:r>
                                <a:rPr lang="en-US" sz="1600" i="1"/>
                                <m:t>2</m:t>
                              </m:r>
                            </m:sub>
                          </m:sSub>
                          <m:r>
                            <a:rPr lang="en-US" sz="1600" i="1"/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𝐾</m:t>
                              </m:r>
                            </m:e>
                            <m:sub>
                              <m:r>
                                <a:rPr lang="en-US" sz="1600" i="1"/>
                                <m:t>2</m:t>
                              </m:r>
                            </m:sub>
                          </m:sSub>
                          <m:r>
                            <a:rPr lang="en-US" sz="1600" i="1"/>
                            <m:t>+</m:t>
                          </m:r>
                          <m:r>
                            <a:rPr lang="en-US" sz="1600" i="1"/>
                            <m:t>𝑚</m:t>
                          </m:r>
                        </m:den>
                      </m:f>
                      <m:r>
                        <a:rPr lang="en-US" sz="1600" i="1"/>
                        <m:t>−</m:t>
                      </m:r>
                      <m:sSub>
                        <m:sSubPr>
                          <m:ctrlPr>
                            <a:rPr lang="en-US" sz="1600" i="1"/>
                          </m:ctrlPr>
                        </m:sSubPr>
                        <m:e>
                          <m:r>
                            <a:rPr lang="en-US" sz="1600" i="1"/>
                            <m:t>𝐾</m:t>
                          </m:r>
                        </m:e>
                        <m:sub>
                          <m:r>
                            <a:rPr lang="en-US" sz="1600" i="1"/>
                            <m:t>5</m:t>
                          </m:r>
                        </m:sub>
                      </m:sSub>
                      <m:r>
                        <a:rPr lang="en-US" sz="1600" i="1"/>
                        <m:t>∝</m:t>
                      </m:r>
                      <m:r>
                        <a:rPr lang="en-US" sz="1600" i="1"/>
                        <m:t>𝑧</m:t>
                      </m:r>
                    </m:oMath>
                  </m:oMathPara>
                </a14:m>
                <a:endParaRPr lang="en-US" sz="1600" dirty="0" smtClean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r>
                            <a:rPr lang="en-US" sz="1600" i="1"/>
                            <m:t>𝑑𝑚</m:t>
                          </m:r>
                        </m:num>
                        <m:den>
                          <m:r>
                            <a:rPr lang="en-US" sz="1600" i="1"/>
                            <m:t>𝑑𝑡</m:t>
                          </m:r>
                        </m:den>
                      </m:f>
                      <m:r>
                        <a:rPr lang="en-US" sz="1600" i="1"/>
                        <m:t>=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𝑘</m:t>
                              </m:r>
                            </m:e>
                            <m:sub>
                              <m:r>
                                <a:rPr lang="en-US" sz="1600" i="1"/>
                                <m:t>1</m:t>
                              </m:r>
                            </m:sub>
                          </m:sSub>
                          <m:r>
                            <a:rPr lang="en-US" sz="1600" i="1"/>
                            <m:t>∝</m:t>
                          </m:r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𝑛</m:t>
                              </m:r>
                            </m:e>
                            <m:sub>
                              <m:r>
                                <a:rPr lang="en-US" sz="1600" i="1"/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(</m:t>
                              </m:r>
                              <m:r>
                                <a:rPr lang="en-US" sz="1600" i="1"/>
                                <m:t>𝐾</m:t>
                              </m:r>
                            </m:e>
                            <m:sub>
                              <m:r>
                                <a:rPr lang="en-US" sz="1600" i="1"/>
                                <m:t>1</m:t>
                              </m:r>
                            </m:sub>
                          </m:sSub>
                          <m:r>
                            <a:rPr lang="en-US" sz="1600" i="1"/>
                            <m:t>+∝)(</m:t>
                          </m:r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𝐾</m:t>
                              </m:r>
                            </m:e>
                            <m:sub>
                              <m:r>
                                <a:rPr lang="en-US" sz="1600" i="1"/>
                                <m:t>8</m:t>
                              </m:r>
                            </m:sub>
                          </m:sSub>
                          <m:r>
                            <a:rPr lang="en-US" sz="1600" i="1"/>
                            <m:t>+</m:t>
                          </m:r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𝑛</m:t>
                              </m:r>
                            </m:e>
                            <m:sub>
                              <m:r>
                                <a:rPr lang="en-US" sz="1600" i="1"/>
                                <m:t>𝑖</m:t>
                              </m:r>
                            </m:sub>
                          </m:sSub>
                          <m:r>
                            <a:rPr lang="en-US" sz="1600" i="1"/>
                            <m:t>)</m:t>
                          </m:r>
                        </m:den>
                      </m:f>
                      <m:r>
                        <a:rPr lang="en-US" sz="1600" i="1"/>
                        <m:t>−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𝑘</m:t>
                              </m:r>
                            </m:e>
                            <m:sub>
                              <m:r>
                                <a:rPr lang="en-US" sz="1600" i="1"/>
                                <m:t>2</m:t>
                              </m:r>
                            </m:sub>
                          </m:sSub>
                          <m:r>
                            <a:rPr lang="en-US" sz="1600" i="1"/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𝐾</m:t>
                              </m:r>
                            </m:e>
                            <m:sub>
                              <m:r>
                                <a:rPr lang="en-US" sz="1600" i="1"/>
                                <m:t>2</m:t>
                              </m:r>
                            </m:sub>
                          </m:sSub>
                          <m:r>
                            <a:rPr lang="en-US" sz="1600" i="1"/>
                            <m:t>+</m:t>
                          </m:r>
                          <m:r>
                            <a:rPr lang="en-US" sz="1600" i="1"/>
                            <m:t>𝑚</m:t>
                          </m:r>
                        </m:den>
                      </m:f>
                      <m:r>
                        <a:rPr lang="en-US" sz="1600" i="1"/>
                        <m:t>+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𝑘</m:t>
                              </m:r>
                            </m:e>
                            <m:sub>
                              <m:r>
                                <a:rPr lang="en-US" sz="1600" i="1"/>
                                <m:t>3</m:t>
                              </m:r>
                            </m:sub>
                          </m:sSub>
                          <m:r>
                            <a:rPr lang="en-US" sz="1600" i="1"/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𝐾</m:t>
                              </m:r>
                            </m:e>
                            <m:sub>
                              <m:r>
                                <a:rPr lang="en-US" sz="1600" i="1"/>
                                <m:t>3</m:t>
                              </m:r>
                            </m:sub>
                          </m:sSub>
                          <m:r>
                            <a:rPr lang="en-US" sz="1600" i="1"/>
                            <m:t>+</m:t>
                          </m:r>
                          <m:r>
                            <a:rPr lang="en-US" sz="1600" i="1"/>
                            <m:t>𝑧</m:t>
                          </m:r>
                        </m:den>
                      </m:f>
                      <m:r>
                        <a:rPr lang="en-US" sz="1600" i="1"/>
                        <m:t>−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𝑘</m:t>
                              </m:r>
                            </m:e>
                            <m:sub>
                              <m:r>
                                <a:rPr lang="en-US" sz="1600" i="1"/>
                                <m:t>4</m:t>
                              </m:r>
                            </m:sub>
                          </m:sSub>
                          <m:r>
                            <a:rPr lang="en-US" sz="1600" i="1"/>
                            <m:t>𝑚</m:t>
                          </m:r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𝑛</m:t>
                              </m:r>
                            </m:e>
                            <m:sub>
                              <m:r>
                                <a:rPr lang="en-US" sz="1600" i="1"/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16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/>
                                  </m:ctrlPr>
                                </m:sSubPr>
                                <m:e>
                                  <m:r>
                                    <a:rPr lang="en-US" sz="1600" i="1"/>
                                    <m:t>𝐾</m:t>
                                  </m:r>
                                </m:e>
                                <m:sub>
                                  <m:r>
                                    <a:rPr lang="en-US" sz="1600" i="1"/>
                                    <m:t>4</m:t>
                                  </m:r>
                                </m:sub>
                              </m:sSub>
                              <m:r>
                                <a:rPr lang="en-US" sz="1600" i="1"/>
                                <m:t>+</m:t>
                              </m:r>
                              <m:r>
                                <a:rPr lang="en-US" sz="1600" i="1"/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sz="16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/>
                                  </m:ctrlPr>
                                </m:sSubPr>
                                <m:e>
                                  <m:r>
                                    <a:rPr lang="en-US" sz="1600" i="1"/>
                                    <m:t>𝐾</m:t>
                                  </m:r>
                                </m:e>
                                <m:sub>
                                  <m:r>
                                    <a:rPr lang="en-US" sz="1600" i="1"/>
                                    <m:t>9</m:t>
                                  </m:r>
                                </m:sub>
                              </m:sSub>
                              <m:r>
                                <a:rPr lang="en-US" sz="1600" i="1"/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/>
                                  </m:ctrlPr>
                                </m:sSubPr>
                                <m:e>
                                  <m:r>
                                    <a:rPr lang="en-US" sz="1600" i="1"/>
                                    <m:t>𝑛</m:t>
                                  </m:r>
                                </m:e>
                                <m:sub>
                                  <m:r>
                                    <a:rPr lang="en-US" sz="1600" i="1"/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600" i="1"/>
                        <m:t>+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𝑘</m:t>
                              </m:r>
                            </m:e>
                            <m:sub>
                              <m:r>
                                <a:rPr lang="en-US" sz="1600" i="1"/>
                                <m:t>6</m:t>
                              </m:r>
                            </m:sub>
                          </m:sSub>
                          <m:r>
                            <a:rPr lang="en-US" sz="1600" i="1"/>
                            <m:t>𝑎𝑠𝑝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𝐾</m:t>
                              </m:r>
                            </m:e>
                            <m:sub>
                              <m:r>
                                <a:rPr lang="en-US" sz="1600" i="1"/>
                                <m:t>6</m:t>
                              </m:r>
                            </m:sub>
                          </m:sSub>
                          <m:r>
                            <a:rPr lang="en-US" sz="1600" i="1"/>
                            <m:t>+</m:t>
                          </m:r>
                          <m:r>
                            <a:rPr lang="en-US" sz="1600" i="1"/>
                            <m:t>𝑎𝑠𝑝</m:t>
                          </m:r>
                        </m:den>
                      </m:f>
                      <m:r>
                        <a:rPr lang="en-US" sz="1600" i="1"/>
                        <m:t>−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𝑘</m:t>
                              </m:r>
                            </m:e>
                            <m:sub>
                              <m:r>
                                <a:rPr lang="en-US" sz="1600" i="1"/>
                                <m:t>11</m:t>
                              </m:r>
                            </m:sub>
                          </m:sSub>
                          <m:r>
                            <a:rPr lang="en-US" sz="1600" i="1"/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𝐾</m:t>
                              </m:r>
                            </m:e>
                            <m:sub>
                              <m:r>
                                <a:rPr lang="en-US" sz="1600" i="1"/>
                                <m:t>11</m:t>
                              </m:r>
                            </m:sub>
                          </m:sSub>
                          <m:r>
                            <a:rPr lang="en-US" sz="1600" i="1"/>
                            <m:t>+</m:t>
                          </m:r>
                          <m:r>
                            <a:rPr lang="en-US" sz="1600" i="1"/>
                            <m:t>𝑚</m:t>
                          </m:r>
                        </m:den>
                      </m:f>
                      <m:r>
                        <a:rPr lang="en-US" sz="1600" i="1"/>
                        <m:t>+2</m:t>
                      </m:r>
                      <m:sSub>
                        <m:sSubPr>
                          <m:ctrlPr>
                            <a:rPr lang="en-US" sz="1600" i="1"/>
                          </m:ctrlPr>
                        </m:sSubPr>
                        <m:e>
                          <m:r>
                            <a:rPr lang="en-US" sz="1600" i="1"/>
                            <m:t>𝑘</m:t>
                          </m:r>
                        </m:e>
                        <m:sub>
                          <m:r>
                            <a:rPr lang="en-US" sz="1600" i="1"/>
                            <m:t>5</m:t>
                          </m:r>
                        </m:sub>
                      </m:sSub>
                      <m:r>
                        <a:rPr lang="en-US" sz="1600" i="1"/>
                        <m:t>∝</m:t>
                      </m:r>
                      <m:r>
                        <a:rPr lang="en-US" sz="1600" i="1"/>
                        <m:t>𝑧</m:t>
                      </m:r>
                    </m:oMath>
                  </m:oMathPara>
                </a14:m>
                <a:endParaRPr lang="en-US" sz="1600" dirty="0" smtClean="0"/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r>
                            <a:rPr lang="en-US" sz="1600" i="1"/>
                            <m:t>𝑑𝑧</m:t>
                          </m:r>
                        </m:num>
                        <m:den>
                          <m:r>
                            <a:rPr lang="en-US" sz="1600" i="1"/>
                            <m:t>𝑑𝑡</m:t>
                          </m:r>
                        </m:den>
                      </m:f>
                      <m:r>
                        <a:rPr lang="en-US" sz="1600" i="1"/>
                        <m:t>=−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𝑘</m:t>
                              </m:r>
                            </m:e>
                            <m:sub>
                              <m:r>
                                <a:rPr lang="en-US" sz="1600" i="1"/>
                                <m:t>3</m:t>
                              </m:r>
                            </m:sub>
                          </m:sSub>
                          <m:r>
                            <a:rPr lang="en-US" sz="1600" i="1"/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𝐾</m:t>
                              </m:r>
                            </m:e>
                            <m:sub>
                              <m:r>
                                <a:rPr lang="en-US" sz="1600" i="1"/>
                                <m:t>3</m:t>
                              </m:r>
                            </m:sub>
                          </m:sSub>
                          <m:r>
                            <a:rPr lang="en-US" sz="1600" i="1"/>
                            <m:t>+</m:t>
                          </m:r>
                          <m:r>
                            <a:rPr lang="en-US" sz="1600" i="1"/>
                            <m:t>𝑧</m:t>
                          </m:r>
                        </m:den>
                      </m:f>
                      <m:r>
                        <a:rPr lang="en-US" sz="1600" i="1"/>
                        <m:t>+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𝑘</m:t>
                              </m:r>
                            </m:e>
                            <m:sub>
                              <m:r>
                                <a:rPr lang="en-US" sz="1600" i="1"/>
                                <m:t>4</m:t>
                              </m:r>
                            </m:sub>
                          </m:sSub>
                          <m:r>
                            <a:rPr lang="en-US" sz="1600" i="1"/>
                            <m:t>𝑚</m:t>
                          </m:r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𝑛</m:t>
                              </m:r>
                            </m:e>
                            <m:sub>
                              <m:r>
                                <a:rPr lang="en-US" sz="1600" i="1"/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16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/>
                                  </m:ctrlPr>
                                </m:sSubPr>
                                <m:e>
                                  <m:r>
                                    <a:rPr lang="en-US" sz="1600" i="1"/>
                                    <m:t>𝐾</m:t>
                                  </m:r>
                                </m:e>
                                <m:sub>
                                  <m:r>
                                    <a:rPr lang="en-US" sz="1600" i="1"/>
                                    <m:t>4</m:t>
                                  </m:r>
                                </m:sub>
                              </m:sSub>
                              <m:r>
                                <a:rPr lang="en-US" sz="1600" i="1"/>
                                <m:t>+</m:t>
                              </m:r>
                              <m:r>
                                <a:rPr lang="en-US" sz="1600" i="1"/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sz="16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/>
                                  </m:ctrlPr>
                                </m:sSubPr>
                                <m:e>
                                  <m:r>
                                    <a:rPr lang="en-US" sz="1600" i="1"/>
                                    <m:t>𝐾</m:t>
                                  </m:r>
                                </m:e>
                                <m:sub>
                                  <m:r>
                                    <a:rPr lang="en-US" sz="1600" i="1"/>
                                    <m:t>9</m:t>
                                  </m:r>
                                </m:sub>
                              </m:sSub>
                              <m:r>
                                <a:rPr lang="en-US" sz="1600" i="1"/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/>
                                  </m:ctrlPr>
                                </m:sSubPr>
                                <m:e>
                                  <m:r>
                                    <a:rPr lang="en-US" sz="1600" i="1"/>
                                    <m:t>𝑛</m:t>
                                  </m:r>
                                </m:e>
                                <m:sub>
                                  <m:r>
                                    <a:rPr lang="en-US" sz="1600" i="1"/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600" i="1"/>
                        <m:t>−</m:t>
                      </m:r>
                      <m:sSub>
                        <m:sSubPr>
                          <m:ctrlPr>
                            <a:rPr lang="en-US" sz="1600" i="1"/>
                          </m:ctrlPr>
                        </m:sSubPr>
                        <m:e>
                          <m:r>
                            <a:rPr lang="en-US" sz="1600" i="1"/>
                            <m:t>𝐾</m:t>
                          </m:r>
                        </m:e>
                        <m:sub>
                          <m:r>
                            <a:rPr lang="en-US" sz="1600" i="1"/>
                            <m:t>5</m:t>
                          </m:r>
                        </m:sub>
                      </m:sSub>
                      <m:r>
                        <a:rPr lang="en-US" sz="1600" i="1"/>
                        <m:t>∝</m:t>
                      </m:r>
                      <m:r>
                        <a:rPr lang="en-US" sz="1600" i="1"/>
                        <m:t>𝑧</m:t>
                      </m:r>
                    </m:oMath>
                  </m:oMathPara>
                </a14:m>
                <a:endParaRPr lang="en-US" sz="1600" dirty="0" smtClean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r>
                            <a:rPr lang="en-US" sz="1600" i="1"/>
                            <m:t>𝑑</m:t>
                          </m:r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𝑛</m:t>
                              </m:r>
                            </m:e>
                            <m:sub>
                              <m:r>
                                <a:rPr lang="en-US" sz="1600" i="1"/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600" i="1"/>
                            <m:t>𝑑𝑡</m:t>
                          </m:r>
                        </m:den>
                      </m:f>
                      <m:r>
                        <a:rPr lang="en-US" sz="1600" i="1"/>
                        <m:t>=−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𝑘</m:t>
                              </m:r>
                            </m:e>
                            <m:sub>
                              <m:r>
                                <a:rPr lang="en-US" sz="1600" i="1"/>
                                <m:t>1</m:t>
                              </m:r>
                            </m:sub>
                          </m:sSub>
                          <m:r>
                            <a:rPr lang="en-US" sz="1600" i="1"/>
                            <m:t>∝</m:t>
                          </m:r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𝑛</m:t>
                              </m:r>
                            </m:e>
                            <m:sub>
                              <m:r>
                                <a:rPr lang="en-US" sz="1600" i="1"/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(</m:t>
                              </m:r>
                              <m:r>
                                <a:rPr lang="en-US" sz="1600" i="1"/>
                                <m:t>𝐾</m:t>
                              </m:r>
                            </m:e>
                            <m:sub>
                              <m:r>
                                <a:rPr lang="en-US" sz="1600" i="1"/>
                                <m:t>1</m:t>
                              </m:r>
                            </m:sub>
                          </m:sSub>
                          <m:r>
                            <a:rPr lang="en-US" sz="1600" i="1"/>
                            <m:t>+∝)(</m:t>
                          </m:r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𝐾</m:t>
                              </m:r>
                            </m:e>
                            <m:sub>
                              <m:r>
                                <a:rPr lang="en-US" sz="1600" i="1"/>
                                <m:t>8</m:t>
                              </m:r>
                            </m:sub>
                          </m:sSub>
                          <m:r>
                            <a:rPr lang="en-US" sz="1600" i="1"/>
                            <m:t>+</m:t>
                          </m:r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𝑛</m:t>
                              </m:r>
                            </m:e>
                            <m:sub>
                              <m:r>
                                <a:rPr lang="en-US" sz="1600" i="1"/>
                                <m:t>𝑖</m:t>
                              </m:r>
                            </m:sub>
                          </m:sSub>
                          <m:r>
                            <a:rPr lang="en-US" sz="1600" i="1"/>
                            <m:t>)</m:t>
                          </m:r>
                        </m:den>
                      </m:f>
                      <m:r>
                        <a:rPr lang="en-US" sz="1600" i="1"/>
                        <m:t>+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𝑘</m:t>
                              </m:r>
                            </m:e>
                            <m:sub>
                              <m:r>
                                <a:rPr lang="en-US" sz="1600" i="1"/>
                                <m:t>2</m:t>
                              </m:r>
                            </m:sub>
                          </m:sSub>
                          <m:r>
                            <a:rPr lang="en-US" sz="1600" i="1"/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𝐾</m:t>
                              </m:r>
                            </m:e>
                            <m:sub>
                              <m:r>
                                <a:rPr lang="en-US" sz="1600" i="1"/>
                                <m:t>2</m:t>
                              </m:r>
                            </m:sub>
                          </m:sSub>
                          <m:r>
                            <a:rPr lang="en-US" sz="1600" i="1"/>
                            <m:t>+</m:t>
                          </m:r>
                          <m:r>
                            <a:rPr lang="en-US" sz="1600" i="1"/>
                            <m:t>𝑚</m:t>
                          </m:r>
                        </m:den>
                      </m:f>
                      <m:r>
                        <a:rPr lang="en-US" sz="1600" i="1"/>
                        <m:t>+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𝑘</m:t>
                              </m:r>
                            </m:e>
                            <m:sub>
                              <m:r>
                                <a:rPr lang="en-US" sz="1600" i="1"/>
                                <m:t>3</m:t>
                              </m:r>
                            </m:sub>
                          </m:sSub>
                          <m:r>
                            <a:rPr lang="en-US" sz="1600" i="1"/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𝐾</m:t>
                              </m:r>
                            </m:e>
                            <m:sub>
                              <m:r>
                                <a:rPr lang="en-US" sz="1600" i="1"/>
                                <m:t>3</m:t>
                              </m:r>
                            </m:sub>
                          </m:sSub>
                          <m:r>
                            <a:rPr lang="en-US" sz="1600" i="1"/>
                            <m:t>+</m:t>
                          </m:r>
                          <m:r>
                            <a:rPr lang="en-US" sz="1600" i="1"/>
                            <m:t>𝑧</m:t>
                          </m:r>
                        </m:den>
                      </m:f>
                      <m:r>
                        <a:rPr lang="en-US" sz="1600" i="1"/>
                        <m:t>−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𝑘</m:t>
                              </m:r>
                            </m:e>
                            <m:sub>
                              <m:r>
                                <a:rPr lang="en-US" sz="1600" i="1"/>
                                <m:t>4</m:t>
                              </m:r>
                            </m:sub>
                          </m:sSub>
                          <m:r>
                            <a:rPr lang="en-US" sz="1600" i="1"/>
                            <m:t>𝑚</m:t>
                          </m:r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𝑛</m:t>
                              </m:r>
                            </m:e>
                            <m:sub>
                              <m:r>
                                <a:rPr lang="en-US" sz="1600" i="1"/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16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/>
                                  </m:ctrlPr>
                                </m:sSubPr>
                                <m:e>
                                  <m:r>
                                    <a:rPr lang="en-US" sz="1600" i="1"/>
                                    <m:t>𝐾</m:t>
                                  </m:r>
                                </m:e>
                                <m:sub>
                                  <m:r>
                                    <a:rPr lang="en-US" sz="1600" i="1"/>
                                    <m:t>4</m:t>
                                  </m:r>
                                </m:sub>
                              </m:sSub>
                              <m:r>
                                <a:rPr lang="en-US" sz="1600" i="1"/>
                                <m:t>+</m:t>
                              </m:r>
                              <m:r>
                                <a:rPr lang="en-US" sz="1600" i="1"/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sz="16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/>
                                  </m:ctrlPr>
                                </m:sSubPr>
                                <m:e>
                                  <m:r>
                                    <a:rPr lang="en-US" sz="1600" i="1"/>
                                    <m:t>𝐾</m:t>
                                  </m:r>
                                </m:e>
                                <m:sub>
                                  <m:r>
                                    <a:rPr lang="en-US" sz="1600" i="1"/>
                                    <m:t>9</m:t>
                                  </m:r>
                                </m:sub>
                              </m:sSub>
                              <m:r>
                                <a:rPr lang="en-US" sz="1600" i="1"/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/>
                                  </m:ctrlPr>
                                </m:sSubPr>
                                <m:e>
                                  <m:r>
                                    <a:rPr lang="en-US" sz="1600" i="1"/>
                                    <m:t>𝑛</m:t>
                                  </m:r>
                                </m:e>
                                <m:sub>
                                  <m:r>
                                    <a:rPr lang="en-US" sz="1600" i="1"/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600" i="1"/>
                        <m:t>+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𝑘</m:t>
                              </m:r>
                            </m:e>
                            <m:sub>
                              <m:r>
                                <a:rPr lang="en-US" sz="1600" i="1"/>
                                <m:t>7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𝑛</m:t>
                              </m:r>
                            </m:e>
                            <m:sub>
                              <m:r>
                                <a:rPr lang="en-US" sz="1600" i="1"/>
                                <m:t>𝑒𝑥𝑡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𝐾</m:t>
                              </m:r>
                            </m:e>
                            <m:sub>
                              <m:r>
                                <a:rPr lang="en-US" sz="1600" i="1"/>
                                <m:t>7</m:t>
                              </m:r>
                            </m:sub>
                          </m:sSub>
                          <m:r>
                            <a:rPr lang="en-US" sz="1600" i="1"/>
                            <m:t>+</m:t>
                          </m:r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𝑛</m:t>
                              </m:r>
                            </m:e>
                            <m:sub>
                              <m:r>
                                <a:rPr lang="en-US" sz="1600" i="1"/>
                                <m:t>𝑒𝑥𝑡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 smtClean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r>
                            <a:rPr lang="en-US" sz="1600" i="1"/>
                            <m:t>𝑑𝑎𝑠𝑝</m:t>
                          </m:r>
                        </m:num>
                        <m:den>
                          <m:r>
                            <a:rPr lang="en-US" sz="1600" i="1"/>
                            <m:t>𝑑𝑡</m:t>
                          </m:r>
                        </m:den>
                      </m:f>
                      <m:r>
                        <a:rPr lang="en-US" sz="1600" i="1"/>
                        <m:t>=−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𝑘</m:t>
                              </m:r>
                            </m:e>
                            <m:sub>
                              <m:r>
                                <a:rPr lang="en-US" sz="1600" i="1"/>
                                <m:t>6</m:t>
                              </m:r>
                            </m:sub>
                          </m:sSub>
                          <m:r>
                            <a:rPr lang="en-US" sz="1600" i="1"/>
                            <m:t>𝑎𝑠𝑝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𝐾</m:t>
                              </m:r>
                            </m:e>
                            <m:sub>
                              <m:r>
                                <a:rPr lang="en-US" sz="1600" i="1"/>
                                <m:t>6</m:t>
                              </m:r>
                            </m:sub>
                          </m:sSub>
                          <m:r>
                            <a:rPr lang="en-US" sz="1600" i="1"/>
                            <m:t>+</m:t>
                          </m:r>
                          <m:r>
                            <a:rPr lang="en-US" sz="1600" i="1"/>
                            <m:t>𝑎𝑠𝑝</m:t>
                          </m:r>
                        </m:den>
                      </m:f>
                      <m:r>
                        <a:rPr lang="en-US" sz="1600" i="1"/>
                        <m:t>+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𝑘</m:t>
                              </m:r>
                            </m:e>
                            <m:sub>
                              <m:r>
                                <a:rPr lang="en-US" sz="1600" i="1"/>
                                <m:t>11</m:t>
                              </m:r>
                            </m:sub>
                          </m:sSub>
                          <m:r>
                            <a:rPr lang="en-US" sz="1600" i="1"/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𝐾</m:t>
                              </m:r>
                            </m:e>
                            <m:sub>
                              <m:r>
                                <a:rPr lang="en-US" sz="1600" i="1"/>
                                <m:t>11</m:t>
                              </m:r>
                            </m:sub>
                          </m:sSub>
                          <m:r>
                            <a:rPr lang="en-US" sz="1600" i="1"/>
                            <m:t>+</m:t>
                          </m:r>
                          <m:r>
                            <a:rPr lang="en-US" sz="1600" i="1"/>
                            <m:t>𝑚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0"/>
                <a:ext cx="9144000" cy="5181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4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Helvetica" pitchFamily="34" charset="0"/>
              </a:rPr>
              <a:t>Outline</a:t>
            </a:r>
            <a:endParaRPr lang="en-US" sz="3600" b="1" dirty="0"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The addition of other factors to create a more accurate nitrogen metabolism model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Glutamine,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m:t>∝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-</a:t>
                </a:r>
                <a:r>
                  <a:rPr lang="en-US" sz="2800" b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ketoglutarate</a:t>
                </a:r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, glutamate, aspartate, and internal nitrogen as state variables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Differential equations that model the dynamics</a:t>
                </a:r>
              </a:p>
              <a:p>
                <a:r>
                  <a:rPr lang="en-US" sz="2800" b="1" dirty="0" smtClean="0">
                    <a:latin typeface="Helvetica" pitchFamily="34" charset="0"/>
                  </a:rPr>
                  <a:t>Importance of constants in regulating steady states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Graphic representation of reaching and maintaining steady states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Results more accurately depict data from </a:t>
                </a:r>
                <a:r>
                  <a:rPr lang="en-US" sz="2800" b="1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ter</a:t>
                </a:r>
                <a:r>
                  <a:rPr lang="en-US" sz="28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Schure</a:t>
                </a:r>
                <a:r>
                  <a:rPr lang="en-US" sz="28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 et al. </a:t>
                </a:r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(1995)</a:t>
                </a:r>
              </a:p>
              <a:p>
                <a:r>
                  <a:rPr lang="en-US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</a:rPr>
                  <a:t>Adding more variables to minimize deviation from experimental data</a:t>
                </a:r>
                <a:endPara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752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9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1281</Words>
  <Application>Microsoft Office PowerPoint</Application>
  <PresentationFormat>On-screen Show (4:3)</PresentationFormat>
  <Paragraphs>150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Modeling the Glutamate Metabolic Pathway in Saccharomyces cerevisiae to Resemble Experimental Data</vt:lpstr>
      <vt:lpstr>Outline</vt:lpstr>
      <vt:lpstr>Outline</vt:lpstr>
      <vt:lpstr>The Role of Aspartate Within the Model </vt:lpstr>
      <vt:lpstr>Outline</vt:lpstr>
      <vt:lpstr>Glutamine, ∝-Ketoglutarate, Glutamate, Aspartate, and Internal Nitrogen</vt:lpstr>
      <vt:lpstr>Outline</vt:lpstr>
      <vt:lpstr>Differential Equations Defining the Model</vt:lpstr>
      <vt:lpstr>Outline</vt:lpstr>
      <vt:lpstr>Constants Utilized Within the Model </vt:lpstr>
      <vt:lpstr>Constants in Equations at Steady State</vt:lpstr>
      <vt:lpstr>Outline</vt:lpstr>
      <vt:lpstr>Model Reaching Steady State</vt:lpstr>
      <vt:lpstr>Outline</vt:lpstr>
      <vt:lpstr>Model vs. ter Schure et al.</vt:lpstr>
      <vt:lpstr>Outline</vt:lpstr>
      <vt:lpstr>Further Experimentation</vt:lpstr>
      <vt:lpstr>Acknowledgements</vt:lpstr>
      <vt:lpstr>References 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25</cp:revision>
  <dcterms:created xsi:type="dcterms:W3CDTF">2013-02-26T04:51:17Z</dcterms:created>
  <dcterms:modified xsi:type="dcterms:W3CDTF">2013-02-26T08:20:43Z</dcterms:modified>
</cp:coreProperties>
</file>