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2" r:id="rId3"/>
    <p:sldId id="258" r:id="rId4"/>
    <p:sldId id="273" r:id="rId5"/>
    <p:sldId id="270" r:id="rId6"/>
    <p:sldId id="262" r:id="rId7"/>
    <p:sldId id="266" r:id="rId8"/>
    <p:sldId id="271" r:id="rId9"/>
    <p:sldId id="268" r:id="rId10"/>
    <p:sldId id="277" r:id="rId11"/>
    <p:sldId id="275" r:id="rId12"/>
    <p:sldId id="276" r:id="rId13"/>
    <p:sldId id="274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95" d="100"/>
          <a:sy n="95" d="100"/>
        </p:scale>
        <p:origin x="-1368" y="-96"/>
      </p:cViewPr>
      <p:guideLst>
        <p:guide orient="horz" pos="239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30A68-B630-0C48-BA47-9DAAEB0078A0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46C4D-60C6-B447-9372-A9D64B968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1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47004-F41E-4FCE-8C27-111CC1EA143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46C4D-60C6-B447-9372-A9D64B968C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50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60D8F-FD22-4CA4-85DE-EE9D814B402C}" type="datetimeFigureOut">
              <a:rPr lang="en-US" smtClean="0"/>
              <a:pPr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768BB-2B9A-4A15-B096-5F20AD7379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Establishing Baseline Performance Scores for the CAGEN Robust Gene Response Challenge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Shaunak Sen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Caltech CDS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Dec 14, 2011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Critical assessment will </a:t>
            </a:r>
            <a:r>
              <a:rPr lang="en-US" sz="3200" dirty="0" smtClean="0"/>
              <a:t>be on a </a:t>
            </a:r>
            <a:r>
              <a:rPr lang="en-US" sz="3200" dirty="0" err="1" smtClean="0"/>
              <a:t>μfluidic</a:t>
            </a:r>
            <a:r>
              <a:rPr lang="en-US" sz="3200" dirty="0" smtClean="0"/>
              <a:t> platform allowing for controlled induction time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489327" y="2031404"/>
            <a:ext cx="3637799" cy="1609562"/>
            <a:chOff x="2729134" y="1672906"/>
            <a:chExt cx="3637799" cy="160956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72929" y="2464657"/>
              <a:ext cx="2393621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4179839" y="2248031"/>
              <a:ext cx="434841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396465" y="2029816"/>
              <a:ext cx="427433" cy="1588"/>
            </a:xfrm>
            <a:prstGeom prst="line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946018" y="2200770"/>
              <a:ext cx="981572" cy="43484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GFP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14168" y="1873837"/>
              <a:ext cx="11454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/>
                <a:t>P</a:t>
              </a:r>
              <a:r>
                <a:rPr lang="en-US" sz="2400" i="1" baseline="-25000" dirty="0" err="1" smtClean="0"/>
                <a:t>inducible</a:t>
              </a:r>
              <a:endParaRPr lang="en-US" sz="2400" i="1" baseline="-250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729134" y="1672906"/>
              <a:ext cx="3637799" cy="16095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97532" y="2820803"/>
              <a:ext cx="961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E. coli</a:t>
              </a:r>
              <a:endParaRPr lang="en-US" sz="2400" i="1" baseline="-25000" dirty="0"/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825432"/>
              </p:ext>
            </p:extLst>
          </p:nvPr>
        </p:nvGraphicFramePr>
        <p:xfrm>
          <a:off x="169327" y="4435471"/>
          <a:ext cx="4267200" cy="1345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071"/>
                <a:gridCol w="1004048"/>
                <a:gridCol w="914400"/>
                <a:gridCol w="842681"/>
              </a:tblGrid>
              <a:tr h="672989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30 °C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32 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34 °C</a:t>
                      </a:r>
                    </a:p>
                  </a:txBody>
                  <a:tcPr/>
                </a:tc>
              </a:tr>
              <a:tr h="672989">
                <a:tc>
                  <a:txBody>
                    <a:bodyPr/>
                    <a:lstStyle/>
                    <a:p>
                      <a:pPr algn="l"/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91990" y="5072558"/>
            <a:ext cx="1447800" cy="682198"/>
            <a:chOff x="5029200" y="1295400"/>
            <a:chExt cx="1447800" cy="682198"/>
          </a:xfrm>
        </p:grpSpPr>
        <p:grpSp>
          <p:nvGrpSpPr>
            <p:cNvPr id="16" name="Group 15"/>
            <p:cNvGrpSpPr/>
            <p:nvPr/>
          </p:nvGrpSpPr>
          <p:grpSpPr>
            <a:xfrm>
              <a:off x="5039821" y="1319599"/>
              <a:ext cx="1437179" cy="657999"/>
              <a:chOff x="2362200" y="5285601"/>
              <a:chExt cx="1437179" cy="657999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2819400" y="5562600"/>
                <a:ext cx="97997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lbow Connector 18"/>
              <p:cNvCxnSpPr/>
              <p:nvPr/>
            </p:nvCxnSpPr>
            <p:spPr>
              <a:xfrm flipV="1">
                <a:off x="3079000" y="5410200"/>
                <a:ext cx="197600" cy="152402"/>
              </a:xfrm>
              <a:prstGeom prst="bentConnector3">
                <a:avLst>
                  <a:gd name="adj1" fmla="val -1878"/>
                </a:avLst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3276600" y="5486400"/>
                <a:ext cx="4572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281552" y="5438001"/>
                <a:ext cx="43667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gfp</a:t>
                </a:r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667000" y="5285601"/>
                <a:ext cx="446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P</a:t>
                </a:r>
                <a:r>
                  <a:rPr lang="en-US" sz="1200" i="1" baseline="-250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lac</a:t>
                </a:r>
                <a:endParaRPr lang="en-US" sz="1200" i="1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895600" y="5638800"/>
                <a:ext cx="0" cy="30480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362200" y="5638800"/>
                <a:ext cx="5437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IPTG</a:t>
                </a:r>
                <a:endParaRPr lang="en-US" sz="1200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029200" y="1295400"/>
              <a:ext cx="18466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32653" y="1599110"/>
            <a:ext cx="4372770" cy="4300869"/>
            <a:chOff x="4361725" y="2242564"/>
            <a:chExt cx="4372770" cy="4300869"/>
          </a:xfrm>
        </p:grpSpPr>
        <p:pic>
          <p:nvPicPr>
            <p:cNvPr id="42" name="Picture 41" descr="pastedGraphic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1725" y="2242564"/>
              <a:ext cx="4372770" cy="320997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737880" y="2396235"/>
              <a:ext cx="12747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Simulation/</a:t>
              </a:r>
            </a:p>
            <a:p>
              <a:r>
                <a:rPr lang="en-US" dirty="0" smtClean="0"/>
                <a:t>Eric </a:t>
              </a:r>
              <a:r>
                <a:rPr lang="en-US" dirty="0" err="1" smtClean="0"/>
                <a:t>Klavins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453469" y="5620103"/>
              <a:ext cx="210109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Benefit #1.</a:t>
              </a:r>
            </a:p>
            <a:p>
              <a:r>
                <a:rPr lang="en-US" dirty="0" smtClean="0"/>
                <a:t>Exact induction time</a:t>
              </a:r>
            </a:p>
            <a:p>
              <a:r>
                <a:rPr lang="en-US" dirty="0" smtClean="0"/>
                <a:t>measurement.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788911" y="5533999"/>
              <a:ext cx="19061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Benefit #2:</a:t>
              </a:r>
            </a:p>
            <a:p>
              <a:r>
                <a:rPr lang="en-US" dirty="0" smtClean="0"/>
                <a:t>Similar </a:t>
              </a:r>
              <a:r>
                <a:rPr lang="en-US" dirty="0"/>
                <a:t>d</a:t>
              </a:r>
              <a:r>
                <a:rPr lang="en-US" dirty="0" smtClean="0"/>
                <a:t>ecay time</a:t>
              </a:r>
            </a:p>
            <a:p>
              <a:r>
                <a:rPr lang="en-US" dirty="0"/>
                <a:t>m</a:t>
              </a:r>
              <a:r>
                <a:rPr lang="en-US" dirty="0" smtClean="0"/>
                <a:t>easurement.</a:t>
              </a:r>
              <a:endParaRPr lang="en-US" dirty="0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5046133" y="5059866"/>
              <a:ext cx="829734" cy="560237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7042906" y="4932148"/>
              <a:ext cx="221494" cy="687955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174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oviePlacGF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1240" y="2286163"/>
            <a:ext cx="44196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Movie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275364" y="1417638"/>
            <a:ext cx="2813422" cy="761774"/>
            <a:chOff x="3053268" y="525121"/>
            <a:chExt cx="2813422" cy="76177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212029" y="1115941"/>
              <a:ext cx="239362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rot="5400000">
              <a:off x="4118939" y="899315"/>
              <a:ext cx="43484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335565" y="681100"/>
              <a:ext cx="427433" cy="1588"/>
            </a:xfrm>
            <a:prstGeom prst="line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4885118" y="852054"/>
              <a:ext cx="981572" cy="43484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GFP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53268" y="525121"/>
              <a:ext cx="6368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err="1" smtClean="0"/>
                <a:t>P</a:t>
              </a:r>
              <a:r>
                <a:rPr lang="en-US" sz="2400" i="1" baseline="-25000" dirty="0" err="1" smtClean="0"/>
                <a:t>lac</a:t>
              </a:r>
              <a:endParaRPr lang="en-US" sz="2400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388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/>
              <a:t>Single-Cell Dynamics with Controlled Induction Time</a:t>
            </a:r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524932" y="1845730"/>
            <a:ext cx="7861300" cy="3793067"/>
            <a:chOff x="524932" y="1693333"/>
            <a:chExt cx="7861300" cy="3793067"/>
          </a:xfrm>
        </p:grpSpPr>
        <p:pic>
          <p:nvPicPr>
            <p:cNvPr id="2" name="Picture 1" descr="PlacGFP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932" y="1828800"/>
              <a:ext cx="7861300" cy="36576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334933" y="1693333"/>
              <a:ext cx="558800" cy="491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4932" y="1752593"/>
              <a:ext cx="558800" cy="491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027569" y="1905493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= </a:t>
            </a:r>
            <a:r>
              <a:rPr lang="en-US" dirty="0" smtClean="0"/>
              <a:t>2.29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24932" y="1997931"/>
            <a:ext cx="3733800" cy="3048000"/>
            <a:chOff x="5198530" y="3700465"/>
            <a:chExt cx="3733800" cy="3048000"/>
          </a:xfrm>
        </p:grpSpPr>
        <p:pic>
          <p:nvPicPr>
            <p:cNvPr id="25" name="Picture 24" descr="stochastic_simulation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530" y="3700465"/>
              <a:ext cx="3733800" cy="3048000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5944777" y="4732121"/>
              <a:ext cx="2504693" cy="1281973"/>
              <a:chOff x="631241" y="4537998"/>
              <a:chExt cx="2504693" cy="1281973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743717" y="5667571"/>
                <a:ext cx="97997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/>
              <p:cNvCxnSpPr/>
              <p:nvPr/>
            </p:nvCxnSpPr>
            <p:spPr>
              <a:xfrm flipV="1">
                <a:off x="1003317" y="5515171"/>
                <a:ext cx="197600" cy="152402"/>
              </a:xfrm>
              <a:prstGeom prst="bentConnector3">
                <a:avLst>
                  <a:gd name="adj1" fmla="val -1878"/>
                </a:avLst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tangle 28"/>
              <p:cNvSpPr/>
              <p:nvPr/>
            </p:nvSpPr>
            <p:spPr>
              <a:xfrm>
                <a:off x="1200917" y="5591371"/>
                <a:ext cx="4572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274359" y="5542972"/>
                <a:ext cx="29969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x</a:t>
                </a:r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31241" y="5390572"/>
                <a:ext cx="3670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P</a:t>
                </a:r>
                <a:r>
                  <a:rPr lang="en-US" sz="1200" i="1" baseline="-250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x</a:t>
                </a:r>
                <a:endParaRPr lang="en-US" sz="1200" i="1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1986469" y="4963407"/>
                <a:ext cx="360548" cy="369332"/>
                <a:chOff x="1986469" y="4844869"/>
                <a:chExt cx="360548" cy="369332"/>
              </a:xfrm>
            </p:grpSpPr>
            <p:sp>
              <p:nvSpPr>
                <p:cNvPr id="46" name="Regular Pentagon 45"/>
                <p:cNvSpPr/>
                <p:nvPr/>
              </p:nvSpPr>
              <p:spPr>
                <a:xfrm>
                  <a:off x="1986469" y="4850982"/>
                  <a:ext cx="360548" cy="338509"/>
                </a:xfrm>
                <a:prstGeom prst="pentagon">
                  <a:avLst/>
                </a:prstGeom>
                <a:solidFill>
                  <a:srgbClr val="00FF00"/>
                </a:solidFill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017138" y="4844869"/>
                  <a:ext cx="3044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X</a:t>
                  </a:r>
                  <a:endParaRPr lang="en-US" dirty="0"/>
                </a:p>
              </p:txBody>
            </p:sp>
          </p:grpSp>
          <p:sp>
            <p:nvSpPr>
              <p:cNvPr id="39" name="Regular Pentagon 38"/>
              <p:cNvSpPr/>
              <p:nvPr/>
            </p:nvSpPr>
            <p:spPr>
              <a:xfrm>
                <a:off x="2121941" y="4537998"/>
                <a:ext cx="360548" cy="338509"/>
              </a:xfrm>
              <a:prstGeom prst="pentagon">
                <a:avLst/>
              </a:prstGeom>
              <a:solidFill>
                <a:srgbClr val="00FF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gular Pentagon 39"/>
              <p:cNvSpPr/>
              <p:nvPr/>
            </p:nvSpPr>
            <p:spPr>
              <a:xfrm>
                <a:off x="1915545" y="4556974"/>
                <a:ext cx="360548" cy="338509"/>
              </a:xfrm>
              <a:prstGeom prst="pentagon">
                <a:avLst/>
              </a:prstGeom>
              <a:solidFill>
                <a:srgbClr val="00FF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gular Pentagon 40"/>
              <p:cNvSpPr/>
              <p:nvPr/>
            </p:nvSpPr>
            <p:spPr>
              <a:xfrm>
                <a:off x="2391656" y="4751544"/>
                <a:ext cx="360548" cy="338509"/>
              </a:xfrm>
              <a:prstGeom prst="pentagon">
                <a:avLst/>
              </a:prstGeom>
              <a:solidFill>
                <a:srgbClr val="00FF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gular Pentagon 41"/>
              <p:cNvSpPr/>
              <p:nvPr/>
            </p:nvSpPr>
            <p:spPr>
              <a:xfrm>
                <a:off x="1647183" y="4738343"/>
                <a:ext cx="360548" cy="338509"/>
              </a:xfrm>
              <a:prstGeom prst="pentagon">
                <a:avLst/>
              </a:prstGeom>
              <a:solidFill>
                <a:srgbClr val="00FF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1550731" y="5265119"/>
                <a:ext cx="397933" cy="254000"/>
              </a:xfrm>
              <a:custGeom>
                <a:avLst/>
                <a:gdLst>
                  <a:gd name="connsiteX0" fmla="*/ 0 w 397933"/>
                  <a:gd name="connsiteY0" fmla="*/ 254000 h 254000"/>
                  <a:gd name="connsiteX1" fmla="*/ 177800 w 397933"/>
                  <a:gd name="connsiteY1" fmla="*/ 67733 h 254000"/>
                  <a:gd name="connsiteX2" fmla="*/ 397933 w 397933"/>
                  <a:gd name="connsiteY2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7933" h="254000">
                    <a:moveTo>
                      <a:pt x="0" y="254000"/>
                    </a:moveTo>
                    <a:cubicBezTo>
                      <a:pt x="55739" y="182033"/>
                      <a:pt x="111478" y="110066"/>
                      <a:pt x="177800" y="67733"/>
                    </a:cubicBezTo>
                    <a:cubicBezTo>
                      <a:pt x="244122" y="25400"/>
                      <a:pt x="397933" y="0"/>
                      <a:pt x="397933" y="0"/>
                    </a:cubicBezTo>
                  </a:path>
                </a:pathLst>
              </a:custGeom>
              <a:ln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loud 43"/>
              <p:cNvSpPr/>
              <p:nvPr/>
            </p:nvSpPr>
            <p:spPr>
              <a:xfrm>
                <a:off x="2668268" y="5407510"/>
                <a:ext cx="467666" cy="342038"/>
              </a:xfrm>
              <a:prstGeom prst="cloud">
                <a:avLst/>
              </a:prstGeom>
              <a:solidFill>
                <a:srgbClr val="00FF00"/>
              </a:solidFill>
              <a:ln w="1905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2379133" y="5244012"/>
                <a:ext cx="406400" cy="123854"/>
              </a:xfrm>
              <a:custGeom>
                <a:avLst/>
                <a:gdLst>
                  <a:gd name="connsiteX0" fmla="*/ 0 w 406400"/>
                  <a:gd name="connsiteY0" fmla="*/ 5321 h 123854"/>
                  <a:gd name="connsiteX1" fmla="*/ 220133 w 406400"/>
                  <a:gd name="connsiteY1" fmla="*/ 13788 h 123854"/>
                  <a:gd name="connsiteX2" fmla="*/ 406400 w 406400"/>
                  <a:gd name="connsiteY2" fmla="*/ 123854 h 12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123854">
                    <a:moveTo>
                      <a:pt x="0" y="5321"/>
                    </a:moveTo>
                    <a:cubicBezTo>
                      <a:pt x="76200" y="-324"/>
                      <a:pt x="152400" y="-5968"/>
                      <a:pt x="220133" y="13788"/>
                    </a:cubicBezTo>
                    <a:cubicBezTo>
                      <a:pt x="287866" y="33544"/>
                      <a:pt x="406400" y="123854"/>
                      <a:pt x="406400" y="123854"/>
                    </a:cubicBezTo>
                  </a:path>
                </a:pathLst>
              </a:custGeom>
              <a:ln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Population level metric to estimate performance score</a:t>
            </a:r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5964015" y="1558109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Population Dynamics/</a:t>
            </a:r>
          </a:p>
          <a:p>
            <a:r>
              <a:rPr lang="en-US" dirty="0" smtClean="0"/>
              <a:t>Flow </a:t>
            </a:r>
            <a:r>
              <a:rPr lang="en-US" dirty="0" err="1" smtClean="0"/>
              <a:t>Cytometry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1792" y="1642774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Single-Cell Dynamics/ Microscopy</a:t>
            </a:r>
            <a:endParaRPr lang="en-US" dirty="0"/>
          </a:p>
        </p:txBody>
      </p:sp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2" y="4977566"/>
            <a:ext cx="4601497" cy="914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029200" y="4746882"/>
            <a:ext cx="3948577" cy="1264451"/>
          </a:xfrm>
          <a:prstGeom prst="round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opulation_level_simulation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9236" r="49655" b="50226"/>
          <a:stretch/>
        </p:blipFill>
        <p:spPr>
          <a:xfrm>
            <a:off x="5399748" y="2234037"/>
            <a:ext cx="3401613" cy="242486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14" y="4878013"/>
            <a:ext cx="3727212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91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000" dirty="0" smtClean="0"/>
              <a:t>Future Work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Fast Linear Amplifier in 3 Steps</a:t>
            </a:r>
            <a:endParaRPr lang="en-US" sz="3200" dirty="0"/>
          </a:p>
        </p:txBody>
      </p:sp>
      <p:sp>
        <p:nvSpPr>
          <p:cNvPr id="42" name="TextBox 41"/>
          <p:cNvSpPr txBox="1"/>
          <p:nvPr/>
        </p:nvSpPr>
        <p:spPr>
          <a:xfrm>
            <a:off x="5614986" y="4103218"/>
            <a:ext cx="462825" cy="263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44" name="Elbow Connector 43"/>
          <p:cNvCxnSpPr/>
          <p:nvPr/>
        </p:nvCxnSpPr>
        <p:spPr>
          <a:xfrm>
            <a:off x="3702672" y="2661717"/>
            <a:ext cx="2515471" cy="1434232"/>
          </a:xfrm>
          <a:prstGeom prst="bentConnector3">
            <a:avLst>
              <a:gd name="adj1" fmla="val -173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924743" y="4243199"/>
            <a:ext cx="850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</a:t>
            </a:r>
          </a:p>
        </p:txBody>
      </p:sp>
      <p:sp>
        <p:nvSpPr>
          <p:cNvPr id="50" name="TextBox 49"/>
          <p:cNvSpPr txBox="1"/>
          <p:nvPr/>
        </p:nvSpPr>
        <p:spPr>
          <a:xfrm rot="16200000">
            <a:off x="2902761" y="3205550"/>
            <a:ext cx="1079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Output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rot="5400000" flipH="1" flipV="1">
            <a:off x="4235448" y="4264547"/>
            <a:ext cx="189792" cy="11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167756" y="2592930"/>
            <a:ext cx="3006343" cy="2111934"/>
            <a:chOff x="5248550" y="4184816"/>
            <a:chExt cx="3006343" cy="2111934"/>
          </a:xfrm>
        </p:grpSpPr>
        <p:sp>
          <p:nvSpPr>
            <p:cNvPr id="70" name="Rectangle 69"/>
            <p:cNvSpPr/>
            <p:nvPr/>
          </p:nvSpPr>
          <p:spPr>
            <a:xfrm>
              <a:off x="6390040" y="4444107"/>
              <a:ext cx="1375542" cy="11296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651736" y="5695104"/>
              <a:ext cx="462825" cy="263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6411898" y="4417329"/>
              <a:ext cx="1842994" cy="1150983"/>
            </a:xfrm>
            <a:custGeom>
              <a:avLst/>
              <a:gdLst>
                <a:gd name="connsiteX0" fmla="*/ 0 w 2161587"/>
                <a:gd name="connsiteY0" fmla="*/ 995196 h 995196"/>
                <a:gd name="connsiteX1" fmla="*/ 439645 w 2161587"/>
                <a:gd name="connsiteY1" fmla="*/ 409068 h 995196"/>
                <a:gd name="connsiteX2" fmla="*/ 940352 w 2161587"/>
                <a:gd name="connsiteY2" fmla="*/ 128215 h 995196"/>
                <a:gd name="connsiteX3" fmla="*/ 1685305 w 2161587"/>
                <a:gd name="connsiteY3" fmla="*/ 18316 h 995196"/>
                <a:gd name="connsiteX4" fmla="*/ 2161587 w 2161587"/>
                <a:gd name="connsiteY4" fmla="*/ 18316 h 99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587" h="995196">
                  <a:moveTo>
                    <a:pt x="0" y="995196"/>
                  </a:moveTo>
                  <a:cubicBezTo>
                    <a:pt x="141460" y="774380"/>
                    <a:pt x="282920" y="553565"/>
                    <a:pt x="439645" y="409068"/>
                  </a:cubicBezTo>
                  <a:cubicBezTo>
                    <a:pt x="596370" y="264571"/>
                    <a:pt x="732742" y="193340"/>
                    <a:pt x="940352" y="128215"/>
                  </a:cubicBezTo>
                  <a:cubicBezTo>
                    <a:pt x="1147962" y="63090"/>
                    <a:pt x="1481766" y="36632"/>
                    <a:pt x="1685305" y="18316"/>
                  </a:cubicBezTo>
                  <a:cubicBezTo>
                    <a:pt x="1888844" y="0"/>
                    <a:pt x="2161587" y="18316"/>
                    <a:pt x="2161587" y="18316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Elbow Connector 72"/>
            <p:cNvCxnSpPr/>
            <p:nvPr/>
          </p:nvCxnSpPr>
          <p:spPr>
            <a:xfrm>
              <a:off x="5739422" y="4253603"/>
              <a:ext cx="2515471" cy="1434232"/>
            </a:xfrm>
            <a:prstGeom prst="bentConnector3">
              <a:avLst>
                <a:gd name="adj1" fmla="val -173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72" idx="0"/>
            </p:cNvCxnSpPr>
            <p:nvPr/>
          </p:nvCxnSpPr>
          <p:spPr>
            <a:xfrm flipH="1">
              <a:off x="5878686" y="5568312"/>
              <a:ext cx="533212" cy="11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 flipV="1">
              <a:off x="6907784" y="4884638"/>
              <a:ext cx="108094" cy="1897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6618647" y="4184816"/>
              <a:ext cx="96652" cy="18979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5961493" y="5835085"/>
              <a:ext cx="850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Input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16200000">
              <a:off x="4939511" y="4797436"/>
              <a:ext cx="1079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Output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 rot="5400000" flipH="1" flipV="1">
              <a:off x="6272198" y="5856433"/>
              <a:ext cx="189792" cy="11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lbow Connector 79"/>
            <p:cNvCxnSpPr>
              <a:stCxn id="72" idx="3"/>
            </p:cNvCxnSpPr>
            <p:nvPr/>
          </p:nvCxnSpPr>
          <p:spPr>
            <a:xfrm flipH="1">
              <a:off x="6412466" y="4438512"/>
              <a:ext cx="1436342" cy="1132502"/>
            </a:xfrm>
            <a:prstGeom prst="bentConnector3">
              <a:avLst>
                <a:gd name="adj1" fmla="val 101881"/>
              </a:avLst>
            </a:prstGeom>
            <a:ln w="1270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ight Triangle 80"/>
            <p:cNvSpPr/>
            <p:nvPr/>
          </p:nvSpPr>
          <p:spPr>
            <a:xfrm flipH="1">
              <a:off x="6411898" y="4705098"/>
              <a:ext cx="1398444" cy="868637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29384" y="4626768"/>
              <a:ext cx="691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Small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12591" y="1826198"/>
            <a:ext cx="252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3. Linear Response</a:t>
            </a:r>
            <a:endParaRPr lang="en-US" sz="2400" dirty="0"/>
          </a:p>
        </p:txBody>
      </p:sp>
      <p:sp>
        <p:nvSpPr>
          <p:cNvPr id="83" name="TextBox 82"/>
          <p:cNvSpPr txBox="1"/>
          <p:nvPr/>
        </p:nvSpPr>
        <p:spPr>
          <a:xfrm>
            <a:off x="3719914" y="1816439"/>
            <a:ext cx="182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 Fast Decay</a:t>
            </a:r>
            <a:endParaRPr lang="en-US" sz="2400" dirty="0"/>
          </a:p>
        </p:txBody>
      </p:sp>
      <p:sp>
        <p:nvSpPr>
          <p:cNvPr id="84" name="TextBox 83"/>
          <p:cNvSpPr txBox="1"/>
          <p:nvPr/>
        </p:nvSpPr>
        <p:spPr>
          <a:xfrm>
            <a:off x="652829" y="1817268"/>
            <a:ext cx="2120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Fast Increase</a:t>
            </a:r>
            <a:endParaRPr lang="en-US" sz="2400" dirty="0"/>
          </a:p>
        </p:txBody>
      </p:sp>
      <p:sp>
        <p:nvSpPr>
          <p:cNvPr id="85" name="TextBox 84"/>
          <p:cNvSpPr txBox="1"/>
          <p:nvPr/>
        </p:nvSpPr>
        <p:spPr>
          <a:xfrm>
            <a:off x="268182" y="2160828"/>
            <a:ext cx="30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(this CAGEN Challenge)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6623300" y="2661717"/>
            <a:ext cx="1926480" cy="1839951"/>
            <a:chOff x="6606367" y="2661717"/>
            <a:chExt cx="1926480" cy="1839951"/>
          </a:xfrm>
        </p:grpSpPr>
        <p:cxnSp>
          <p:nvCxnSpPr>
            <p:cNvPr id="90" name="Elbow Connector 89"/>
            <p:cNvCxnSpPr>
              <a:cxnSpLocks noChangeAspect="1"/>
            </p:cNvCxnSpPr>
            <p:nvPr/>
          </p:nvCxnSpPr>
          <p:spPr>
            <a:xfrm>
              <a:off x="7097239" y="2661717"/>
              <a:ext cx="1435608" cy="1434232"/>
            </a:xfrm>
            <a:prstGeom prst="bentConnector3">
              <a:avLst>
                <a:gd name="adj1" fmla="val -173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H="1">
              <a:off x="7270369" y="3034882"/>
              <a:ext cx="1026964" cy="874944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7285444" y="4040003"/>
              <a:ext cx="850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Input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 rot="16200000">
              <a:off x="6297328" y="3205550"/>
              <a:ext cx="1079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Output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 flipV="1">
            <a:off x="4358764" y="2852732"/>
            <a:ext cx="1375542" cy="11296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Elbow Connector 51"/>
          <p:cNvCxnSpPr/>
          <p:nvPr/>
        </p:nvCxnSpPr>
        <p:spPr>
          <a:xfrm flipH="1" flipV="1">
            <a:off x="4381190" y="2846626"/>
            <a:ext cx="1436342" cy="1132502"/>
          </a:xfrm>
          <a:prstGeom prst="bentConnector3">
            <a:avLst>
              <a:gd name="adj1" fmla="val 101881"/>
            </a:avLst>
          </a:prstGeom>
          <a:ln w="1270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ight Triangle 52"/>
          <p:cNvSpPr/>
          <p:nvPr/>
        </p:nvSpPr>
        <p:spPr>
          <a:xfrm flipH="1" flipV="1">
            <a:off x="4351208" y="2848780"/>
            <a:ext cx="1398444" cy="868637"/>
          </a:xfrm>
          <a:prstGeom prst="rtTriangle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3825514" y="2847900"/>
            <a:ext cx="533212" cy="1132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 flipH="1" flipV="1">
            <a:off x="4093695" y="3387648"/>
            <a:ext cx="108094" cy="1897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 flipV="1">
            <a:off x="4359237" y="2847339"/>
            <a:ext cx="1842994" cy="1150983"/>
          </a:xfrm>
          <a:custGeom>
            <a:avLst/>
            <a:gdLst>
              <a:gd name="connsiteX0" fmla="*/ 0 w 2161587"/>
              <a:gd name="connsiteY0" fmla="*/ 995196 h 995196"/>
              <a:gd name="connsiteX1" fmla="*/ 439645 w 2161587"/>
              <a:gd name="connsiteY1" fmla="*/ 409068 h 995196"/>
              <a:gd name="connsiteX2" fmla="*/ 940352 w 2161587"/>
              <a:gd name="connsiteY2" fmla="*/ 128215 h 995196"/>
              <a:gd name="connsiteX3" fmla="*/ 1685305 w 2161587"/>
              <a:gd name="connsiteY3" fmla="*/ 18316 h 995196"/>
              <a:gd name="connsiteX4" fmla="*/ 2161587 w 2161587"/>
              <a:gd name="connsiteY4" fmla="*/ 18316 h 99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87" h="995196">
                <a:moveTo>
                  <a:pt x="0" y="995196"/>
                </a:moveTo>
                <a:cubicBezTo>
                  <a:pt x="141460" y="774380"/>
                  <a:pt x="282920" y="553565"/>
                  <a:pt x="439645" y="409068"/>
                </a:cubicBezTo>
                <a:cubicBezTo>
                  <a:pt x="596370" y="264571"/>
                  <a:pt x="732742" y="193340"/>
                  <a:pt x="940352" y="128215"/>
                </a:cubicBezTo>
                <a:cubicBezTo>
                  <a:pt x="1147962" y="63090"/>
                  <a:pt x="1481766" y="36632"/>
                  <a:pt x="1685305" y="18316"/>
                </a:cubicBezTo>
                <a:cubicBezTo>
                  <a:pt x="1888844" y="0"/>
                  <a:pt x="2161587" y="18316"/>
                  <a:pt x="2161587" y="18316"/>
                </a:cubicBezTo>
              </a:path>
            </a:pathLst>
          </a:custGeom>
          <a:solidFill>
            <a:schemeClr val="bg1"/>
          </a:solidFill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4892634" y="3034882"/>
            <a:ext cx="69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 flipH="1" flipV="1">
            <a:off x="4726830" y="3149530"/>
            <a:ext cx="96652" cy="18979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47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4022" y="1678914"/>
            <a:ext cx="6991066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CAGEN - </a:t>
            </a:r>
            <a:r>
              <a:rPr lang="en-US" sz="3600" u="sng" dirty="0" smtClean="0"/>
              <a:t>C</a:t>
            </a:r>
            <a:r>
              <a:rPr lang="en-US" sz="3600" dirty="0" smtClean="0"/>
              <a:t>ritical </a:t>
            </a:r>
            <a:r>
              <a:rPr lang="en-US" sz="3600" u="sng" dirty="0" smtClean="0"/>
              <a:t>A</a:t>
            </a:r>
            <a:r>
              <a:rPr lang="en-US" sz="3600" dirty="0" smtClean="0"/>
              <a:t>ssessment of </a:t>
            </a:r>
          </a:p>
          <a:p>
            <a:r>
              <a:rPr lang="en-US" sz="3600" u="sng" dirty="0" smtClean="0"/>
              <a:t>G</a:t>
            </a:r>
            <a:r>
              <a:rPr lang="en-US" sz="3600" dirty="0" smtClean="0"/>
              <a:t>enetically </a:t>
            </a:r>
            <a:r>
              <a:rPr lang="en-US" sz="3600" u="sng" dirty="0" smtClean="0"/>
              <a:t>E</a:t>
            </a:r>
            <a:r>
              <a:rPr lang="en-US" sz="3600" dirty="0" smtClean="0"/>
              <a:t>ngineered </a:t>
            </a:r>
            <a:r>
              <a:rPr lang="en-US" sz="3600" u="sng" dirty="0" smtClean="0"/>
              <a:t>N</a:t>
            </a:r>
            <a:r>
              <a:rPr lang="en-US" sz="3600" dirty="0" smtClean="0"/>
              <a:t>etworks</a:t>
            </a:r>
          </a:p>
          <a:p>
            <a:endParaRPr lang="en-US" sz="3600" dirty="0" smtClean="0"/>
          </a:p>
          <a:p>
            <a:pPr>
              <a:buFontTx/>
              <a:buChar char="-"/>
            </a:pPr>
            <a:r>
              <a:rPr lang="en-US" sz="2400" dirty="0" smtClean="0"/>
              <a:t> Systematize the design of genetic networks </a:t>
            </a:r>
          </a:p>
          <a:p>
            <a:r>
              <a:rPr lang="en-US" sz="2400" dirty="0" smtClean="0"/>
              <a:t>(address issues of robustness, </a:t>
            </a:r>
            <a:r>
              <a:rPr lang="en-US" sz="2400" dirty="0" err="1" smtClean="0"/>
              <a:t>connectability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- Facilitate applications, for ex. in agriculture, medicine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>
            <a:off x="3814227" y="3432791"/>
            <a:ext cx="2585841" cy="1614904"/>
          </a:xfrm>
          <a:custGeom>
            <a:avLst/>
            <a:gdLst>
              <a:gd name="connsiteX0" fmla="*/ 0 w 2161587"/>
              <a:gd name="connsiteY0" fmla="*/ 995196 h 995196"/>
              <a:gd name="connsiteX1" fmla="*/ 439645 w 2161587"/>
              <a:gd name="connsiteY1" fmla="*/ 409068 h 995196"/>
              <a:gd name="connsiteX2" fmla="*/ 940352 w 2161587"/>
              <a:gd name="connsiteY2" fmla="*/ 128215 h 995196"/>
              <a:gd name="connsiteX3" fmla="*/ 1685305 w 2161587"/>
              <a:gd name="connsiteY3" fmla="*/ 18316 h 995196"/>
              <a:gd name="connsiteX4" fmla="*/ 2161587 w 2161587"/>
              <a:gd name="connsiteY4" fmla="*/ 18316 h 99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87" h="995196">
                <a:moveTo>
                  <a:pt x="0" y="995196"/>
                </a:moveTo>
                <a:cubicBezTo>
                  <a:pt x="141460" y="774380"/>
                  <a:pt x="282920" y="553565"/>
                  <a:pt x="439645" y="409068"/>
                </a:cubicBezTo>
                <a:cubicBezTo>
                  <a:pt x="596370" y="264571"/>
                  <a:pt x="732742" y="193340"/>
                  <a:pt x="940352" y="128215"/>
                </a:cubicBezTo>
                <a:cubicBezTo>
                  <a:pt x="1147962" y="63090"/>
                  <a:pt x="1481766" y="36632"/>
                  <a:pt x="1685305" y="18316"/>
                </a:cubicBezTo>
                <a:cubicBezTo>
                  <a:pt x="1888844" y="0"/>
                  <a:pt x="2161587" y="18316"/>
                  <a:pt x="2161587" y="18316"/>
                </a:cubicBezTo>
              </a:path>
            </a:pathLst>
          </a:custGeom>
          <a:ln w="254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CAGEN Challenge #1 : Robust Gene Response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41784" y="1575218"/>
            <a:ext cx="5288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Detectable: &gt;10 fold induction</a:t>
            </a:r>
          </a:p>
          <a:p>
            <a:pPr marL="342900" indent="-342900">
              <a:buAutoNum type="arabicParenR"/>
            </a:pPr>
            <a:r>
              <a:rPr lang="en-US" dirty="0" smtClean="0"/>
              <a:t>Robust: Low variability across cells &amp; temperatures</a:t>
            </a:r>
          </a:p>
          <a:p>
            <a:pPr marL="342900" indent="-342900">
              <a:buAutoNum type="arabicParenR"/>
            </a:pPr>
            <a:r>
              <a:rPr lang="en-US" dirty="0" smtClean="0"/>
              <a:t>Fast: Quick response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53006" y="5221802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3813432" y="3429000"/>
            <a:ext cx="2585841" cy="1614904"/>
          </a:xfrm>
          <a:custGeom>
            <a:avLst/>
            <a:gdLst>
              <a:gd name="connsiteX0" fmla="*/ 0 w 2161587"/>
              <a:gd name="connsiteY0" fmla="*/ 995196 h 995196"/>
              <a:gd name="connsiteX1" fmla="*/ 439645 w 2161587"/>
              <a:gd name="connsiteY1" fmla="*/ 409068 h 995196"/>
              <a:gd name="connsiteX2" fmla="*/ 940352 w 2161587"/>
              <a:gd name="connsiteY2" fmla="*/ 128215 h 995196"/>
              <a:gd name="connsiteX3" fmla="*/ 1685305 w 2161587"/>
              <a:gd name="connsiteY3" fmla="*/ 18316 h 995196"/>
              <a:gd name="connsiteX4" fmla="*/ 2161587 w 2161587"/>
              <a:gd name="connsiteY4" fmla="*/ 18316 h 99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587" h="995196">
                <a:moveTo>
                  <a:pt x="0" y="995196"/>
                </a:moveTo>
                <a:cubicBezTo>
                  <a:pt x="141460" y="774380"/>
                  <a:pt x="282920" y="553565"/>
                  <a:pt x="439645" y="409068"/>
                </a:cubicBezTo>
                <a:cubicBezTo>
                  <a:pt x="596370" y="264571"/>
                  <a:pt x="732742" y="193340"/>
                  <a:pt x="940352" y="128215"/>
                </a:cubicBezTo>
                <a:cubicBezTo>
                  <a:pt x="1147962" y="63090"/>
                  <a:pt x="1481766" y="36632"/>
                  <a:pt x="1685305" y="18316"/>
                </a:cubicBezTo>
                <a:cubicBezTo>
                  <a:pt x="1888844" y="0"/>
                  <a:pt x="2161587" y="18316"/>
                  <a:pt x="2161587" y="1831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/>
          <p:cNvCxnSpPr/>
          <p:nvPr/>
        </p:nvCxnSpPr>
        <p:spPr>
          <a:xfrm>
            <a:off x="2869903" y="3199281"/>
            <a:ext cx="3529370" cy="2012323"/>
          </a:xfrm>
          <a:prstGeom prst="bentConnector3">
            <a:avLst>
              <a:gd name="adj1" fmla="val -173"/>
            </a:avLst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0"/>
          </p:cNvCxnSpPr>
          <p:nvPr/>
        </p:nvCxnSpPr>
        <p:spPr>
          <a:xfrm flipH="1">
            <a:off x="3065301" y="5043904"/>
            <a:ext cx="748131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3680287" y="5374014"/>
            <a:ext cx="26629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88295" y="5455313"/>
            <a:ext cx="146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IPTG Addition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2754678" y="5039149"/>
            <a:ext cx="230449" cy="4755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2754677" y="3429000"/>
            <a:ext cx="230449" cy="4755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1404513" y="4166377"/>
            <a:ext cx="146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YFP induction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93078" y="4842272"/>
            <a:ext cx="55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X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2061118" y="3235914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&gt;10 X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822648" y="3496328"/>
            <a:ext cx="540794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975036" y="3075670"/>
            <a:ext cx="76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6204274" y="3819710"/>
            <a:ext cx="266291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6202686" y="3101974"/>
            <a:ext cx="266291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00068" y="324433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Variability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76275" y="5702535"/>
            <a:ext cx="967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INPUT</a:t>
            </a:r>
          </a:p>
        </p:txBody>
      </p:sp>
      <p:sp>
        <p:nvSpPr>
          <p:cNvPr id="38" name="TextBox 37"/>
          <p:cNvSpPr txBox="1"/>
          <p:nvPr/>
        </p:nvSpPr>
        <p:spPr>
          <a:xfrm rot="16200000">
            <a:off x="1122192" y="4093266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OUTPUT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1048" y="1254730"/>
            <a:ext cx="561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Induce OUTPUT (YFP) in response to INPUT (IPTG), so that,</a:t>
            </a:r>
            <a:endParaRPr lang="en-US" dirty="0"/>
          </a:p>
        </p:txBody>
      </p:sp>
      <p:cxnSp>
        <p:nvCxnSpPr>
          <p:cNvPr id="46" name="Elbow Connector 45"/>
          <p:cNvCxnSpPr/>
          <p:nvPr/>
        </p:nvCxnSpPr>
        <p:spPr>
          <a:xfrm rot="5400000">
            <a:off x="3500484" y="3728898"/>
            <a:ext cx="577122" cy="1588"/>
          </a:xfrm>
          <a:prstGeom prst="bentConnector3">
            <a:avLst>
              <a:gd name="adj1" fmla="val 272991"/>
            </a:avLst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396032" y="3585997"/>
            <a:ext cx="1587" cy="1360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 rot="5400000">
            <a:off x="4634998" y="3728898"/>
            <a:ext cx="577122" cy="1588"/>
          </a:xfrm>
          <a:prstGeom prst="bentConnector3">
            <a:avLst>
              <a:gd name="adj1" fmla="val 272991"/>
            </a:avLst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4359691" y="3496328"/>
            <a:ext cx="540794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72940" y="5481419"/>
            <a:ext cx="201168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86579" y="5615454"/>
            <a:ext cx="218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Critical Assessment of Selected Designs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572940" y="1593970"/>
            <a:ext cx="201168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757514" y="1744938"/>
            <a:ext cx="164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Challenge Specifications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72940" y="3569561"/>
            <a:ext cx="201168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38982" y="3703596"/>
            <a:ext cx="1879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Self Assessment by Participants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>
            <a:off x="4578780" y="2508370"/>
            <a:ext cx="0" cy="10611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2"/>
            <a:endCxn id="5" idx="0"/>
          </p:cNvCxnSpPr>
          <p:nvPr/>
        </p:nvCxnSpPr>
        <p:spPr>
          <a:xfrm>
            <a:off x="4578780" y="4483961"/>
            <a:ext cx="0" cy="99745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400047" y="2323537"/>
            <a:ext cx="406400" cy="0"/>
          </a:xfrm>
          <a:prstGeom prst="straightConnector1">
            <a:avLst/>
          </a:prstGeom>
          <a:ln>
            <a:solidFill>
              <a:srgbClr val="00000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55646" y="2109963"/>
            <a:ext cx="2931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Purpose: Establish Baseline </a:t>
            </a:r>
            <a:r>
              <a:rPr lang="en-US" dirty="0" smtClean="0"/>
              <a:t>Performance Score</a:t>
            </a:r>
            <a:endParaRPr lang="en-US" dirty="0" smtClean="0"/>
          </a:p>
          <a:p>
            <a:r>
              <a:rPr lang="en-US" dirty="0" smtClean="0"/>
              <a:t>for Self Assessment</a:t>
            </a:r>
          </a:p>
          <a:p>
            <a:r>
              <a:rPr lang="en-US" dirty="0" smtClean="0"/>
              <a:t>And Critical Assessment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 smtClean="0"/>
              <a:t>Purpose</a:t>
            </a:r>
            <a:br>
              <a:rPr lang="en-US" sz="2400" dirty="0" smtClean="0"/>
            </a:br>
            <a:r>
              <a:rPr lang="en-US" sz="2400" dirty="0" smtClean="0"/>
              <a:t>Establish Baseline Performance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07183" y="2803893"/>
            <a:ext cx="1877437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ANNOUNCEMENT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4400" y="4768159"/>
            <a:ext cx="1208759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SELECTION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05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Performance metric to score robustness and speed of designs</a:t>
            </a:r>
            <a:endParaRPr lang="en-US" sz="32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164664" y="3802063"/>
            <a:ext cx="3733800" cy="3048000"/>
            <a:chOff x="5198530" y="3700465"/>
            <a:chExt cx="3733800" cy="3048000"/>
          </a:xfrm>
        </p:grpSpPr>
        <p:pic>
          <p:nvPicPr>
            <p:cNvPr id="21" name="Picture 20" descr="stochastic_simulation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530" y="3700465"/>
              <a:ext cx="3733800" cy="3048000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944777" y="4732121"/>
              <a:ext cx="2504693" cy="1281973"/>
              <a:chOff x="631241" y="4537998"/>
              <a:chExt cx="2504693" cy="1281973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743717" y="5667571"/>
                <a:ext cx="97997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lbow Connector 29"/>
              <p:cNvCxnSpPr/>
              <p:nvPr/>
            </p:nvCxnSpPr>
            <p:spPr>
              <a:xfrm flipV="1">
                <a:off x="1003317" y="5515171"/>
                <a:ext cx="197600" cy="152402"/>
              </a:xfrm>
              <a:prstGeom prst="bentConnector3">
                <a:avLst>
                  <a:gd name="adj1" fmla="val -1878"/>
                </a:avLst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1200917" y="5591371"/>
                <a:ext cx="4572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274359" y="5542972"/>
                <a:ext cx="29969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x</a:t>
                </a:r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31241" y="5390572"/>
                <a:ext cx="36705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P</a:t>
                </a:r>
                <a:r>
                  <a:rPr lang="en-US" sz="1200" i="1" baseline="-250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x</a:t>
                </a:r>
                <a:endParaRPr lang="en-US" sz="1200" i="1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1986469" y="4963407"/>
                <a:ext cx="360548" cy="369332"/>
                <a:chOff x="1986469" y="4844869"/>
                <a:chExt cx="360548" cy="369332"/>
              </a:xfrm>
            </p:grpSpPr>
            <p:sp>
              <p:nvSpPr>
                <p:cNvPr id="5" name="Regular Pentagon 4"/>
                <p:cNvSpPr/>
                <p:nvPr/>
              </p:nvSpPr>
              <p:spPr>
                <a:xfrm>
                  <a:off x="1986469" y="4850982"/>
                  <a:ext cx="360548" cy="338509"/>
                </a:xfrm>
                <a:prstGeom prst="pentagon">
                  <a:avLst/>
                </a:prstGeom>
                <a:solidFill>
                  <a:srgbClr val="00FF00"/>
                </a:solidFill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2017138" y="4844869"/>
                  <a:ext cx="3044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X</a:t>
                  </a:r>
                  <a:endParaRPr lang="en-US" dirty="0"/>
                </a:p>
              </p:txBody>
            </p:sp>
          </p:grpSp>
          <p:sp>
            <p:nvSpPr>
              <p:cNvPr id="53" name="Regular Pentagon 52"/>
              <p:cNvSpPr/>
              <p:nvPr/>
            </p:nvSpPr>
            <p:spPr>
              <a:xfrm>
                <a:off x="2121941" y="4537998"/>
                <a:ext cx="360548" cy="338509"/>
              </a:xfrm>
              <a:prstGeom prst="pentagon">
                <a:avLst/>
              </a:prstGeom>
              <a:solidFill>
                <a:srgbClr val="00FF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Regular Pentagon 53"/>
              <p:cNvSpPr/>
              <p:nvPr/>
            </p:nvSpPr>
            <p:spPr>
              <a:xfrm>
                <a:off x="1915545" y="4556974"/>
                <a:ext cx="360548" cy="338509"/>
              </a:xfrm>
              <a:prstGeom prst="pentagon">
                <a:avLst/>
              </a:prstGeom>
              <a:solidFill>
                <a:srgbClr val="00FF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Regular Pentagon 54"/>
              <p:cNvSpPr/>
              <p:nvPr/>
            </p:nvSpPr>
            <p:spPr>
              <a:xfrm>
                <a:off x="2391656" y="4751544"/>
                <a:ext cx="360548" cy="338509"/>
              </a:xfrm>
              <a:prstGeom prst="pentagon">
                <a:avLst/>
              </a:prstGeom>
              <a:solidFill>
                <a:srgbClr val="00FF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egular Pentagon 55"/>
              <p:cNvSpPr/>
              <p:nvPr/>
            </p:nvSpPr>
            <p:spPr>
              <a:xfrm>
                <a:off x="1647183" y="4738343"/>
                <a:ext cx="360548" cy="338509"/>
              </a:xfrm>
              <a:prstGeom prst="pentagon">
                <a:avLst/>
              </a:prstGeom>
              <a:solidFill>
                <a:srgbClr val="00FF00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550731" y="5265119"/>
                <a:ext cx="397933" cy="254000"/>
              </a:xfrm>
              <a:custGeom>
                <a:avLst/>
                <a:gdLst>
                  <a:gd name="connsiteX0" fmla="*/ 0 w 397933"/>
                  <a:gd name="connsiteY0" fmla="*/ 254000 h 254000"/>
                  <a:gd name="connsiteX1" fmla="*/ 177800 w 397933"/>
                  <a:gd name="connsiteY1" fmla="*/ 67733 h 254000"/>
                  <a:gd name="connsiteX2" fmla="*/ 397933 w 397933"/>
                  <a:gd name="connsiteY2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7933" h="254000">
                    <a:moveTo>
                      <a:pt x="0" y="254000"/>
                    </a:moveTo>
                    <a:cubicBezTo>
                      <a:pt x="55739" y="182033"/>
                      <a:pt x="111478" y="110066"/>
                      <a:pt x="177800" y="67733"/>
                    </a:cubicBezTo>
                    <a:cubicBezTo>
                      <a:pt x="244122" y="25400"/>
                      <a:pt x="397933" y="0"/>
                      <a:pt x="397933" y="0"/>
                    </a:cubicBezTo>
                  </a:path>
                </a:pathLst>
              </a:custGeom>
              <a:ln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loud 9"/>
              <p:cNvSpPr/>
              <p:nvPr/>
            </p:nvSpPr>
            <p:spPr>
              <a:xfrm>
                <a:off x="2668268" y="5407510"/>
                <a:ext cx="467666" cy="342038"/>
              </a:xfrm>
              <a:prstGeom prst="cloud">
                <a:avLst/>
              </a:prstGeom>
              <a:solidFill>
                <a:srgbClr val="00FF00"/>
              </a:solidFill>
              <a:ln w="1905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379133" y="5244012"/>
                <a:ext cx="406400" cy="123854"/>
              </a:xfrm>
              <a:custGeom>
                <a:avLst/>
                <a:gdLst>
                  <a:gd name="connsiteX0" fmla="*/ 0 w 406400"/>
                  <a:gd name="connsiteY0" fmla="*/ 5321 h 123854"/>
                  <a:gd name="connsiteX1" fmla="*/ 220133 w 406400"/>
                  <a:gd name="connsiteY1" fmla="*/ 13788 h 123854"/>
                  <a:gd name="connsiteX2" fmla="*/ 406400 w 406400"/>
                  <a:gd name="connsiteY2" fmla="*/ 123854 h 12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123854">
                    <a:moveTo>
                      <a:pt x="0" y="5321"/>
                    </a:moveTo>
                    <a:cubicBezTo>
                      <a:pt x="76200" y="-324"/>
                      <a:pt x="152400" y="-5968"/>
                      <a:pt x="220133" y="13788"/>
                    </a:cubicBezTo>
                    <a:cubicBezTo>
                      <a:pt x="287866" y="33544"/>
                      <a:pt x="406400" y="123854"/>
                      <a:pt x="406400" y="123854"/>
                    </a:cubicBezTo>
                  </a:path>
                </a:pathLst>
              </a:custGeom>
              <a:ln>
                <a:solidFill>
                  <a:srgbClr val="000000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81478" y="1616111"/>
            <a:ext cx="4700532" cy="4044744"/>
            <a:chOff x="330679" y="1429848"/>
            <a:chExt cx="4700532" cy="4044744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885100" y="2023533"/>
              <a:ext cx="793965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50664" y="1603901"/>
              <a:ext cx="1234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Worst Case</a:t>
              </a: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614306" y="1429848"/>
              <a:ext cx="2870009" cy="396070"/>
              <a:chOff x="1614306" y="1480647"/>
              <a:chExt cx="2870009" cy="396070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1897807" y="1875129"/>
                <a:ext cx="2286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1614306" y="1480647"/>
                <a:ext cx="28700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Time integral of square error</a:t>
                </a:r>
                <a:endParaRPr lang="en-US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92771" y="2899153"/>
              <a:ext cx="4131134" cy="646331"/>
              <a:chOff x="6021735" y="3770988"/>
              <a:chExt cx="4131134" cy="646331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6819810" y="3794550"/>
                <a:ext cx="2784808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021735" y="3770988"/>
                <a:ext cx="41311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Normalizing factor</a:t>
                </a:r>
              </a:p>
              <a:p>
                <a:pPr algn="ctr"/>
                <a:r>
                  <a:rPr lang="en-US" dirty="0" smtClean="0"/>
                  <a:t>(equilibrium amplitude of reference trace)</a:t>
                </a:r>
                <a:endParaRPr lang="en-US" dirty="0"/>
              </a:p>
            </p:txBody>
          </p:sp>
        </p:grpSp>
        <p:pic>
          <p:nvPicPr>
            <p:cNvPr id="42" name="Picture 41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679" y="2008461"/>
              <a:ext cx="3982065" cy="82296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47612" y="3627602"/>
              <a:ext cx="36501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j</a:t>
              </a:r>
              <a:r>
                <a:rPr lang="en-US" dirty="0" smtClean="0"/>
                <a:t> = </a:t>
              </a:r>
              <a:r>
                <a:rPr lang="en-US" i="1" dirty="0" smtClean="0"/>
                <a:t>1</a:t>
              </a:r>
              <a:r>
                <a:rPr lang="en-US" dirty="0" smtClean="0"/>
                <a:t>, </a:t>
              </a:r>
              <a:r>
                <a:rPr lang="en-US" i="1" dirty="0" smtClean="0"/>
                <a:t>2</a:t>
              </a:r>
              <a:r>
                <a:rPr lang="en-US" dirty="0" smtClean="0"/>
                <a:t>, </a:t>
              </a:r>
              <a:r>
                <a:rPr lang="en-US" i="1" dirty="0" smtClean="0"/>
                <a:t>3</a:t>
              </a:r>
              <a:r>
                <a:rPr lang="en-US" dirty="0" smtClean="0"/>
                <a:t>,</a:t>
              </a:r>
              <a:r>
                <a:rPr lang="en-US" i="1" dirty="0"/>
                <a:t> </a:t>
              </a:r>
              <a:r>
                <a:rPr lang="en-US" dirty="0" smtClean="0"/>
                <a:t>… </a:t>
              </a:r>
              <a:r>
                <a:rPr lang="en-US" i="1" dirty="0" smtClean="0"/>
                <a:t>15</a:t>
              </a:r>
            </a:p>
            <a:p>
              <a:r>
                <a:rPr lang="en-US" dirty="0" smtClean="0"/>
                <a:t>(at least 5 traces for 3 temperatures)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0679" y="4274263"/>
              <a:ext cx="470053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r</a:t>
              </a:r>
              <a:r>
                <a:rPr lang="en-US" i="1" dirty="0"/>
                <a:t>(t)</a:t>
              </a:r>
              <a:r>
                <a:rPr lang="en-US" dirty="0"/>
                <a:t> is a trace chosen as </a:t>
              </a:r>
              <a:r>
                <a:rPr lang="en-US" dirty="0" smtClean="0"/>
                <a:t>reference,</a:t>
              </a:r>
              <a:endParaRPr lang="en-US" dirty="0"/>
            </a:p>
            <a:p>
              <a:r>
                <a:rPr lang="en-US" i="1" dirty="0" smtClean="0"/>
                <a:t>M</a:t>
              </a:r>
              <a:r>
                <a:rPr lang="en-US" dirty="0" smtClean="0"/>
                <a:t> </a:t>
              </a:r>
              <a:r>
                <a:rPr lang="en-US" dirty="0"/>
                <a:t>is equilibrium amplitude of </a:t>
              </a:r>
              <a:r>
                <a:rPr lang="en-US" i="1" dirty="0"/>
                <a:t>r(t</a:t>
              </a:r>
              <a:r>
                <a:rPr lang="en-US" i="1" dirty="0" smtClean="0"/>
                <a:t>),</a:t>
              </a:r>
              <a:endParaRPr lang="en-US" dirty="0" smtClean="0"/>
            </a:p>
            <a:p>
              <a:r>
                <a:rPr lang="en-US" i="1" dirty="0" smtClean="0"/>
                <a:t>T</a:t>
              </a:r>
              <a:r>
                <a:rPr lang="en-US" i="1" baseline="-25000" dirty="0" smtClean="0"/>
                <a:t>1</a:t>
              </a:r>
              <a:r>
                <a:rPr lang="en-US" dirty="0" smtClean="0"/>
                <a:t> </a:t>
              </a:r>
              <a:r>
                <a:rPr lang="en-US" dirty="0"/>
                <a:t>is </a:t>
              </a:r>
              <a:r>
                <a:rPr lang="en-US" dirty="0" smtClean="0"/>
                <a:t>time when </a:t>
              </a:r>
              <a:r>
                <a:rPr lang="en-US" i="1" dirty="0" smtClean="0"/>
                <a:t>r(t)</a:t>
              </a:r>
              <a:r>
                <a:rPr lang="en-US" dirty="0" smtClean="0"/>
                <a:t> is </a:t>
              </a:r>
              <a:r>
                <a:rPr lang="en-US" i="1" dirty="0" smtClean="0"/>
                <a:t>10%</a:t>
              </a:r>
              <a:r>
                <a:rPr lang="en-US" dirty="0" smtClean="0"/>
                <a:t> </a:t>
              </a:r>
              <a:r>
                <a:rPr lang="en-US" dirty="0"/>
                <a:t>of </a:t>
              </a:r>
              <a:r>
                <a:rPr lang="en-US" i="1" dirty="0" smtClean="0"/>
                <a:t>M</a:t>
              </a:r>
              <a:r>
                <a:rPr lang="en-US" dirty="0" smtClean="0"/>
                <a:t>, and</a:t>
              </a:r>
            </a:p>
            <a:p>
              <a:r>
                <a:rPr lang="en-US" i="1" dirty="0" smtClean="0"/>
                <a:t>T</a:t>
              </a:r>
              <a:r>
                <a:rPr lang="en-US" i="1" baseline="-25000" dirty="0" smtClean="0"/>
                <a:t>2</a:t>
              </a:r>
              <a:r>
                <a:rPr lang="en-US" dirty="0" smtClean="0"/>
                <a:t> </a:t>
              </a:r>
              <a:r>
                <a:rPr lang="en-US" dirty="0"/>
                <a:t>is </a:t>
              </a:r>
              <a:r>
                <a:rPr lang="en-US" dirty="0" smtClean="0"/>
                <a:t>time </a:t>
              </a:r>
              <a:r>
                <a:rPr lang="en-US" dirty="0"/>
                <a:t>after which </a:t>
              </a:r>
              <a:r>
                <a:rPr lang="en-US" i="1" dirty="0" smtClean="0"/>
                <a:t>r(t)</a:t>
              </a:r>
              <a:r>
                <a:rPr lang="en-US" dirty="0" smtClean="0"/>
                <a:t> stays </a:t>
              </a:r>
              <a:r>
                <a:rPr lang="en-US" dirty="0"/>
                <a:t>within </a:t>
              </a:r>
              <a:r>
                <a:rPr lang="en-US" i="1" dirty="0" smtClean="0"/>
                <a:t>10%</a:t>
              </a:r>
              <a:r>
                <a:rPr lang="en-US" dirty="0" smtClean="0"/>
                <a:t> </a:t>
              </a:r>
              <a:r>
                <a:rPr lang="en-US" dirty="0"/>
                <a:t>of </a:t>
              </a:r>
              <a:r>
                <a:rPr lang="en-US" i="1" dirty="0" smtClean="0"/>
                <a:t>M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370040" y="1656595"/>
            <a:ext cx="3006343" cy="2111934"/>
            <a:chOff x="5248550" y="4184816"/>
            <a:chExt cx="3006343" cy="2111934"/>
          </a:xfrm>
        </p:grpSpPr>
        <p:sp>
          <p:nvSpPr>
            <p:cNvPr id="46" name="Rectangle 45"/>
            <p:cNvSpPr/>
            <p:nvPr/>
          </p:nvSpPr>
          <p:spPr>
            <a:xfrm>
              <a:off x="6390040" y="4444107"/>
              <a:ext cx="1375542" cy="112962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651736" y="5695104"/>
              <a:ext cx="462825" cy="263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</a:t>
              </a:r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6411898" y="4417329"/>
              <a:ext cx="1842994" cy="1150983"/>
            </a:xfrm>
            <a:custGeom>
              <a:avLst/>
              <a:gdLst>
                <a:gd name="connsiteX0" fmla="*/ 0 w 2161587"/>
                <a:gd name="connsiteY0" fmla="*/ 995196 h 995196"/>
                <a:gd name="connsiteX1" fmla="*/ 439645 w 2161587"/>
                <a:gd name="connsiteY1" fmla="*/ 409068 h 995196"/>
                <a:gd name="connsiteX2" fmla="*/ 940352 w 2161587"/>
                <a:gd name="connsiteY2" fmla="*/ 128215 h 995196"/>
                <a:gd name="connsiteX3" fmla="*/ 1685305 w 2161587"/>
                <a:gd name="connsiteY3" fmla="*/ 18316 h 995196"/>
                <a:gd name="connsiteX4" fmla="*/ 2161587 w 2161587"/>
                <a:gd name="connsiteY4" fmla="*/ 18316 h 99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587" h="995196">
                  <a:moveTo>
                    <a:pt x="0" y="995196"/>
                  </a:moveTo>
                  <a:cubicBezTo>
                    <a:pt x="141460" y="774380"/>
                    <a:pt x="282920" y="553565"/>
                    <a:pt x="439645" y="409068"/>
                  </a:cubicBezTo>
                  <a:cubicBezTo>
                    <a:pt x="596370" y="264571"/>
                    <a:pt x="732742" y="193340"/>
                    <a:pt x="940352" y="128215"/>
                  </a:cubicBezTo>
                  <a:cubicBezTo>
                    <a:pt x="1147962" y="63090"/>
                    <a:pt x="1481766" y="36632"/>
                    <a:pt x="1685305" y="18316"/>
                  </a:cubicBezTo>
                  <a:cubicBezTo>
                    <a:pt x="1888844" y="0"/>
                    <a:pt x="2161587" y="18316"/>
                    <a:pt x="2161587" y="18316"/>
                  </a:cubicBezTo>
                </a:path>
              </a:pathLst>
            </a:cu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Elbow Connector 48"/>
            <p:cNvCxnSpPr/>
            <p:nvPr/>
          </p:nvCxnSpPr>
          <p:spPr>
            <a:xfrm>
              <a:off x="5739422" y="4253603"/>
              <a:ext cx="2515471" cy="1434232"/>
            </a:xfrm>
            <a:prstGeom prst="bentConnector3">
              <a:avLst>
                <a:gd name="adj1" fmla="val -173"/>
              </a:avLst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8" idx="0"/>
            </p:cNvCxnSpPr>
            <p:nvPr/>
          </p:nvCxnSpPr>
          <p:spPr>
            <a:xfrm flipH="1">
              <a:off x="5878686" y="5568312"/>
              <a:ext cx="533212" cy="113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 flipV="1">
              <a:off x="6907784" y="4884638"/>
              <a:ext cx="108094" cy="1897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6618647" y="4184816"/>
              <a:ext cx="96652" cy="18979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961493" y="5835085"/>
              <a:ext cx="850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Input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16200000">
              <a:off x="4939511" y="4797436"/>
              <a:ext cx="1079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Output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6272198" y="5856433"/>
              <a:ext cx="189792" cy="11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Elbow Connector 59"/>
            <p:cNvCxnSpPr>
              <a:stCxn id="48" idx="3"/>
            </p:cNvCxnSpPr>
            <p:nvPr/>
          </p:nvCxnSpPr>
          <p:spPr>
            <a:xfrm flipH="1">
              <a:off x="6412466" y="4438512"/>
              <a:ext cx="1436342" cy="1132502"/>
            </a:xfrm>
            <a:prstGeom prst="bentConnector3">
              <a:avLst>
                <a:gd name="adj1" fmla="val 101881"/>
              </a:avLst>
            </a:prstGeom>
            <a:ln w="1270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ight Triangle 60"/>
            <p:cNvSpPr/>
            <p:nvPr/>
          </p:nvSpPr>
          <p:spPr>
            <a:xfrm flipH="1">
              <a:off x="6411898" y="4705098"/>
              <a:ext cx="1398444" cy="868637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929384" y="4626768"/>
              <a:ext cx="691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Small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Single cell dynamics are measured for a simple reference design, for different temperatures</a:t>
            </a:r>
            <a:endParaRPr lang="en-US" sz="3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746375" y="1672906"/>
            <a:ext cx="5690957" cy="1609562"/>
            <a:chOff x="1746375" y="1770594"/>
            <a:chExt cx="5690957" cy="160956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72929" y="2562345"/>
              <a:ext cx="2393621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>
              <a:off x="4179839" y="2345719"/>
              <a:ext cx="434841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396465" y="2127504"/>
              <a:ext cx="427433" cy="1588"/>
            </a:xfrm>
            <a:prstGeom prst="line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4946018" y="2298458"/>
              <a:ext cx="981572" cy="43484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YFP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14168" y="1971525"/>
              <a:ext cx="1104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P</a:t>
              </a:r>
              <a:r>
                <a:rPr lang="en-US" sz="2400" baseline="-25000" dirty="0" err="1" smtClean="0"/>
                <a:t>inducible</a:t>
              </a:r>
              <a:endParaRPr lang="en-US" sz="2400" baseline="-250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746375" y="1770594"/>
              <a:ext cx="5690957" cy="1609562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52480" y="2918491"/>
              <a:ext cx="961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/>
                <a:t>E. coli</a:t>
              </a:r>
              <a:endParaRPr lang="en-US" sz="2400" i="1" baseline="-25000" dirty="0"/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066635"/>
              </p:ext>
            </p:extLst>
          </p:nvPr>
        </p:nvGraphicFramePr>
        <p:xfrm>
          <a:off x="1388532" y="4012146"/>
          <a:ext cx="6284511" cy="241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5608"/>
                <a:gridCol w="1186301"/>
                <a:gridCol w="1186301"/>
                <a:gridCol w="1186301"/>
              </a:tblGrid>
              <a:tr h="806144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30 °C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32 °C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34 °C</a:t>
                      </a:r>
                    </a:p>
                  </a:txBody>
                  <a:tcPr/>
                </a:tc>
              </a:tr>
              <a:tr h="806144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/>
                        <a:t>#1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</a:tr>
              <a:tr h="806144">
                <a:tc>
                  <a:txBody>
                    <a:bodyPr/>
                    <a:lstStyle/>
                    <a:p>
                      <a:pPr algn="l"/>
                      <a:r>
                        <a:rPr lang="en-US" sz="2400" b="0" dirty="0" smtClean="0"/>
                        <a:t>#2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174749" y="4835496"/>
            <a:ext cx="1447800" cy="682198"/>
            <a:chOff x="5029200" y="1295400"/>
            <a:chExt cx="1447800" cy="682198"/>
          </a:xfrm>
        </p:grpSpPr>
        <p:grpSp>
          <p:nvGrpSpPr>
            <p:cNvPr id="16" name="Group 15"/>
            <p:cNvGrpSpPr/>
            <p:nvPr/>
          </p:nvGrpSpPr>
          <p:grpSpPr>
            <a:xfrm>
              <a:off x="5039821" y="1319599"/>
              <a:ext cx="1437179" cy="657999"/>
              <a:chOff x="2362200" y="5285601"/>
              <a:chExt cx="1437179" cy="657999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2819400" y="5562600"/>
                <a:ext cx="97997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lbow Connector 18"/>
              <p:cNvCxnSpPr/>
              <p:nvPr/>
            </p:nvCxnSpPr>
            <p:spPr>
              <a:xfrm flipV="1">
                <a:off x="3079000" y="5410200"/>
                <a:ext cx="197600" cy="152402"/>
              </a:xfrm>
              <a:prstGeom prst="bentConnector3">
                <a:avLst>
                  <a:gd name="adj1" fmla="val -1878"/>
                </a:avLst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3276600" y="5486400"/>
                <a:ext cx="4572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285872" y="5438001"/>
                <a:ext cx="42803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yfp</a:t>
                </a:r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667000" y="5285601"/>
                <a:ext cx="446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P</a:t>
                </a:r>
                <a:r>
                  <a:rPr lang="en-US" sz="1200" i="1" baseline="-250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lac</a:t>
                </a:r>
                <a:endParaRPr lang="en-US" sz="1200" i="1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895600" y="5638800"/>
                <a:ext cx="0" cy="30480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362200" y="5638800"/>
                <a:ext cx="5437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IPTG</a:t>
                </a:r>
                <a:endParaRPr lang="en-US" sz="1200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5029200" y="1295400"/>
              <a:ext cx="3558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#1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74749" y="5652384"/>
            <a:ext cx="1447800" cy="657999"/>
            <a:chOff x="990600" y="838200"/>
            <a:chExt cx="1447800" cy="657999"/>
          </a:xfrm>
        </p:grpSpPr>
        <p:grpSp>
          <p:nvGrpSpPr>
            <p:cNvPr id="26" name="Group 25"/>
            <p:cNvGrpSpPr/>
            <p:nvPr/>
          </p:nvGrpSpPr>
          <p:grpSpPr>
            <a:xfrm>
              <a:off x="1001221" y="838200"/>
              <a:ext cx="1437179" cy="657999"/>
              <a:chOff x="2362200" y="5285601"/>
              <a:chExt cx="1437179" cy="657999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2819400" y="5562600"/>
                <a:ext cx="97997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lbow Connector 28"/>
              <p:cNvCxnSpPr/>
              <p:nvPr/>
            </p:nvCxnSpPr>
            <p:spPr>
              <a:xfrm flipV="1">
                <a:off x="3079000" y="5410200"/>
                <a:ext cx="197600" cy="152402"/>
              </a:xfrm>
              <a:prstGeom prst="bentConnector3">
                <a:avLst>
                  <a:gd name="adj1" fmla="val -1878"/>
                </a:avLst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/>
              <p:cNvSpPr/>
              <p:nvPr/>
            </p:nvSpPr>
            <p:spPr>
              <a:xfrm>
                <a:off x="3276600" y="5486400"/>
                <a:ext cx="4572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3200400" y="5438001"/>
                <a:ext cx="59897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>
                    <a:solidFill>
                      <a:srgbClr val="000000"/>
                    </a:solidFill>
                    <a:latin typeface="Arial"/>
                    <a:cs typeface="Arial"/>
                  </a:rPr>
                  <a:t>cI-yfp</a:t>
                </a:r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667000" y="5285601"/>
                <a:ext cx="446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P</a:t>
                </a:r>
                <a:r>
                  <a:rPr lang="en-US" sz="1200" i="1" baseline="-250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lac</a:t>
                </a:r>
                <a:endParaRPr lang="en-US" sz="1200" i="1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2895600" y="5638800"/>
                <a:ext cx="0" cy="30480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2362200" y="5638800"/>
                <a:ext cx="5437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IPTG</a:t>
                </a:r>
                <a:endParaRPr lang="en-US" sz="1200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990600" y="870971"/>
              <a:ext cx="3558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#2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Movies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212029" y="1115941"/>
            <a:ext cx="239362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4118939" y="899315"/>
            <a:ext cx="434841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335565" y="681100"/>
            <a:ext cx="427433" cy="1588"/>
          </a:xfrm>
          <a:prstGeom prst="line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885118" y="852054"/>
            <a:ext cx="981572" cy="434841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YFP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3268" y="525121"/>
            <a:ext cx="114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/>
              <a:t>P</a:t>
            </a:r>
            <a:r>
              <a:rPr lang="en-US" sz="2400" i="1" baseline="-25000" dirty="0" err="1" smtClean="0"/>
              <a:t>inducible</a:t>
            </a:r>
            <a:endParaRPr lang="en-US" sz="2400" i="1" baseline="-25000" dirty="0"/>
          </a:p>
        </p:txBody>
      </p:sp>
      <p:pic>
        <p:nvPicPr>
          <p:cNvPr id="9" name="movie_2011_07_08_4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345" y="2603779"/>
            <a:ext cx="2540000" cy="3175000"/>
          </a:xfrm>
          <a:prstGeom prst="rect">
            <a:avLst/>
          </a:prstGeom>
        </p:spPr>
      </p:pic>
      <p:pic>
        <p:nvPicPr>
          <p:cNvPr id="10" name="movie_2011_07_15_2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8673" y="1651279"/>
            <a:ext cx="15875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ference_trac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462" y="260039"/>
            <a:ext cx="52990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Reference trace exhibits &gt; 10x induction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40447" y="5215160"/>
            <a:ext cx="1758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Time (minutes)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964307" y="3439756"/>
            <a:ext cx="2815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Mean Fluorescence (</a:t>
            </a:r>
            <a:r>
              <a:rPr lang="en-US" sz="2000" dirty="0" err="1" smtClean="0"/>
              <a:t>a.u</a:t>
            </a:r>
            <a:r>
              <a:rPr lang="en-US" sz="2000" dirty="0" smtClean="0"/>
              <a:t>.)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936617" y="4365096"/>
            <a:ext cx="1395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induction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6617" y="4826761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</a:t>
            </a:r>
            <a:r>
              <a:rPr lang="en-US" dirty="0" err="1" smtClean="0"/>
              <a:t>Bgd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6484759" y="5048955"/>
            <a:ext cx="500706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6075393" y="4615755"/>
            <a:ext cx="910073" cy="296483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5899237" y="2811076"/>
            <a:ext cx="228600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5507558" y="2594687"/>
            <a:ext cx="228600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088958" y="2811076"/>
            <a:ext cx="228600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4605038" y="2684565"/>
            <a:ext cx="228600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4075332" y="2533632"/>
            <a:ext cx="228600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3708962" y="2708988"/>
            <a:ext cx="228600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>
            <a:off x="6871960" y="2823288"/>
            <a:ext cx="228600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51659" y="2720934"/>
            <a:ext cx="1298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division</a:t>
            </a:r>
            <a:endParaRPr lang="en-US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6941335" y="2963169"/>
            <a:ext cx="91440" cy="9144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rot="5400000" flipH="1" flipV="1">
            <a:off x="3506438" y="4311901"/>
            <a:ext cx="1200675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3857591" y="3699354"/>
            <a:ext cx="500706" cy="1589"/>
          </a:xfrm>
          <a:prstGeom prst="straightConnector1">
            <a:avLst/>
          </a:prstGeom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112633" y="4085419"/>
            <a:ext cx="1883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10x induction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000" dirty="0"/>
              <a:t>Baseline Performance </a:t>
            </a:r>
            <a:r>
              <a:rPr lang="en-US" sz="2000" dirty="0" smtClean="0"/>
              <a:t>Score for </a:t>
            </a:r>
            <a:r>
              <a:rPr lang="en-US" sz="2000" dirty="0"/>
              <a:t>Self </a:t>
            </a:r>
            <a:r>
              <a:rPr lang="en-US" sz="2000" dirty="0" smtClean="0"/>
              <a:t>Assessment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3200" dirty="0" smtClean="0"/>
              <a:t>Performance </a:t>
            </a:r>
            <a:r>
              <a:rPr lang="en-US" sz="3200" dirty="0" smtClean="0"/>
              <a:t>scores for inducible protein expression circuits </a:t>
            </a:r>
            <a:endParaRPr lang="en-US" sz="3200" dirty="0"/>
          </a:p>
        </p:txBody>
      </p:sp>
      <p:pic>
        <p:nvPicPr>
          <p:cNvPr id="12" name="Picture 11" descr="rsc1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76" y="2074809"/>
            <a:ext cx="3886200" cy="5029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97175" y="5732409"/>
            <a:ext cx="1205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Time (minutes)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49362" y="4450910"/>
            <a:ext cx="1938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Mean Fluorescence (</a:t>
            </a:r>
            <a:r>
              <a:rPr lang="en-US" sz="1200" dirty="0" err="1" smtClean="0">
                <a:latin typeface="Arial"/>
                <a:cs typeface="Arial"/>
              </a:rPr>
              <a:t>a.u</a:t>
            </a:r>
            <a:r>
              <a:rPr lang="en-US" sz="1200" dirty="0" smtClean="0">
                <a:latin typeface="Arial"/>
                <a:cs typeface="Arial"/>
              </a:rPr>
              <a:t>.)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61376" y="2608209"/>
            <a:ext cx="1447800" cy="682198"/>
            <a:chOff x="5029200" y="1295400"/>
            <a:chExt cx="1447800" cy="682198"/>
          </a:xfrm>
        </p:grpSpPr>
        <p:grpSp>
          <p:nvGrpSpPr>
            <p:cNvPr id="17" name="Group 16"/>
            <p:cNvGrpSpPr/>
            <p:nvPr/>
          </p:nvGrpSpPr>
          <p:grpSpPr>
            <a:xfrm>
              <a:off x="5039821" y="1319599"/>
              <a:ext cx="1437179" cy="657999"/>
              <a:chOff x="2362200" y="5285601"/>
              <a:chExt cx="1437179" cy="657999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2819400" y="5562600"/>
                <a:ext cx="97997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Elbow Connector 24"/>
              <p:cNvCxnSpPr/>
              <p:nvPr/>
            </p:nvCxnSpPr>
            <p:spPr>
              <a:xfrm flipV="1">
                <a:off x="3079000" y="5410200"/>
                <a:ext cx="197600" cy="152402"/>
              </a:xfrm>
              <a:prstGeom prst="bentConnector3">
                <a:avLst>
                  <a:gd name="adj1" fmla="val -1878"/>
                </a:avLst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>
                <a:off x="3276600" y="5486400"/>
                <a:ext cx="4572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285872" y="5438001"/>
                <a:ext cx="42803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yfp</a:t>
                </a:r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667000" y="5285601"/>
                <a:ext cx="446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P</a:t>
                </a:r>
                <a:r>
                  <a:rPr lang="en-US" sz="1200" i="1" baseline="-250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lac</a:t>
                </a:r>
                <a:endParaRPr lang="en-US" sz="1200" i="1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V="1">
                <a:off x="2895600" y="5638800"/>
                <a:ext cx="0" cy="30480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/>
              <p:cNvSpPr/>
              <p:nvPr/>
            </p:nvSpPr>
            <p:spPr>
              <a:xfrm>
                <a:off x="2362200" y="5638800"/>
                <a:ext cx="5437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IPTG</a:t>
                </a:r>
                <a:endParaRPr lang="en-US" sz="1200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5029200" y="1295400"/>
              <a:ext cx="3558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#1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72230" y="2608209"/>
            <a:ext cx="2070546" cy="830997"/>
            <a:chOff x="6540054" y="1319599"/>
            <a:chExt cx="2070546" cy="83099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6540054" y="1488995"/>
              <a:ext cx="30480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6799212" y="1319599"/>
              <a:ext cx="181138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Reference trace </a:t>
              </a:r>
              <a:r>
                <a:rPr lang="en-US" sz="1200" dirty="0" smtClean="0">
                  <a:latin typeface="Arial"/>
                  <a:cs typeface="Arial"/>
                </a:rPr>
                <a:t>(32 </a:t>
              </a:r>
              <a:r>
                <a:rPr lang="en-US" sz="1200" dirty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C)</a:t>
              </a:r>
            </a:p>
            <a:p>
              <a:r>
                <a:rPr lang="en-US" sz="1200" dirty="0">
                  <a:solidFill>
                    <a:srgbClr val="FF00FF"/>
                  </a:solidFill>
                  <a:latin typeface="Arial"/>
                  <a:cs typeface="Arial"/>
                </a:rPr>
                <a:t>Traces at </a:t>
              </a:r>
              <a:r>
                <a:rPr lang="en-US" sz="1200" dirty="0" smtClean="0">
                  <a:solidFill>
                    <a:srgbClr val="FF00FF"/>
                  </a:solidFill>
                  <a:latin typeface="Arial"/>
                  <a:cs typeface="Arial"/>
                </a:rPr>
                <a:t>32 </a:t>
              </a:r>
              <a:r>
                <a:rPr lang="en-US" sz="1200" dirty="0">
                  <a:solidFill>
                    <a:srgbClr val="FF00FF"/>
                  </a:solidFill>
                  <a:latin typeface="Arial"/>
                  <a:cs typeface="Arial"/>
                </a:rPr>
                <a:t>°</a:t>
              </a:r>
              <a:r>
                <a:rPr lang="en-US" sz="1200" dirty="0" smtClean="0">
                  <a:solidFill>
                    <a:srgbClr val="FF00FF"/>
                  </a:solidFill>
                  <a:latin typeface="Arial"/>
                  <a:cs typeface="Arial"/>
                </a:rPr>
                <a:t>C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  <a:latin typeface="Arial"/>
                  <a:cs typeface="Arial"/>
                </a:rPr>
                <a:t>Traces </a:t>
              </a:r>
              <a:r>
                <a:rPr lang="en-US" sz="1200" dirty="0">
                  <a:solidFill>
                    <a:srgbClr val="FF0000"/>
                  </a:solidFill>
                  <a:latin typeface="Arial"/>
                  <a:cs typeface="Arial"/>
                </a:rPr>
                <a:t>at 34 °C</a:t>
              </a:r>
            </a:p>
            <a:p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Traces </a:t>
              </a:r>
              <a:r>
                <a:rPr lang="en-US" sz="1200" dirty="0">
                  <a:solidFill>
                    <a:srgbClr val="0000FF"/>
                  </a:solidFill>
                  <a:latin typeface="Arial"/>
                  <a:cs typeface="Arial"/>
                </a:rPr>
                <a:t>at 30 °C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6540054" y="1653063"/>
              <a:ext cx="304800" cy="0"/>
            </a:xfrm>
            <a:prstGeom prst="line">
              <a:avLst/>
            </a:prstGeom>
            <a:ln w="12700" cmpd="sng">
              <a:solidFill>
                <a:srgbClr val="FF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540054" y="1817131"/>
              <a:ext cx="304800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540054" y="1981200"/>
              <a:ext cx="304800" cy="0"/>
            </a:xfrm>
            <a:prstGeom prst="line">
              <a:avLst/>
            </a:prstGeom>
            <a:ln w="1270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 descr="mjd14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970" y="2074809"/>
            <a:ext cx="3886200" cy="50292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027569" y="5732409"/>
            <a:ext cx="1205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Time (minutes)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008832" y="4450910"/>
            <a:ext cx="1938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Mean Fluorescence (</a:t>
            </a:r>
            <a:r>
              <a:rPr lang="en-US" sz="1200" dirty="0" err="1" smtClean="0">
                <a:latin typeface="Arial"/>
                <a:cs typeface="Arial"/>
              </a:rPr>
              <a:t>a.u</a:t>
            </a:r>
            <a:r>
              <a:rPr lang="en-US" sz="1200" dirty="0" smtClean="0">
                <a:latin typeface="Arial"/>
                <a:cs typeface="Arial"/>
              </a:rPr>
              <a:t>.)</a:t>
            </a:r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763170" y="2608209"/>
            <a:ext cx="1447800" cy="657999"/>
            <a:chOff x="990600" y="838200"/>
            <a:chExt cx="1447800" cy="657999"/>
          </a:xfrm>
        </p:grpSpPr>
        <p:grpSp>
          <p:nvGrpSpPr>
            <p:cNvPr id="42" name="Group 41"/>
            <p:cNvGrpSpPr/>
            <p:nvPr/>
          </p:nvGrpSpPr>
          <p:grpSpPr>
            <a:xfrm>
              <a:off x="1001221" y="838200"/>
              <a:ext cx="1437179" cy="657999"/>
              <a:chOff x="2362200" y="5285601"/>
              <a:chExt cx="1437179" cy="657999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2819400" y="5562600"/>
                <a:ext cx="97997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Elbow Connector 44"/>
              <p:cNvCxnSpPr/>
              <p:nvPr/>
            </p:nvCxnSpPr>
            <p:spPr>
              <a:xfrm flipV="1">
                <a:off x="3079000" y="5410200"/>
                <a:ext cx="197600" cy="152402"/>
              </a:xfrm>
              <a:prstGeom prst="bentConnector3">
                <a:avLst>
                  <a:gd name="adj1" fmla="val -1878"/>
                </a:avLst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/>
              <p:cNvSpPr/>
              <p:nvPr/>
            </p:nvSpPr>
            <p:spPr>
              <a:xfrm>
                <a:off x="3276600" y="5486400"/>
                <a:ext cx="4572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200400" y="5438001"/>
                <a:ext cx="59897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>
                    <a:solidFill>
                      <a:srgbClr val="000000"/>
                    </a:solidFill>
                    <a:latin typeface="Arial"/>
                    <a:cs typeface="Arial"/>
                  </a:rPr>
                  <a:t>cI-yfp</a:t>
                </a:r>
                <a:endParaRPr lang="en-US" sz="12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667000" y="5285601"/>
                <a:ext cx="4468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i="1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P</a:t>
                </a:r>
                <a:r>
                  <a:rPr lang="en-US" sz="1200" i="1" baseline="-250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lac</a:t>
                </a:r>
                <a:endParaRPr lang="en-US" sz="1200" i="1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49" name="Straight Arrow Connector 48"/>
              <p:cNvCxnSpPr/>
              <p:nvPr/>
            </p:nvCxnSpPr>
            <p:spPr>
              <a:xfrm flipV="1">
                <a:off x="2895600" y="5638800"/>
                <a:ext cx="0" cy="30480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/>
              <p:cNvSpPr/>
              <p:nvPr/>
            </p:nvSpPr>
            <p:spPr>
              <a:xfrm>
                <a:off x="2362200" y="5638800"/>
                <a:ext cx="54376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IPTG</a:t>
                </a:r>
                <a:endParaRPr lang="en-US" sz="1200" baseline="-25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990600" y="870971"/>
              <a:ext cx="3558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#2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363370" y="2608209"/>
            <a:ext cx="2083692" cy="646331"/>
            <a:chOff x="2209800" y="1780401"/>
            <a:chExt cx="2083692" cy="646331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2209800" y="1949797"/>
              <a:ext cx="304800" cy="0"/>
            </a:xfrm>
            <a:prstGeom prst="line">
              <a:avLst/>
            </a:prstGeom>
            <a:ln w="127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/>
            <p:cNvSpPr/>
            <p:nvPr/>
          </p:nvSpPr>
          <p:spPr>
            <a:xfrm>
              <a:off x="2482104" y="1780401"/>
              <a:ext cx="18113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Reference trace </a:t>
              </a:r>
              <a:r>
                <a:rPr lang="en-US" sz="1200" dirty="0" smtClean="0">
                  <a:latin typeface="Arial"/>
                  <a:cs typeface="Arial"/>
                </a:rPr>
                <a:t>(34 </a:t>
              </a:r>
              <a:r>
                <a:rPr lang="en-US" sz="1200" dirty="0">
                  <a:latin typeface="Arial"/>
                  <a:cs typeface="Arial"/>
                </a:rPr>
                <a:t>°</a:t>
              </a:r>
              <a:r>
                <a:rPr lang="en-US" sz="1200" dirty="0" smtClean="0">
                  <a:latin typeface="Arial"/>
                  <a:cs typeface="Arial"/>
                </a:rPr>
                <a:t>C)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Arial"/>
                  <a:cs typeface="Arial"/>
                </a:rPr>
                <a:t>Traces at 34 °C</a:t>
              </a:r>
            </a:p>
            <a:p>
              <a:r>
                <a:rPr lang="en-US" sz="1200" dirty="0" smtClean="0">
                  <a:solidFill>
                    <a:srgbClr val="0000FF"/>
                  </a:solidFill>
                  <a:latin typeface="Arial"/>
                  <a:cs typeface="Arial"/>
                </a:rPr>
                <a:t>Traces </a:t>
              </a:r>
              <a:r>
                <a:rPr lang="en-US" sz="1200" dirty="0">
                  <a:solidFill>
                    <a:srgbClr val="0000FF"/>
                  </a:solidFill>
                  <a:latin typeface="Arial"/>
                  <a:cs typeface="Arial"/>
                </a:rPr>
                <a:t>at 30 °C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2209800" y="2133600"/>
              <a:ext cx="304800" cy="0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209800" y="2286000"/>
              <a:ext cx="304800" cy="0"/>
            </a:xfrm>
            <a:prstGeom prst="line">
              <a:avLst/>
            </a:prstGeom>
            <a:ln w="1270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997175" y="1905493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= </a:t>
            </a:r>
            <a:r>
              <a:rPr lang="en-US" dirty="0" smtClean="0"/>
              <a:t>1.45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027569" y="1905493"/>
            <a:ext cx="919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 = </a:t>
            </a:r>
            <a:r>
              <a:rPr lang="en-US" dirty="0" smtClean="0"/>
              <a:t>1.22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3625</TotalTime>
  <Words>521</Words>
  <Application>Microsoft Macintosh PowerPoint</Application>
  <PresentationFormat>On-screen Show (4:3)</PresentationFormat>
  <Paragraphs>157</Paragraphs>
  <Slides>14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Establishing Baseline Performance Scores for the CAGEN Robust Gene Response Challenge</vt:lpstr>
      <vt:lpstr>PowerPoint Presentation</vt:lpstr>
      <vt:lpstr>CAGEN Challenge #1 : Robust Gene Response</vt:lpstr>
      <vt:lpstr>Purpose Establish Baseline Performance</vt:lpstr>
      <vt:lpstr>Performance metric to score robustness and speed of designs</vt:lpstr>
      <vt:lpstr>Single cell dynamics are measured for a simple reference design, for different temperatures</vt:lpstr>
      <vt:lpstr>Movies</vt:lpstr>
      <vt:lpstr>Reference trace exhibits &gt; 10x induction</vt:lpstr>
      <vt:lpstr>Baseline Performance Score for Self Assessment Performance scores for inducible protein expression circuits </vt:lpstr>
      <vt:lpstr>Critical assessment will be on a μfluidic platform allowing for controlled induction time</vt:lpstr>
      <vt:lpstr>Movie</vt:lpstr>
      <vt:lpstr>Single-Cell Dynamics with Controlled Induction Time</vt:lpstr>
      <vt:lpstr>Population level metric to estimate performance score</vt:lpstr>
      <vt:lpstr>Future Work Fast Linear Amplifier in 3 Steps</vt:lpstr>
    </vt:vector>
  </TitlesOfParts>
  <Company>California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Shaunak Sen</dc:creator>
  <cp:lastModifiedBy>Shaunak Sen</cp:lastModifiedBy>
  <cp:revision>70</cp:revision>
  <cp:lastPrinted>2011-09-14T16:32:38Z</cp:lastPrinted>
  <dcterms:created xsi:type="dcterms:W3CDTF">2011-09-14T14:20:09Z</dcterms:created>
  <dcterms:modified xsi:type="dcterms:W3CDTF">2011-12-14T07:27:11Z</dcterms:modified>
</cp:coreProperties>
</file>