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80" r:id="rId4"/>
    <p:sldId id="258" r:id="rId5"/>
    <p:sldId id="281" r:id="rId6"/>
    <p:sldId id="260" r:id="rId7"/>
    <p:sldId id="261" r:id="rId8"/>
    <p:sldId id="262" r:id="rId9"/>
    <p:sldId id="265" r:id="rId10"/>
    <p:sldId id="263" r:id="rId11"/>
    <p:sldId id="264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7" r:id="rId20"/>
    <p:sldId id="279" r:id="rId21"/>
    <p:sldId id="273" r:id="rId22"/>
    <p:sldId id="284" r:id="rId23"/>
    <p:sldId id="283" r:id="rId24"/>
    <p:sldId id="274" r:id="rId25"/>
    <p:sldId id="282" r:id="rId26"/>
    <p:sldId id="275" r:id="rId27"/>
    <p:sldId id="276" r:id="rId28"/>
  </p:sldIdLst>
  <p:sldSz cx="9144000" cy="6858000" type="screen4x3"/>
  <p:notesSz cx="6858000" cy="9144000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1pPr>
    <a:lvl2pPr marL="742950" indent="-28575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2pPr>
    <a:lvl3pPr marL="11430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3pPr>
    <a:lvl4pPr marL="16002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4pPr>
    <a:lvl5pPr marL="20574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1138" autoAdjust="0"/>
  </p:normalViewPr>
  <p:slideViewPr>
    <p:cSldViewPr>
      <p:cViewPr>
        <p:scale>
          <a:sx n="50" d="100"/>
          <a:sy n="50" d="100"/>
        </p:scale>
        <p:origin x="-1110" y="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0" y="0"/>
            <a:ext cx="29718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884613" y="0"/>
            <a:ext cx="29718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53" name="Rectangle 5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8825" cy="3425825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054" name="Rectangle 6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fld id="{BEA4E4DE-4DAA-4516-A5D3-4EEF3DD9C32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Angora_goat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en.wikipedia.org/wiki/Onagers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47A7418-EBA0-408F-9FD5-1B7975F08EB1}" type="slidenum">
              <a:rPr lang="en-US"/>
              <a:pPr/>
              <a:t>1</a:t>
            </a:fld>
            <a:endParaRPr lang="en-US"/>
          </a:p>
        </p:txBody>
      </p:sp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4A47D959-3C6E-4958-A271-070A4EF43F4A}" type="slidenum">
              <a:rPr lang="en-US" sz="1200">
                <a:solidFill>
                  <a:srgbClr val="000000"/>
                </a:solidFill>
              </a:rPr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579" name="Text Box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/>
          <a:lstStyle/>
          <a:p>
            <a:pPr eaLnBrk="1" hangingPunct="1"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latin typeface="Arial" charset="0"/>
                <a:ea typeface="DejaVu Sans" charset="0"/>
                <a:cs typeface="DejaVu Sans" charset="0"/>
              </a:rPr>
              <a:t>After </a:t>
            </a:r>
            <a:r>
              <a:rPr lang="en-US" b="1" dirty="0" smtClean="0">
                <a:latin typeface="Arial" charset="0"/>
                <a:ea typeface="DejaVu Sans" charset="0"/>
                <a:cs typeface="DejaVu Sans" charset="0"/>
              </a:rPr>
              <a:t>WW2</a:t>
            </a:r>
            <a:r>
              <a:rPr lang="en-US" dirty="0" smtClean="0">
                <a:latin typeface="Arial" charset="0"/>
                <a:ea typeface="DejaVu Sans" charset="0"/>
                <a:cs typeface="DejaVu Sans" charset="0"/>
              </a:rPr>
              <a:t>,</a:t>
            </a:r>
            <a:r>
              <a:rPr lang="en-US" baseline="0" dirty="0" smtClean="0">
                <a:latin typeface="Arial" charset="0"/>
                <a:ea typeface="DejaVu Sans" charset="0"/>
                <a:cs typeface="DejaVu Sans" charset="0"/>
              </a:rPr>
              <a:t> </a:t>
            </a:r>
            <a:r>
              <a:rPr lang="en-US" dirty="0" smtClean="0">
                <a:latin typeface="Arial" charset="0"/>
                <a:ea typeface="DejaVu Sans" charset="0"/>
                <a:cs typeface="DejaVu Sans" charset="0"/>
              </a:rPr>
              <a:t>green </a:t>
            </a:r>
            <a:r>
              <a:rPr lang="en-US" dirty="0">
                <a:latin typeface="Arial" charset="0"/>
                <a:ea typeface="DejaVu Sans" charset="0"/>
                <a:cs typeface="DejaVu Sans" charset="0"/>
              </a:rPr>
              <a:t>revolution grew out of </a:t>
            </a:r>
            <a:r>
              <a:rPr lang="en-US" b="1" dirty="0" smtClean="0">
                <a:latin typeface="Arial" charset="0"/>
                <a:ea typeface="DejaVu Sans" charset="0"/>
                <a:cs typeface="DejaVu Sans" charset="0"/>
              </a:rPr>
              <a:t>technological </a:t>
            </a:r>
            <a:r>
              <a:rPr lang="en-US" dirty="0" smtClean="0">
                <a:latin typeface="Arial" charset="0"/>
                <a:ea typeface="DejaVu Sans" charset="0"/>
                <a:cs typeface="DejaVu Sans" charset="0"/>
              </a:rPr>
              <a:t>and </a:t>
            </a:r>
            <a:r>
              <a:rPr lang="en-US" b="1" dirty="0" smtClean="0">
                <a:latin typeface="Arial" charset="0"/>
                <a:ea typeface="DejaVu Sans" charset="0"/>
                <a:cs typeface="DejaVu Sans" charset="0"/>
              </a:rPr>
              <a:t>industrial</a:t>
            </a:r>
            <a:r>
              <a:rPr lang="en-US" b="1" baseline="0" dirty="0" smtClean="0">
                <a:latin typeface="Arial" charset="0"/>
                <a:ea typeface="DejaVu Sans" charset="0"/>
                <a:cs typeface="DejaVu Sans" charset="0"/>
              </a:rPr>
              <a:t> </a:t>
            </a:r>
            <a:r>
              <a:rPr lang="en-US" b="1" dirty="0" smtClean="0">
                <a:latin typeface="Arial" charset="0"/>
                <a:ea typeface="DejaVu Sans" charset="0"/>
                <a:cs typeface="DejaVu Sans" charset="0"/>
              </a:rPr>
              <a:t>advances </a:t>
            </a:r>
            <a:r>
              <a:rPr lang="en-US" dirty="0">
                <a:latin typeface="Arial" charset="0"/>
                <a:ea typeface="DejaVu Sans" charset="0"/>
                <a:cs typeface="DejaVu Sans" charset="0"/>
              </a:rPr>
              <a:t>and has enabled the </a:t>
            </a:r>
            <a:r>
              <a:rPr lang="en-US" b="1" dirty="0">
                <a:latin typeface="Arial" charset="0"/>
                <a:ea typeface="DejaVu Sans" charset="0"/>
                <a:cs typeface="DejaVu Sans" charset="0"/>
              </a:rPr>
              <a:t>exponentially </a:t>
            </a:r>
            <a:r>
              <a:rPr lang="en-US" dirty="0">
                <a:latin typeface="Arial" charset="0"/>
                <a:ea typeface="DejaVu Sans" charset="0"/>
                <a:cs typeface="DejaVu Sans" charset="0"/>
              </a:rPr>
              <a:t>growing human </a:t>
            </a:r>
            <a:r>
              <a:rPr lang="en-US" b="1" dirty="0">
                <a:latin typeface="Arial" charset="0"/>
                <a:ea typeface="DejaVu Sans" charset="0"/>
                <a:cs typeface="DejaVu Sans" charset="0"/>
              </a:rPr>
              <a:t>population </a:t>
            </a:r>
            <a:r>
              <a:rPr lang="en-US" dirty="0">
                <a:latin typeface="Arial" charset="0"/>
                <a:ea typeface="DejaVu Sans" charset="0"/>
                <a:cs typeface="DejaVu Sans" charset="0"/>
              </a:rPr>
              <a:t>and </a:t>
            </a:r>
            <a:r>
              <a:rPr lang="en-US" b="1" dirty="0">
                <a:latin typeface="Arial" charset="0"/>
                <a:ea typeface="DejaVu Sans" charset="0"/>
                <a:cs typeface="DejaVu Sans" charset="0"/>
              </a:rPr>
              <a:t>economy</a:t>
            </a:r>
            <a:r>
              <a:rPr lang="en-US" dirty="0">
                <a:latin typeface="Arial" charset="0"/>
                <a:ea typeface="DejaVu Sans" charset="0"/>
                <a:cs typeface="DejaVu Sans" charset="0"/>
              </a:rPr>
              <a:t>. Paradox: lots of advance in the last 40 years allowed population to increase but </a:t>
            </a:r>
            <a:r>
              <a:rPr lang="en-US" b="1" dirty="0">
                <a:latin typeface="Arial" charset="0"/>
                <a:ea typeface="DejaVu Sans" charset="0"/>
                <a:cs typeface="DejaVu Sans" charset="0"/>
              </a:rPr>
              <a:t>where will it level off</a:t>
            </a:r>
            <a:r>
              <a:rPr lang="en-US" dirty="0">
                <a:latin typeface="Arial" charset="0"/>
                <a:ea typeface="DejaVu Sans" charset="0"/>
                <a:cs typeface="DejaVu Sans" charset="0"/>
              </a:rPr>
              <a:t>?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7963A76-A692-4B3A-B4EB-72963568A396}" type="slidenum">
              <a:rPr lang="en-US"/>
              <a:pPr/>
              <a:t>10</a:t>
            </a:fld>
            <a:endParaRPr lang="en-US"/>
          </a:p>
        </p:txBody>
      </p:sp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74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2084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4A29BC11-240F-4024-8F60-DFEBE597DC16}" type="slidenum">
              <a:rPr lang="en-US" sz="1200">
                <a:solidFill>
                  <a:srgbClr val="000000"/>
                </a:solidFill>
              </a:rPr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10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8FD3AE2-943E-48C5-8A96-7EBAD56315BF}" type="slidenum">
              <a:rPr lang="en-US"/>
              <a:pPr/>
              <a:t>11</a:t>
            </a:fld>
            <a:endParaRPr lang="en-US"/>
          </a:p>
        </p:txBody>
      </p:sp>
      <p:sp>
        <p:nvSpPr>
          <p:cNvPr id="3276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77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2084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r>
              <a:rPr lang="en-US" dirty="0" smtClean="0"/>
              <a:t>Plant breeding has been a major component of </a:t>
            </a:r>
            <a:endParaRPr lang="en-US" dirty="0"/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EC226110-F183-42F5-84CE-D635A629F0B0}" type="slidenum">
              <a:rPr lang="en-US" sz="1200">
                <a:solidFill>
                  <a:srgbClr val="000000"/>
                </a:solidFill>
              </a:rPr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11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A0D8C92-14A4-4D4F-BCEF-7C475B9E16CB}" type="slidenum">
              <a:rPr lang="en-US"/>
              <a:pPr/>
              <a:t>12</a:t>
            </a:fld>
            <a:endParaRPr lang="en-US"/>
          </a:p>
        </p:txBody>
      </p:sp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DC4D13C9-B80E-4AD5-8A6C-4142105C72CB}" type="slidenum">
              <a:rPr lang="en-US" sz="1200">
                <a:solidFill>
                  <a:srgbClr val="000000"/>
                </a:solidFill>
              </a:rPr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819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2084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2B55A9B-03DE-49A4-8D87-5EF9B198B07F}" type="slidenum">
              <a:rPr lang="en-US"/>
              <a:pPr/>
              <a:t>13</a:t>
            </a:fld>
            <a:endParaRPr lang="en-US"/>
          </a:p>
        </p:txBody>
      </p:sp>
      <p:sp>
        <p:nvSpPr>
          <p:cNvPr id="3584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84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2084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44823908-6E19-4C3C-892D-D4C060546FBB}" type="slidenum">
              <a:rPr lang="en-US" sz="1200">
                <a:solidFill>
                  <a:srgbClr val="000000"/>
                </a:solidFill>
              </a:rPr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13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C90E8A0-92DC-47AD-8A8D-F33597F039F2}" type="slidenum">
              <a:rPr lang="en-US"/>
              <a:pPr/>
              <a:t>14</a:t>
            </a:fld>
            <a:endParaRPr lang="en-US"/>
          </a:p>
        </p:txBody>
      </p:sp>
      <p:sp>
        <p:nvSpPr>
          <p:cNvPr id="3686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86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2084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r>
              <a:rPr lang="en-US" dirty="0" smtClean="0"/>
              <a:t>The reason</a:t>
            </a:r>
            <a:r>
              <a:rPr lang="en-US" baseline="0" dirty="0" smtClean="0"/>
              <a:t> that I take a particular interest in agriculture is all of the potential to use science to improve these systems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As we will see, the possibilities</a:t>
            </a:r>
            <a:r>
              <a:rPr lang="en-US" baseline="0" dirty="0" smtClean="0"/>
              <a:t> are endless</a:t>
            </a:r>
            <a:endParaRPr lang="en-US" dirty="0"/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0BC58120-410F-4B69-A501-94C2A837766A}" type="slidenum">
              <a:rPr lang="en-US" sz="1200">
                <a:solidFill>
                  <a:srgbClr val="000000"/>
                </a:solidFill>
              </a:rPr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14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2CAF200-8E0F-447B-B25B-141CA977A108}" type="slidenum">
              <a:rPr lang="en-US"/>
              <a:pPr/>
              <a:t>15</a:t>
            </a:fld>
            <a:endParaRPr lang="en-US"/>
          </a:p>
        </p:txBody>
      </p:sp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DEE99568-19AD-4AF6-BB4F-10A0AA521B68}" type="slidenum">
              <a:rPr lang="en-US" sz="1200">
                <a:solidFill>
                  <a:srgbClr val="000000"/>
                </a:solidFill>
              </a:rPr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7891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2084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6060E8D-FC19-477C-B75E-2DBFFAADB869}" type="slidenum">
              <a:rPr lang="en-US"/>
              <a:pPr/>
              <a:t>16</a:t>
            </a:fld>
            <a:endParaRPr lang="en-US"/>
          </a:p>
        </p:txBody>
      </p:sp>
      <p:sp>
        <p:nvSpPr>
          <p:cNvPr id="3891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891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2084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r>
              <a:rPr lang="en-US" dirty="0" smtClean="0"/>
              <a:t>Retains carbon for</a:t>
            </a:r>
            <a:r>
              <a:rPr lang="en-US" baseline="0" dirty="0" smtClean="0"/>
              <a:t> soil, promotes soil </a:t>
            </a:r>
            <a:r>
              <a:rPr lang="en-US" baseline="0" dirty="0" err="1" smtClean="0"/>
              <a:t>microflora</a:t>
            </a:r>
            <a:r>
              <a:rPr lang="en-US" baseline="0" dirty="0" smtClean="0"/>
              <a:t>/fauna</a:t>
            </a:r>
          </a:p>
          <a:p>
            <a:r>
              <a:rPr lang="en-US" baseline="0" dirty="0" smtClean="0"/>
              <a:t>But, requires special equipment, can allow pathogens to persist.</a:t>
            </a:r>
            <a:endParaRPr lang="en-US" dirty="0"/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373991BB-4DFA-4179-BE9D-B3B58D356041}" type="slidenum">
              <a:rPr lang="en-US" sz="1200">
                <a:solidFill>
                  <a:srgbClr val="000000"/>
                </a:solidFill>
              </a:rPr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16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4A73459-5B26-4634-B89E-DC42B7ACA2FC}" type="slidenum">
              <a:rPr lang="en-US"/>
              <a:pPr/>
              <a:t>17</a:t>
            </a:fld>
            <a:endParaRPr lang="en-US"/>
          </a:p>
        </p:txBody>
      </p:sp>
      <p:sp>
        <p:nvSpPr>
          <p:cNvPr id="3993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CA1A6B94-2849-4420-A0CD-3E3A895A6BE7}" type="slidenum">
              <a:rPr lang="en-US" sz="1200">
                <a:solidFill>
                  <a:srgbClr val="000000"/>
                </a:solidFill>
              </a:rPr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939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2084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r>
              <a:rPr lang="en-US" dirty="0" smtClean="0"/>
              <a:t>Emphasizes biodiversity</a:t>
            </a:r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1652F48-C08B-4DEE-9A38-5DB8CB2AB045}" type="slidenum">
              <a:rPr lang="en-US"/>
              <a:pPr/>
              <a:t>18</a:t>
            </a:fld>
            <a:endParaRPr lang="en-US"/>
          </a:p>
        </p:txBody>
      </p:sp>
      <p:sp>
        <p:nvSpPr>
          <p:cNvPr id="40961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07621204-4F2F-4CDC-B5C3-8D1741BCDB86}" type="slidenum">
              <a:rPr lang="en-US" sz="1200">
                <a:solidFill>
                  <a:srgbClr val="000000"/>
                </a:solidFill>
              </a:rPr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963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2084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Mostly for insect resistance</a:t>
            </a:r>
          </a:p>
          <a:p>
            <a:r>
              <a:rPr lang="en-US" dirty="0" smtClean="0"/>
              <a:t>Can also improve nutrition</a:t>
            </a:r>
          </a:p>
          <a:p>
            <a:endParaRPr lang="en-US" dirty="0" smtClean="0"/>
          </a:p>
          <a:p>
            <a:r>
              <a:rPr lang="en-US" dirty="0" smtClean="0"/>
              <a:t>Terminator seeds</a:t>
            </a:r>
          </a:p>
          <a:p>
            <a:endParaRPr lang="en-US" dirty="0" smtClean="0"/>
          </a:p>
          <a:p>
            <a:r>
              <a:rPr lang="en-US" dirty="0" smtClean="0"/>
              <a:t>Genes move into non-GMO</a:t>
            </a:r>
            <a:r>
              <a:rPr lang="en-US" baseline="0" dirty="0" smtClean="0"/>
              <a:t> crops, into wild relatives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EA4E4DE-4DAA-4516-A5D3-4EEF3DD9C323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104C594-26C6-4C86-9938-8D3F8797700E}" type="slidenum">
              <a:rPr lang="en-US"/>
              <a:pPr/>
              <a:t>2</a:t>
            </a:fld>
            <a:endParaRPr lang="en-US"/>
          </a:p>
        </p:txBody>
      </p:sp>
      <p:sp>
        <p:nvSpPr>
          <p:cNvPr id="2560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60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2084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r>
              <a:rPr lang="en-US" dirty="0" smtClean="0"/>
              <a:t>This is an</a:t>
            </a:r>
            <a:r>
              <a:rPr lang="en-US" baseline="0" dirty="0" smtClean="0"/>
              <a:t> image of rice, one of the first crops cultivated in SE </a:t>
            </a:r>
            <a:r>
              <a:rPr lang="en-US" baseline="0" dirty="0" err="1" smtClean="0"/>
              <a:t>asia</a:t>
            </a:r>
            <a:endParaRPr lang="en-US" baseline="0" dirty="0" smtClean="0"/>
          </a:p>
          <a:p>
            <a:r>
              <a:rPr lang="en-US" baseline="0" dirty="0" smtClean="0"/>
              <a:t>Same today as in ancient times, except for the crop itself</a:t>
            </a:r>
            <a:endParaRPr lang="en-US" dirty="0"/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926A33D1-8BDD-4FB6-95BA-BC07AC5B6CE0}" type="slidenum">
              <a:rPr lang="en-US" sz="1200">
                <a:solidFill>
                  <a:srgbClr val="000000"/>
                </a:solidFill>
              </a:rPr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EA4E4DE-4DAA-4516-A5D3-4EEF3DD9C323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8AD0EF7-95FD-4127-8F71-9EE1AEF24F6F}" type="slidenum">
              <a:rPr lang="en-US"/>
              <a:pPr/>
              <a:t>21</a:t>
            </a:fld>
            <a:endParaRPr lang="en-US"/>
          </a:p>
        </p:txBody>
      </p:sp>
      <p:sp>
        <p:nvSpPr>
          <p:cNvPr id="4198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98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latin typeface="Arial" charset="0"/>
                <a:ea typeface="DejaVu Sans" charset="0"/>
                <a:cs typeface="DejaVu Sans" charset="0"/>
              </a:rPr>
              <a:t>Year round</a:t>
            </a:r>
          </a:p>
          <a:p>
            <a:pPr eaLnBrk="1" hangingPunct="1">
              <a:lnSpc>
                <a:spcPct val="90000"/>
              </a:lnSpc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latin typeface="Arial" charset="0"/>
                <a:ea typeface="DejaVu Sans" charset="0"/>
                <a:cs typeface="DejaVu Sans" charset="0"/>
              </a:rPr>
              <a:t>Urban source and sink</a:t>
            </a:r>
          </a:p>
          <a:p>
            <a:pPr eaLnBrk="1" hangingPunct="1">
              <a:lnSpc>
                <a:spcPct val="90000"/>
              </a:lnSpc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latin typeface="Arial" charset="0"/>
                <a:ea typeface="DejaVu Sans" charset="0"/>
                <a:cs typeface="DejaVu Sans" charset="0"/>
              </a:rPr>
              <a:t>Fewer crop failures (weather,</a:t>
            </a:r>
            <a:r>
              <a:rPr lang="en-US" baseline="0" dirty="0" smtClean="0">
                <a:latin typeface="Arial" charset="0"/>
                <a:ea typeface="DejaVu Sans" charset="0"/>
                <a:cs typeface="DejaVu Sans" charset="0"/>
              </a:rPr>
              <a:t> pests)</a:t>
            </a:r>
          </a:p>
          <a:p>
            <a:pPr eaLnBrk="1" hangingPunct="1">
              <a:lnSpc>
                <a:spcPct val="90000"/>
              </a:lnSpc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aseline="0" dirty="0" smtClean="0">
                <a:latin typeface="Arial" charset="0"/>
                <a:ea typeface="DejaVu Sans" charset="0"/>
                <a:cs typeface="DejaVu Sans" charset="0"/>
              </a:rPr>
              <a:t>1acre &gt;4-6 outdoor acres</a:t>
            </a:r>
          </a:p>
          <a:p>
            <a:pPr eaLnBrk="1" hangingPunct="1">
              <a:lnSpc>
                <a:spcPct val="90000"/>
              </a:lnSpc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aseline="0" dirty="0" smtClean="0">
                <a:latin typeface="Arial" charset="0"/>
                <a:ea typeface="DejaVu Sans" charset="0"/>
                <a:cs typeface="DejaVu Sans" charset="0"/>
              </a:rPr>
              <a:t>No runoff</a:t>
            </a:r>
          </a:p>
          <a:p>
            <a:pPr eaLnBrk="1" hangingPunct="1">
              <a:lnSpc>
                <a:spcPct val="90000"/>
              </a:lnSpc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aseline="0" dirty="0" smtClean="0">
                <a:latin typeface="Arial" charset="0"/>
                <a:ea typeface="DejaVu Sans" charset="0"/>
                <a:cs typeface="DejaVu Sans" charset="0"/>
              </a:rPr>
              <a:t>Restore rural farmland</a:t>
            </a: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27270F01-224D-45C8-B60B-F38DEE25B7D8}" type="slidenum">
              <a:rPr lang="en-US" sz="1200">
                <a:solidFill>
                  <a:srgbClr val="000000"/>
                </a:solidFill>
              </a:rPr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21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is what a</a:t>
            </a:r>
            <a:r>
              <a:rPr lang="en-US" baseline="0" dirty="0" smtClean="0"/>
              <a:t> vertical farm integrated into an office / living space could look like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EA4E4DE-4DAA-4516-A5D3-4EEF3DD9C323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 that far off – this is</a:t>
            </a:r>
            <a:r>
              <a:rPr lang="en-US" baseline="0" dirty="0" smtClean="0"/>
              <a:t> a picture of a Whole Foods market in New Jersey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EA4E4DE-4DAA-4516-A5D3-4EEF3DD9C323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0C1B199-90FB-4F83-A1B8-E4B5D8AC7C14}" type="slidenum">
              <a:rPr lang="en-US"/>
              <a:pPr/>
              <a:t>24</a:t>
            </a:fld>
            <a:endParaRPr lang="en-US"/>
          </a:p>
        </p:txBody>
      </p:sp>
      <p:sp>
        <p:nvSpPr>
          <p:cNvPr id="4300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01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2084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A165CDBB-BACE-4D5C-99AC-581B5A1D818B}" type="slidenum">
              <a:rPr lang="en-US" sz="1200">
                <a:solidFill>
                  <a:srgbClr val="000000"/>
                </a:solidFill>
              </a:rPr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24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1960’s vision by Walt Disney:</a:t>
            </a:r>
            <a:r>
              <a:rPr lang="en-US" baseline="0" dirty="0" smtClean="0"/>
              <a:t> </a:t>
            </a:r>
            <a:r>
              <a:rPr lang="en-US" dirty="0" smtClean="0"/>
              <a:t>Ocean</a:t>
            </a:r>
            <a:r>
              <a:rPr lang="en-US" baseline="0" dirty="0" smtClean="0"/>
              <a:t> </a:t>
            </a:r>
            <a:r>
              <a:rPr lang="en-US" baseline="0" dirty="0" smtClean="0"/>
              <a:t>farming. </a:t>
            </a:r>
            <a:endParaRPr lang="en-US" baseline="0" dirty="0" smtClean="0"/>
          </a:p>
          <a:p>
            <a:r>
              <a:rPr lang="en-US" baseline="0" dirty="0" smtClean="0"/>
              <a:t>Water </a:t>
            </a:r>
            <a:r>
              <a:rPr lang="en-US" baseline="0" dirty="0" smtClean="0"/>
              <a:t>evaporates under rafts and irrigates the crops. Walt </a:t>
            </a:r>
            <a:r>
              <a:rPr lang="en-US" baseline="0" dirty="0" err="1" smtClean="0"/>
              <a:t>disney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EA4E4DE-4DAA-4516-A5D3-4EEF3DD9C323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80C71C7-F7B4-4495-901A-D37EC35E1231}" type="slidenum">
              <a:rPr lang="en-US"/>
              <a:pPr/>
              <a:t>26</a:t>
            </a:fld>
            <a:endParaRPr lang="en-US"/>
          </a:p>
        </p:txBody>
      </p:sp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3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2084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6C362273-7684-4DAB-82A5-B7725DA43AFE}" type="slidenum">
              <a:rPr lang="en-US" sz="1200">
                <a:solidFill>
                  <a:srgbClr val="000000"/>
                </a:solidFill>
              </a:rPr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26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535CAD2-8C29-4444-8C24-B23AF777C91E}" type="slidenum">
              <a:rPr lang="en-US"/>
              <a:pPr/>
              <a:t>27</a:t>
            </a:fld>
            <a:endParaRPr lang="en-US"/>
          </a:p>
        </p:txBody>
      </p:sp>
      <p:sp>
        <p:nvSpPr>
          <p:cNvPr id="4505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058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2084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527817D6-F688-4859-A584-78DCEBA8897A}" type="slidenum">
              <a:rPr lang="en-US" sz="1200">
                <a:solidFill>
                  <a:srgbClr val="000000"/>
                </a:solidFill>
              </a:rPr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27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Transition from hunter-gatherer</a:t>
            </a:r>
            <a:r>
              <a:rPr lang="en-US" baseline="0" dirty="0" smtClean="0"/>
              <a:t> to more sedentary</a:t>
            </a:r>
          </a:p>
          <a:p>
            <a:r>
              <a:rPr lang="en-US" baseline="0" dirty="0" smtClean="0"/>
              <a:t>Associated with climate change hunter-gatherers had colonized the world by the end of the last ice age</a:t>
            </a:r>
          </a:p>
          <a:p>
            <a:r>
              <a:rPr lang="en-US" baseline="0" dirty="0" smtClean="0"/>
              <a:t>	killed off many large mammals</a:t>
            </a:r>
          </a:p>
          <a:p>
            <a:r>
              <a:rPr lang="en-US" dirty="0" smtClean="0"/>
              <a:t>As the climate warmed, the populations that had</a:t>
            </a:r>
            <a:r>
              <a:rPr lang="en-US" baseline="0" dirty="0" smtClean="0"/>
              <a:t> spread out began to increase in size</a:t>
            </a:r>
          </a:p>
          <a:p>
            <a:r>
              <a:rPr lang="en-US" baseline="0" dirty="0" smtClean="0"/>
              <a:t>Possibly younger-</a:t>
            </a:r>
            <a:r>
              <a:rPr lang="en-US" baseline="0" dirty="0" err="1" smtClean="0"/>
              <a:t>dryas</a:t>
            </a:r>
            <a:r>
              <a:rPr lang="en-US" baseline="0" dirty="0" smtClean="0"/>
              <a:t> (~13-11.5kya) </a:t>
            </a:r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EA4E4DE-4DAA-4516-A5D3-4EEF3DD9C323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BC5524-8401-40A5-A6B4-768489AD64C3}" type="slidenum">
              <a:rPr lang="en-US"/>
              <a:pPr/>
              <a:t>4</a:t>
            </a:fld>
            <a:endParaRPr lang="en-US"/>
          </a:p>
        </p:txBody>
      </p:sp>
      <p:sp>
        <p:nvSpPr>
          <p:cNvPr id="2662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62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2084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r>
              <a:rPr lang="en-US" dirty="0" smtClean="0"/>
              <a:t>First was the </a:t>
            </a:r>
            <a:r>
              <a:rPr lang="en-US" b="1" dirty="0" smtClean="0"/>
              <a:t>Domestication </a:t>
            </a:r>
            <a:r>
              <a:rPr lang="en-US" b="1" dirty="0" smtClean="0"/>
              <a:t>of grains </a:t>
            </a:r>
            <a:r>
              <a:rPr lang="en-US" dirty="0" smtClean="0"/>
              <a:t>and </a:t>
            </a:r>
            <a:r>
              <a:rPr lang="en-US" dirty="0" smtClean="0"/>
              <a:t>some </a:t>
            </a:r>
            <a:r>
              <a:rPr lang="en-US" b="1" dirty="0" smtClean="0"/>
              <a:t>animals</a:t>
            </a:r>
          </a:p>
          <a:p>
            <a:endParaRPr lang="en-US" dirty="0" smtClean="0"/>
          </a:p>
          <a:p>
            <a:r>
              <a:rPr lang="en-US" baseline="0" dirty="0" smtClean="0"/>
              <a:t>Began </a:t>
            </a:r>
            <a:r>
              <a:rPr lang="en-US" b="1" baseline="0" dirty="0" smtClean="0"/>
              <a:t>independently </a:t>
            </a:r>
            <a:r>
              <a:rPr lang="en-US" baseline="0" dirty="0" smtClean="0"/>
              <a:t>in </a:t>
            </a:r>
            <a:r>
              <a:rPr lang="en-US" b="1" baseline="0" dirty="0" err="1" smtClean="0"/>
              <a:t>mesopotamia</a:t>
            </a:r>
            <a:r>
              <a:rPr lang="en-US" b="1" baseline="0" dirty="0" smtClean="0"/>
              <a:t>, china, </a:t>
            </a:r>
            <a:r>
              <a:rPr lang="en-US" b="1" baseline="0" dirty="0" err="1" smtClean="0"/>
              <a:t>america</a:t>
            </a:r>
            <a:r>
              <a:rPr lang="en-US" b="1" baseline="0" dirty="0" smtClean="0"/>
              <a:t>, subtropical </a:t>
            </a:r>
            <a:r>
              <a:rPr lang="en-US" b="1" baseline="0" dirty="0" err="1" smtClean="0"/>
              <a:t>africa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papua</a:t>
            </a:r>
            <a:r>
              <a:rPr lang="en-US" b="1" baseline="0" dirty="0" smtClean="0"/>
              <a:t> new guinea</a:t>
            </a:r>
          </a:p>
          <a:p>
            <a:r>
              <a:rPr lang="en-US" baseline="0" dirty="0" smtClean="0"/>
              <a:t>	</a:t>
            </a:r>
            <a:r>
              <a:rPr lang="en-US" baseline="0" dirty="0" err="1" smtClean="0"/>
              <a:t>europe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asia</a:t>
            </a:r>
            <a:r>
              <a:rPr lang="en-US" baseline="0" dirty="0" smtClean="0"/>
              <a:t>: domesticated wheat, barley, rice, in </a:t>
            </a:r>
            <a:r>
              <a:rPr lang="en-US" baseline="0" dirty="0" err="1" smtClean="0"/>
              <a:t>europe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asia</a:t>
            </a:r>
            <a:endParaRPr lang="en-US" baseline="0" dirty="0" smtClean="0"/>
          </a:p>
          <a:p>
            <a:r>
              <a:rPr lang="en-US" baseline="0" dirty="0" smtClean="0"/>
              <a:t>	</a:t>
            </a:r>
            <a:r>
              <a:rPr lang="en-US" baseline="0" dirty="0" err="1" smtClean="0"/>
              <a:t>americas</a:t>
            </a:r>
            <a:r>
              <a:rPr lang="en-US" baseline="0" dirty="0" smtClean="0"/>
              <a:t>: only corn in</a:t>
            </a:r>
          </a:p>
          <a:p>
            <a:r>
              <a:rPr lang="en-US" baseline="0" dirty="0" smtClean="0"/>
              <a:t>	</a:t>
            </a:r>
            <a:r>
              <a:rPr lang="en-US" baseline="0" dirty="0" err="1" smtClean="0"/>
              <a:t>papua</a:t>
            </a:r>
            <a:r>
              <a:rPr lang="en-US" baseline="0" dirty="0" smtClean="0"/>
              <a:t> new guinea: only taro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When</a:t>
            </a:r>
            <a:r>
              <a:rPr lang="en-US" baseline="0" dirty="0" smtClean="0"/>
              <a:t> farming began, </a:t>
            </a:r>
          </a:p>
          <a:p>
            <a:r>
              <a:rPr lang="en-US" baseline="0" dirty="0" smtClean="0"/>
              <a:t>	</a:t>
            </a:r>
            <a:r>
              <a:rPr lang="en-US" b="1" dirty="0" smtClean="0"/>
              <a:t>human</a:t>
            </a:r>
            <a:r>
              <a:rPr lang="en-US" b="1" baseline="0" dirty="0" smtClean="0"/>
              <a:t> height </a:t>
            </a:r>
            <a:r>
              <a:rPr lang="en-US" baseline="0" dirty="0" smtClean="0"/>
              <a:t>avg. </a:t>
            </a:r>
            <a:r>
              <a:rPr lang="en-US" b="1" baseline="0" dirty="0" smtClean="0"/>
              <a:t>reduced </a:t>
            </a:r>
            <a:r>
              <a:rPr lang="en-US" baseline="0" dirty="0" smtClean="0"/>
              <a:t>from 5’10 </a:t>
            </a:r>
            <a:r>
              <a:rPr lang="en-US" baseline="0" dirty="0" err="1" smtClean="0"/>
              <a:t>avg</a:t>
            </a:r>
            <a:r>
              <a:rPr lang="en-US" baseline="0" dirty="0" smtClean="0"/>
              <a:t> to 5’1 </a:t>
            </a:r>
            <a:r>
              <a:rPr lang="en-US" baseline="0" dirty="0" err="1" smtClean="0"/>
              <a:t>avg</a:t>
            </a:r>
            <a:r>
              <a:rPr lang="en-US" baseline="0" dirty="0" smtClean="0"/>
              <a:t>, took 10ky to return to 5’10</a:t>
            </a:r>
          </a:p>
          <a:p>
            <a:r>
              <a:rPr lang="en-US" baseline="0" dirty="0" smtClean="0"/>
              <a:t>	</a:t>
            </a:r>
            <a:r>
              <a:rPr lang="en-US" b="1" baseline="0" dirty="0" smtClean="0"/>
              <a:t>more babies </a:t>
            </a:r>
            <a:r>
              <a:rPr lang="en-US" baseline="0" dirty="0" smtClean="0"/>
              <a:t>b/c people can only carry a single infant as a nomad, as nomad, need to wait 4 years</a:t>
            </a:r>
          </a:p>
          <a:p>
            <a:endParaRPr lang="en-US" baseline="0" dirty="0" smtClean="0"/>
          </a:p>
          <a:p>
            <a:r>
              <a:rPr lang="en-US" baseline="0" dirty="0" smtClean="0"/>
              <a:t>	</a:t>
            </a:r>
          </a:p>
          <a:p>
            <a:r>
              <a:rPr lang="en-US" baseline="0" dirty="0" smtClean="0"/>
              <a:t>	</a:t>
            </a:r>
            <a:endParaRPr lang="en-US" dirty="0"/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12AC2807-F0BC-4911-8938-1D7DAFC8198F}" type="slidenum">
              <a:rPr lang="en-US" sz="1200">
                <a:solidFill>
                  <a:srgbClr val="000000"/>
                </a:solidFill>
              </a:rPr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4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en-US" baseline="0" dirty="0" smtClean="0"/>
              <a:t>Later, </a:t>
            </a:r>
            <a:r>
              <a:rPr lang="en-US" b="1" baseline="0" dirty="0" smtClean="0"/>
              <a:t>secondary products </a:t>
            </a:r>
            <a:r>
              <a:rPr lang="en-US" baseline="0" dirty="0" smtClean="0"/>
              <a:t>from animals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en-US" baseline="0" dirty="0" smtClean="0"/>
              <a:t>12 of 14 </a:t>
            </a:r>
            <a:r>
              <a:rPr lang="en-US" baseline="0" dirty="0" err="1" smtClean="0"/>
              <a:t>domesticatable</a:t>
            </a:r>
            <a:r>
              <a:rPr lang="en-US" baseline="0" dirty="0" smtClean="0"/>
              <a:t> animals are from </a:t>
            </a:r>
            <a:r>
              <a:rPr lang="en-US" baseline="0" dirty="0" err="1" smtClean="0"/>
              <a:t>eurasia</a:t>
            </a:r>
            <a:endParaRPr lang="en-US" dirty="0" smtClean="0"/>
          </a:p>
          <a:p>
            <a:endParaRPr lang="en-US" sz="1200" b="0" i="0" kern="1200" dirty="0" smtClean="0">
              <a:solidFill>
                <a:srgbClr val="000000"/>
              </a:solidFill>
              <a:latin typeface="Times New Roman" pitchFamily="16" charset="0"/>
              <a:ea typeface="+mn-ea"/>
              <a:cs typeface="+mn-cs"/>
            </a:endParaRPr>
          </a:p>
          <a:p>
            <a:r>
              <a:rPr lang="en-US" sz="1200" b="1" i="0" kern="1200" dirty="0" smtClean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leather</a:t>
            </a:r>
            <a:r>
              <a:rPr lang="en-US" sz="1200" b="0" i="0" kern="1200" dirty="0" smtClean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(from </a:t>
            </a:r>
            <a:r>
              <a:rPr lang="en-US" sz="1200" b="0" i="0" kern="1200" dirty="0" smtClean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no domesticated animals)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en-US" sz="1200" b="1" i="0" kern="1200" dirty="0" smtClean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wool </a:t>
            </a:r>
            <a:r>
              <a:rPr lang="en-US" sz="1200" b="0" i="0" kern="1200" dirty="0" smtClean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(from sheep, llamas, alpacas, and </a:t>
            </a:r>
            <a:r>
              <a:rPr lang="en-US" sz="1200" b="0" i="0" u="none" strike="noStrike" kern="1200" dirty="0" smtClean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  <a:hlinkClick r:id="rId3" action="ppaction://hlinkfile" tooltip="Angora goat"/>
              </a:rPr>
              <a:t>Angora goats</a:t>
            </a:r>
            <a:r>
              <a:rPr lang="en-US" sz="1200" b="0" i="0" kern="1200" dirty="0" smtClean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)</a:t>
            </a:r>
          </a:p>
          <a:p>
            <a:r>
              <a:rPr lang="en-US" sz="1200" b="1" i="0" kern="1200" dirty="0" smtClean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manure </a:t>
            </a:r>
            <a:r>
              <a:rPr lang="en-US" sz="1200" b="0" i="0" kern="1200" dirty="0" smtClean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for soil conditioning (from all domesticated animals)</a:t>
            </a:r>
          </a:p>
          <a:p>
            <a:r>
              <a:rPr lang="en-US" sz="1200" b="1" i="0" kern="1200" dirty="0" smtClean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milk </a:t>
            </a:r>
            <a:r>
              <a:rPr lang="en-US" sz="1200" b="0" i="0" kern="1200" dirty="0" smtClean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(from goats, cattle, yaks, sheep, horses and camels)</a:t>
            </a:r>
          </a:p>
          <a:p>
            <a:r>
              <a:rPr lang="en-US" sz="1200" b="1" i="0" kern="1200" dirty="0" smtClean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labor</a:t>
            </a:r>
            <a:r>
              <a:rPr lang="en-US" sz="1200" b="0" i="0" kern="1200" dirty="0" smtClean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 </a:t>
            </a:r>
            <a:r>
              <a:rPr lang="en-US" sz="1200" b="0" i="0" kern="1200" dirty="0" smtClean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(from oxen, </a:t>
            </a:r>
            <a:r>
              <a:rPr lang="en-US" sz="1200" b="0" i="0" u="none" strike="noStrike" kern="1200" dirty="0" err="1" smtClean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  <a:hlinkClick r:id="rId4" action="ppaction://hlinkfile" tooltip="Onagers"/>
              </a:rPr>
              <a:t>onagers</a:t>
            </a:r>
            <a:r>
              <a:rPr lang="en-US" sz="1200" b="0" i="0" kern="1200" dirty="0" smtClean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, donkeys, horses and camels)</a:t>
            </a:r>
          </a:p>
          <a:p>
            <a:r>
              <a:rPr lang="en-US" b="1" dirty="0" smtClean="0"/>
              <a:t>Glue</a:t>
            </a:r>
            <a:r>
              <a:rPr lang="en-US" dirty="0" smtClean="0"/>
              <a:t> (from hooves and bones)</a:t>
            </a:r>
          </a:p>
          <a:p>
            <a:endParaRPr lang="en-US" dirty="0" smtClean="0"/>
          </a:p>
          <a:p>
            <a:r>
              <a:rPr lang="en-US" sz="1200" b="1" i="0" kern="1200" dirty="0" smtClean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Plough:</a:t>
            </a:r>
            <a:r>
              <a:rPr lang="en-US" sz="1200" b="0" i="0" kern="1200" baseline="0" dirty="0" smtClean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 </a:t>
            </a:r>
            <a:r>
              <a:rPr lang="en-US" sz="1200" b="0" i="0" kern="1200" dirty="0" smtClean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one of the major advances in </a:t>
            </a:r>
            <a:r>
              <a:rPr lang="en-US" sz="1200" b="0" i="0" kern="1200" dirty="0" err="1" smtClean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ag</a:t>
            </a:r>
            <a:endParaRPr lang="en-US" sz="1200" b="0" i="0" kern="1200" dirty="0" smtClean="0">
              <a:solidFill>
                <a:srgbClr val="000000"/>
              </a:solidFill>
              <a:latin typeface="Times New Roman" pitchFamily="16" charset="0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	</a:t>
            </a:r>
            <a:r>
              <a:rPr lang="en-US" sz="1200" b="1" i="0" kern="1200" dirty="0" smtClean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turn over </a:t>
            </a:r>
            <a:r>
              <a:rPr lang="en-US" sz="1200" b="0" i="0" kern="1200" dirty="0" smtClean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the upper layer of the </a:t>
            </a:r>
            <a:r>
              <a:rPr lang="en-US" sz="1200" b="1" i="0" kern="1200" dirty="0" smtClean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soil</a:t>
            </a:r>
            <a:r>
              <a:rPr lang="en-US" sz="1200" b="0" i="0" kern="1200" dirty="0" smtClean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, </a:t>
            </a:r>
          </a:p>
          <a:p>
            <a:r>
              <a:rPr lang="en-US" sz="1200" b="0" i="0" kern="1200" dirty="0" smtClean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	</a:t>
            </a:r>
            <a:r>
              <a:rPr lang="en-US" sz="1200" b="0" i="0" kern="1200" dirty="0" smtClean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bring </a:t>
            </a:r>
            <a:r>
              <a:rPr lang="en-US" sz="1200" b="1" i="0" kern="1200" dirty="0" smtClean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fresh </a:t>
            </a:r>
            <a:r>
              <a:rPr lang="en-US" sz="1200" b="1" i="0" kern="1200" dirty="0" smtClean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nutrients </a:t>
            </a:r>
            <a:r>
              <a:rPr lang="en-US" sz="1200" b="0" i="0" kern="1200" dirty="0" smtClean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to the surface </a:t>
            </a:r>
            <a:r>
              <a:rPr lang="en-US" sz="1200" b="1" i="0" kern="1200" dirty="0" smtClean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bury </a:t>
            </a:r>
            <a:r>
              <a:rPr lang="en-US" sz="1200" b="1" i="0" kern="1200" dirty="0" smtClean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weeds</a:t>
            </a:r>
            <a:endParaRPr lang="en-US" sz="1200" b="0" i="0" kern="1200" dirty="0" smtClean="0">
              <a:solidFill>
                <a:srgbClr val="000000"/>
              </a:solidFill>
              <a:latin typeface="Times New Roman" pitchFamily="16" charset="0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	</a:t>
            </a:r>
            <a:r>
              <a:rPr lang="en-US" sz="1200" b="1" i="0" kern="1200" dirty="0" smtClean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aerates </a:t>
            </a:r>
            <a:r>
              <a:rPr lang="en-US" sz="1200" b="0" i="0" kern="1200" dirty="0" smtClean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the soil </a:t>
            </a:r>
          </a:p>
          <a:p>
            <a:r>
              <a:rPr lang="en-US" sz="1200" b="0" i="0" kern="1200" dirty="0" smtClean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	better</a:t>
            </a:r>
            <a:r>
              <a:rPr lang="en-US" sz="1200" b="0" i="0" kern="1200" baseline="0" dirty="0" smtClean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 </a:t>
            </a:r>
            <a:r>
              <a:rPr lang="en-US" sz="1200" b="1" i="0" kern="1200" baseline="0" dirty="0" smtClean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soil </a:t>
            </a:r>
            <a:r>
              <a:rPr lang="en-US" sz="1200" b="1" i="0" kern="1200" baseline="0" dirty="0" err="1" smtClean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moisiure</a:t>
            </a:r>
            <a:r>
              <a:rPr lang="en-US" sz="1200" b="1" i="0" kern="1200" baseline="0" dirty="0" smtClean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 </a:t>
            </a:r>
            <a:r>
              <a:rPr lang="en-US" sz="1200" b="0" i="0" kern="1200" baseline="0" dirty="0" smtClean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retention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EA4E4DE-4DAA-4516-A5D3-4EEF3DD9C323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D08B112-AE10-40F4-8D14-E7A2CAA1949F}" type="slidenum">
              <a:rPr lang="en-US"/>
              <a:pPr/>
              <a:t>6</a:t>
            </a:fld>
            <a:endParaRPr lang="en-US"/>
          </a:p>
        </p:txBody>
      </p:sp>
      <p:sp>
        <p:nvSpPr>
          <p:cNvPr id="2867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67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2084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r>
              <a:rPr lang="en-US" dirty="0" smtClean="0"/>
              <a:t>I use the term economics in</a:t>
            </a:r>
            <a:r>
              <a:rPr lang="en-US" baseline="0" dirty="0" smtClean="0"/>
              <a:t> reference to the cost-benefit basis using calories as a unit of exchange</a:t>
            </a:r>
          </a:p>
          <a:p>
            <a:endParaRPr lang="en-US" baseline="0" dirty="0" smtClean="0"/>
          </a:p>
          <a:p>
            <a:r>
              <a:rPr lang="en-US" baseline="0" dirty="0" smtClean="0"/>
              <a:t>Early agriculture was limited to crops that required less caloric input than was received, to get a net benefit</a:t>
            </a:r>
            <a:endParaRPr lang="en-US" dirty="0"/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F4B93DFE-EB0B-4B03-8DCA-073E783BA1AF}" type="slidenum">
              <a:rPr lang="en-US" sz="1200">
                <a:solidFill>
                  <a:srgbClr val="000000"/>
                </a:solidFill>
              </a:rPr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6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86DC020-27E2-4269-8B20-95CA2E4DE553}" type="slidenum">
              <a:rPr lang="en-US"/>
              <a:pPr/>
              <a:t>7</a:t>
            </a:fld>
            <a:endParaRPr lang="en-US"/>
          </a:p>
        </p:txBody>
      </p:sp>
      <p:sp>
        <p:nvSpPr>
          <p:cNvPr id="2969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6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/>
          <a:lstStyle/>
          <a:p>
            <a:pPr eaLnBrk="1" hangingPunct="1"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latin typeface="Arial" charset="0"/>
                <a:ea typeface="DejaVu Sans" charset="0"/>
                <a:cs typeface="DejaVu Sans" charset="0"/>
              </a:rPr>
              <a:t>Notably, agriculture employing irrigation, particularly wet-rice farming, started boosting methane levels around 5000 years ago. Deforestation and biomass burning started boosting CO</a:t>
            </a:r>
            <a:r>
              <a:rPr lang="en-US" baseline="-25000">
                <a:latin typeface="Arial" charset="0"/>
                <a:ea typeface="DejaVu Sans" charset="0"/>
                <a:cs typeface="DejaVu Sans" charset="0"/>
              </a:rPr>
              <a:t>2</a:t>
            </a:r>
            <a:r>
              <a:rPr lang="en-US">
                <a:latin typeface="Arial" charset="0"/>
                <a:ea typeface="DejaVu Sans" charset="0"/>
                <a:cs typeface="DejaVu Sans" charset="0"/>
              </a:rPr>
              <a:t> levels around 8000 year ago. Higher levels of these GHGs kept the Earth warm and prevented temperatures from falling to a threshold that would have triggered glaciation.</a:t>
            </a:r>
          </a:p>
          <a:p>
            <a:pPr eaLnBrk="1" hangingPunct="1"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latin typeface="Arial" charset="0"/>
              <a:ea typeface="DejaVu Sans" charset="0"/>
              <a:cs typeface="DejaVu Sans" charset="0"/>
            </a:endParaRP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5C8081FA-5012-429C-8F4E-B6CFE7005CC4}" type="slidenum">
              <a:rPr lang="en-US" sz="1200">
                <a:solidFill>
                  <a:srgbClr val="000000"/>
                </a:solidFill>
              </a:rPr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7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66053D7-CBD5-4923-8A90-4ECFD8DED534}" type="slidenum">
              <a:rPr lang="en-US"/>
              <a:pPr/>
              <a:t>8</a:t>
            </a:fld>
            <a:endParaRPr lang="en-US"/>
          </a:p>
        </p:txBody>
      </p:sp>
      <p:sp>
        <p:nvSpPr>
          <p:cNvPr id="3072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72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2084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r>
              <a:rPr lang="en-US" dirty="0" smtClean="0"/>
              <a:t>We now jump from prehistory</a:t>
            </a:r>
            <a:r>
              <a:rPr lang="en-US" baseline="0" dirty="0" smtClean="0"/>
              <a:t> to modern history</a:t>
            </a:r>
          </a:p>
          <a:p>
            <a:r>
              <a:rPr lang="en-US" baseline="0" dirty="0" smtClean="0"/>
              <a:t>	over the past century, farming has been scaled up following an industrial model intended to maximize financial profit </a:t>
            </a:r>
          </a:p>
          <a:p>
            <a:r>
              <a:rPr lang="en-US" baseline="0" dirty="0" smtClean="0"/>
              <a:t>	lots of new methods were developed, but WW2 provided the capacity to scale up agriculture as an industrial enterprise</a:t>
            </a:r>
            <a:endParaRPr lang="en-US" dirty="0"/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53633C40-904A-4C69-A1FD-5A761120CD4B}" type="slidenum">
              <a:rPr lang="en-US" sz="1200">
                <a:solidFill>
                  <a:srgbClr val="000000"/>
                </a:solidFill>
              </a:rPr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8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B9EE376-5CD6-44EC-A0E2-CF46F17D49BF}" type="slidenum">
              <a:rPr lang="en-US"/>
              <a:pPr/>
              <a:t>9</a:t>
            </a:fld>
            <a:endParaRPr lang="en-US"/>
          </a:p>
        </p:txBody>
      </p:sp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79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2084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r>
              <a:rPr lang="en-US" dirty="0" smtClean="0"/>
              <a:t>The green revolution</a:t>
            </a:r>
          </a:p>
          <a:p>
            <a:r>
              <a:rPr lang="en-US" dirty="0" smtClean="0"/>
              <a:t>	</a:t>
            </a:r>
            <a:r>
              <a:rPr lang="en-US" baseline="0" dirty="0" smtClean="0"/>
              <a:t>irrigation</a:t>
            </a:r>
          </a:p>
          <a:p>
            <a:r>
              <a:rPr lang="en-US" baseline="0" dirty="0" smtClean="0"/>
              <a:t>	fertilizer</a:t>
            </a:r>
          </a:p>
          <a:p>
            <a:r>
              <a:rPr lang="en-US" baseline="0" dirty="0" smtClean="0"/>
              <a:t>	improved crop varieties</a:t>
            </a:r>
          </a:p>
          <a:p>
            <a:r>
              <a:rPr lang="en-US" baseline="0" dirty="0" smtClean="0"/>
              <a:t>	pesticides / herbicides  </a:t>
            </a:r>
            <a:endParaRPr lang="en-US" dirty="0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E97C4232-1921-4DB8-95AE-716F992BC08C}" type="slidenum">
              <a:rPr lang="en-US" sz="1200">
                <a:solidFill>
                  <a:srgbClr val="000000"/>
                </a:solidFill>
              </a:rPr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9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0B1372C-A812-4085-9D70-F45E3CC47FD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A3AA41F-8BC1-4324-AFE7-881B9DE9450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7813" y="274638"/>
            <a:ext cx="2055812" cy="58483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8213" cy="58483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AA398CF-82C1-4712-8A1D-0C22F253F81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D30053A-99FA-47F8-83C9-AEE72550F03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148BE4F-9CC2-43B6-8AE4-FBC16C66BF8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2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7012" cy="4522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41B68DC-4BFC-4819-94C8-A89974AC8F8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7E40F25-5569-4F85-9DF7-D4D793BDBF7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C57D855-138F-449F-BA59-C860C673E6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F8BE545-2219-4520-A7FF-B76398738C5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9F2D1A6-4BAA-4C48-BE99-E77A8EFA41B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78FF577-B9C7-4621-B561-301A3F30CC3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6425" cy="1139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6425" cy="4522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0425" cy="473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</a:defRPr>
            </a:lvl1pPr>
          </a:lstStyle>
          <a:p>
            <a:fld id="{C08C58C4-4B53-4278-B18D-0950C06B0A9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ejaVu Sans" charset="0"/>
          <a:cs typeface="DejaVu Sans" charset="0"/>
        </a:defRPr>
      </a:lvl2pPr>
      <a:lvl3pPr marL="1143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ejaVu Sans" charset="0"/>
          <a:cs typeface="DejaVu Sans" charset="0"/>
        </a:defRPr>
      </a:lvl3pPr>
      <a:lvl4pPr marL="1600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ejaVu Sans" charset="0"/>
          <a:cs typeface="DejaVu Sans" charset="0"/>
        </a:defRPr>
      </a:lvl4pPr>
      <a:lvl5pPr marL="20574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ejaVu Sans" charset="0"/>
          <a:cs typeface="DejaVu Sans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ejaVu Sans" charset="0"/>
          <a:cs typeface="DejaVu Sans" charset="0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ejaVu Sans" charset="0"/>
          <a:cs typeface="DejaVu Sans" charset="0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ejaVu Sans" charset="0"/>
          <a:cs typeface="DejaVu Sans" charset="0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ejaVu Sans" charset="0"/>
          <a:cs typeface="DejaVu Sans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rightfarmsystems.com/projects/whole-foods-market-usa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hyperlink" Target="http://www.esd.ornl.gov/ern/qen/nerc.html" TargetMode="External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hyperlink" Target="http://www.insideafricanart.com/Artists%20Main%20Pages/Wycliffe_Ndwiga.htm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838200" y="0"/>
            <a:ext cx="7620000" cy="2076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4000" b="1" dirty="0">
                <a:solidFill>
                  <a:srgbClr val="000000"/>
                </a:solidFill>
              </a:rPr>
              <a:t>Past, Present and Future</a:t>
            </a:r>
            <a:br>
              <a:rPr lang="en-US" sz="4000" b="1" dirty="0">
                <a:solidFill>
                  <a:srgbClr val="000000"/>
                </a:solidFill>
              </a:rPr>
            </a:br>
            <a:r>
              <a:rPr lang="en-US" sz="4000" b="1" dirty="0">
                <a:solidFill>
                  <a:srgbClr val="000000"/>
                </a:solidFill>
              </a:rPr>
              <a:t>of </a:t>
            </a:r>
            <a:r>
              <a:rPr lang="en-US" sz="4000" b="1" dirty="0" smtClean="0">
                <a:solidFill>
                  <a:srgbClr val="000000"/>
                </a:solidFill>
              </a:rPr>
              <a:t>Agriculture</a:t>
            </a:r>
            <a:endParaRPr lang="en-US" sz="4000" b="1" dirty="0">
              <a:solidFill>
                <a:srgbClr val="000000"/>
              </a:solidFill>
            </a:endParaRP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1371600" y="3886200"/>
            <a:ext cx="6400800" cy="1757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>
              <a:spcBef>
                <a:spcPts val="8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b="1" dirty="0">
                <a:solidFill>
                  <a:srgbClr val="000000"/>
                </a:solidFill>
              </a:rPr>
              <a:t>David LeBauer</a:t>
            </a:r>
          </a:p>
          <a:p>
            <a:pPr algn="ctr">
              <a:spcBef>
                <a:spcPts val="8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b="1" dirty="0">
                <a:solidFill>
                  <a:srgbClr val="000000"/>
                </a:solidFill>
              </a:rPr>
              <a:t>COSMOS</a:t>
            </a:r>
          </a:p>
          <a:p>
            <a:pPr algn="ctr">
              <a:spcBef>
                <a:spcPts val="8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b="1" dirty="0" smtClean="0">
                <a:solidFill>
                  <a:srgbClr val="000000"/>
                </a:solidFill>
              </a:rPr>
              <a:t>6 July </a:t>
            </a:r>
            <a:r>
              <a:rPr lang="en-US" sz="3200" b="1" dirty="0">
                <a:solidFill>
                  <a:srgbClr val="000000"/>
                </a:solidFill>
              </a:rPr>
              <a:t>2009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6096000" y="0"/>
            <a:ext cx="3048000" cy="304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600">
                <a:solidFill>
                  <a:srgbClr val="000000"/>
                </a:solidFill>
              </a:rPr>
              <a:t>Fossil Fuels support</a:t>
            </a:r>
            <a:br>
              <a:rPr lang="en-US" sz="3600">
                <a:solidFill>
                  <a:srgbClr val="000000"/>
                </a:solidFill>
              </a:rPr>
            </a:br>
            <a:r>
              <a:rPr lang="en-US" sz="3600">
                <a:solidFill>
                  <a:srgbClr val="000000"/>
                </a:solidFill>
              </a:rPr>
              <a:t>Food Chain</a:t>
            </a:r>
          </a:p>
        </p:txBody>
      </p:sp>
      <p:grpSp>
        <p:nvGrpSpPr>
          <p:cNvPr id="10242" name="Group 2"/>
          <p:cNvGrpSpPr>
            <a:grpSpLocks/>
          </p:cNvGrpSpPr>
          <p:nvPr/>
        </p:nvGrpSpPr>
        <p:grpSpPr bwMode="auto">
          <a:xfrm>
            <a:off x="304800" y="304800"/>
            <a:ext cx="6094413" cy="6197600"/>
            <a:chOff x="192" y="192"/>
            <a:chExt cx="3839" cy="3904"/>
          </a:xfrm>
        </p:grpSpPr>
        <p:pic>
          <p:nvPicPr>
            <p:cNvPr id="10243" name="Picture 3"/>
            <p:cNvPicPr>
              <a:picLocks noChangeAspect="1" noChangeArrowheads="1"/>
            </p:cNvPicPr>
            <p:nvPr/>
          </p:nvPicPr>
          <p:blipFill>
            <a:blip r:embed="rId3"/>
            <a:srcRect l="6923" b="6818"/>
            <a:stretch>
              <a:fillRect/>
            </a:stretch>
          </p:blipFill>
          <p:spPr bwMode="auto">
            <a:xfrm>
              <a:off x="192" y="192"/>
              <a:ext cx="3840" cy="390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10244" name="Text Box 4"/>
            <p:cNvSpPr txBox="1">
              <a:spLocks noChangeArrowheads="1"/>
            </p:cNvSpPr>
            <p:nvPr/>
          </p:nvSpPr>
          <p:spPr bwMode="auto">
            <a:xfrm>
              <a:off x="192" y="192"/>
              <a:ext cx="3840" cy="390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10245" name="AutoShape 5"/>
          <p:cNvCxnSpPr>
            <a:cxnSpLocks noChangeShapeType="1"/>
          </p:cNvCxnSpPr>
          <p:nvPr/>
        </p:nvCxnSpPr>
        <p:spPr bwMode="auto">
          <a:xfrm>
            <a:off x="762000" y="2286000"/>
            <a:ext cx="5486400" cy="2514600"/>
          </a:xfrm>
          <a:prstGeom prst="bentConnector3">
            <a:avLst>
              <a:gd name="adj1" fmla="val 50000"/>
            </a:avLst>
          </a:prstGeom>
          <a:noFill/>
          <a:ln w="25560">
            <a:solidFill>
              <a:srgbClr val="C00000"/>
            </a:solidFill>
            <a:miter lim="800000"/>
            <a:headEnd/>
            <a:tailEnd/>
          </a:ln>
          <a:effectLst/>
        </p:spPr>
      </p:cxnSp>
      <p:sp>
        <p:nvSpPr>
          <p:cNvPr id="10246" name="Text Box 6"/>
          <p:cNvSpPr txBox="1">
            <a:spLocks noChangeArrowheads="1"/>
          </p:cNvSpPr>
          <p:nvPr/>
        </p:nvSpPr>
        <p:spPr bwMode="auto">
          <a:xfrm rot="10800000">
            <a:off x="0" y="228600"/>
            <a:ext cx="514350" cy="61722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vert="eaVert" lIns="36720" tIns="36720" rIns="36720" bIns="36720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6" charset="0"/>
              </a:rPr>
              <a:t>Calorie input / Calorie output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6553200" y="3048000"/>
            <a:ext cx="2438400" cy="2289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>
                <a:solidFill>
                  <a:srgbClr val="000000"/>
                </a:solidFill>
              </a:rPr>
              <a:t>-Tillage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>
                <a:solidFill>
                  <a:srgbClr val="000000"/>
                </a:solidFill>
              </a:rPr>
              <a:t>-Pesticides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>
                <a:solidFill>
                  <a:srgbClr val="000000"/>
                </a:solidFill>
              </a:rPr>
              <a:t>-Herbicides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>
                <a:solidFill>
                  <a:srgbClr val="000000"/>
                </a:solidFill>
              </a:rPr>
              <a:t>-Fertilizers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>
                <a:solidFill>
                  <a:srgbClr val="000000"/>
                </a:solidFill>
              </a:rPr>
              <a:t>-Harvest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>
                <a:solidFill>
                  <a:srgbClr val="000000"/>
                </a:solidFill>
              </a:rPr>
              <a:t>-Distribution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1"/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4400">
                <a:solidFill>
                  <a:srgbClr val="000000"/>
                </a:solidFill>
              </a:rPr>
              <a:t>Crop “Adaptaptations”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lum/>
          </a:blip>
          <a:srcRect/>
          <a:stretch>
            <a:fillRect/>
          </a:stretch>
        </p:blipFill>
        <p:spPr bwMode="auto">
          <a:xfrm>
            <a:off x="838200" y="1130300"/>
            <a:ext cx="7543800" cy="5727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58400" cy="685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3124200"/>
            <a:ext cx="3200400" cy="3733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819400" y="3124200"/>
            <a:ext cx="3352800" cy="3733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019800" y="3124200"/>
            <a:ext cx="3353138" cy="3733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1"/>
          <p:cNvSpPr txBox="1">
            <a:spLocks noChangeArrowheads="1"/>
          </p:cNvSpPr>
          <p:nvPr/>
        </p:nvSpPr>
        <p:spPr bwMode="auto">
          <a:xfrm>
            <a:off x="457200" y="130175"/>
            <a:ext cx="8229600" cy="1431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4400">
                <a:solidFill>
                  <a:srgbClr val="000000"/>
                </a:solidFill>
              </a:rPr>
              <a:t>Negative Aspects of</a:t>
            </a:r>
            <a:br>
              <a:rPr lang="en-US" sz="4400">
                <a:solidFill>
                  <a:srgbClr val="000000"/>
                </a:solidFill>
              </a:rPr>
            </a:br>
            <a:r>
              <a:rPr lang="en-US" sz="4400">
                <a:solidFill>
                  <a:srgbClr val="000000"/>
                </a:solidFill>
              </a:rPr>
              <a:t>Modern Agriculture</a:t>
            </a:r>
          </a:p>
        </p:txBody>
      </p:sp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spcBef>
                <a:spcPts val="8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>
                <a:solidFill>
                  <a:srgbClr val="000000"/>
                </a:solidFill>
              </a:rPr>
              <a:t>- Energy intensive</a:t>
            </a:r>
          </a:p>
          <a:p>
            <a:pPr>
              <a:spcBef>
                <a:spcPts val="8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>
                <a:solidFill>
                  <a:srgbClr val="000000"/>
                </a:solidFill>
              </a:rPr>
              <a:t>- Degradation and loss of soils</a:t>
            </a:r>
          </a:p>
          <a:p>
            <a:pPr>
              <a:spcBef>
                <a:spcPts val="8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>
                <a:solidFill>
                  <a:srgbClr val="000000"/>
                </a:solidFill>
              </a:rPr>
              <a:t>- Environmental pollution</a:t>
            </a:r>
          </a:p>
          <a:p>
            <a:pPr>
              <a:spcBef>
                <a:spcPts val="8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>
                <a:solidFill>
                  <a:srgbClr val="000000"/>
                </a:solidFill>
              </a:rPr>
              <a:t>- Poison in the food chain</a:t>
            </a:r>
          </a:p>
          <a:p>
            <a:pPr>
              <a:spcBef>
                <a:spcPts val="8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>
                <a:solidFill>
                  <a:srgbClr val="000000"/>
                </a:solidFill>
              </a:rPr>
              <a:t>- Vertically integrated business</a:t>
            </a:r>
          </a:p>
          <a:p>
            <a:pPr>
              <a:spcBef>
                <a:spcPts val="8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>
                <a:solidFill>
                  <a:srgbClr val="000000"/>
                </a:solidFill>
              </a:rPr>
              <a:t>- Monocultures susceptible to disease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17905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914400" y="5715000"/>
            <a:ext cx="82296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4400" b="1">
                <a:solidFill>
                  <a:srgbClr val="FFFFFF"/>
                </a:solidFill>
              </a:rPr>
              <a:t>Part Three: The Future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/>
          <a:srcRect t="15555" r="1555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457200" y="762000"/>
            <a:ext cx="82296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4400" b="1">
                <a:solidFill>
                  <a:srgbClr val="FFFFFF"/>
                </a:solidFill>
              </a:rPr>
              <a:t>Sustainable Agriculture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0" y="1905000"/>
            <a:ext cx="3352800" cy="3962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spcBef>
                <a:spcPts val="7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b="1">
                <a:solidFill>
                  <a:srgbClr val="FFFFFF"/>
                </a:solidFill>
              </a:rPr>
              <a:t>Biodiversity</a:t>
            </a:r>
          </a:p>
          <a:p>
            <a:pPr>
              <a:spcBef>
                <a:spcPts val="7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b="1">
                <a:solidFill>
                  <a:srgbClr val="FFFFFF"/>
                </a:solidFill>
              </a:rPr>
              <a:t>Preservation of natural resources</a:t>
            </a:r>
          </a:p>
          <a:p>
            <a:pPr>
              <a:spcBef>
                <a:spcPts val="7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b="1">
                <a:solidFill>
                  <a:srgbClr val="FFFFFF"/>
                </a:solidFill>
              </a:rPr>
              <a:t>Integration of biological cycles</a:t>
            </a:r>
          </a:p>
          <a:p>
            <a:pPr>
              <a:spcBef>
                <a:spcPts val="7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3200" b="1">
              <a:solidFill>
                <a:srgbClr val="FFFFFF"/>
              </a:solidFill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48038" y="1905000"/>
            <a:ext cx="5795962" cy="5029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4400">
                <a:solidFill>
                  <a:srgbClr val="000000"/>
                </a:solidFill>
              </a:rPr>
              <a:t>No-till Farming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19200"/>
            <a:ext cx="9240838" cy="6172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304800" y="228600"/>
            <a:ext cx="52578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4400">
                <a:solidFill>
                  <a:srgbClr val="000000"/>
                </a:solidFill>
              </a:rPr>
              <a:t>Intercropping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5791200"/>
            <a:ext cx="2438400" cy="444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pSp>
        <p:nvGrpSpPr>
          <p:cNvPr id="18435" name="Group 3"/>
          <p:cNvGrpSpPr>
            <a:grpSpLocks/>
          </p:cNvGrpSpPr>
          <p:nvPr/>
        </p:nvGrpSpPr>
        <p:grpSpPr bwMode="auto">
          <a:xfrm>
            <a:off x="0" y="1143000"/>
            <a:ext cx="8609013" cy="5643563"/>
            <a:chOff x="0" y="720"/>
            <a:chExt cx="5423" cy="3555"/>
          </a:xfrm>
        </p:grpSpPr>
        <p:pic>
          <p:nvPicPr>
            <p:cNvPr id="18436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720"/>
              <a:ext cx="5389" cy="334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18437" name="Text Box 5"/>
            <p:cNvSpPr txBox="1">
              <a:spLocks noChangeArrowheads="1"/>
            </p:cNvSpPr>
            <p:nvPr/>
          </p:nvSpPr>
          <p:spPr bwMode="auto">
            <a:xfrm>
              <a:off x="0" y="4044"/>
              <a:ext cx="5424" cy="2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ts val="1125"/>
                </a:spcBef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>
                  <a:solidFill>
                    <a:srgbClr val="000000"/>
                  </a:solidFill>
                </a:rPr>
                <a:t>Banana and shade grown Coffee </a:t>
              </a:r>
            </a:p>
          </p:txBody>
        </p:sp>
        <p:pic>
          <p:nvPicPr>
            <p:cNvPr id="18438" name="Picture 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647" y="2594"/>
              <a:ext cx="1753" cy="144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0" y="228600"/>
            <a:ext cx="46482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4000">
                <a:solidFill>
                  <a:srgbClr val="000000"/>
                </a:solidFill>
              </a:rPr>
              <a:t>Precision Farming</a:t>
            </a:r>
          </a:p>
        </p:txBody>
      </p:sp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3429000" y="1600200"/>
            <a:ext cx="5562600" cy="2819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339725" indent="-339725">
              <a:lnSpc>
                <a:spcPct val="90000"/>
              </a:lnSpc>
              <a:spcBef>
                <a:spcPts val="600"/>
              </a:spcBef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</a:pPr>
            <a:endParaRPr lang="en-US" sz="2400">
              <a:solidFill>
                <a:srgbClr val="000000"/>
              </a:solidFill>
            </a:endParaRPr>
          </a:p>
          <a:p>
            <a:pPr marL="339725" indent="-339725">
              <a:lnSpc>
                <a:spcPct val="90000"/>
              </a:lnSpc>
              <a:spcBef>
                <a:spcPts val="700"/>
              </a:spcBef>
              <a:buFont typeface="Arial" charset="0"/>
              <a:buChar char="•"/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</a:pPr>
            <a:r>
              <a:rPr lang="en-US" sz="2800">
                <a:solidFill>
                  <a:srgbClr val="000000"/>
                </a:solidFill>
              </a:rPr>
              <a:t>GPS equipped tractors combined with satellite and direct real time imagery</a:t>
            </a:r>
          </a:p>
          <a:p>
            <a:pPr marL="739775" lvl="1" indent="-282575">
              <a:lnSpc>
                <a:spcPct val="90000"/>
              </a:lnSpc>
              <a:spcBef>
                <a:spcPts val="600"/>
              </a:spcBef>
              <a:buFont typeface="Arial" charset="0"/>
              <a:buChar char="–"/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</a:pPr>
            <a:r>
              <a:rPr lang="en-US" sz="2400">
                <a:solidFill>
                  <a:srgbClr val="000000"/>
                </a:solidFill>
              </a:rPr>
              <a:t>Apply pesticides, fertilizers, irrigation where needed</a:t>
            </a:r>
          </a:p>
          <a:p>
            <a:pPr marL="739775" lvl="1" indent="-282575">
              <a:lnSpc>
                <a:spcPct val="90000"/>
              </a:lnSpc>
              <a:spcBef>
                <a:spcPts val="600"/>
              </a:spcBef>
              <a:buFont typeface="Arial" charset="0"/>
              <a:buChar char="–"/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</a:pPr>
            <a:r>
              <a:rPr lang="en-US" sz="2400">
                <a:solidFill>
                  <a:srgbClr val="000000"/>
                </a:solidFill>
              </a:rPr>
              <a:t>Use same ruts each year</a:t>
            </a:r>
          </a:p>
          <a:p>
            <a:pPr marL="339725" indent="-339725">
              <a:lnSpc>
                <a:spcPct val="90000"/>
              </a:lnSpc>
              <a:spcBef>
                <a:spcPts val="600"/>
              </a:spcBef>
              <a:buClrTx/>
              <a:buSzTx/>
              <a:buFontTx/>
              <a:buNone/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3200" y="0"/>
            <a:ext cx="2590800" cy="1976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3600" y="4457700"/>
            <a:ext cx="3200400" cy="2400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333500"/>
            <a:ext cx="3333750" cy="5524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3581400" y="6096000"/>
            <a:ext cx="2133600" cy="642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spcBef>
                <a:spcPts val="1125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000000"/>
                </a:solidFill>
              </a:rPr>
              <a:t>Photos from NASA earth observatory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Genetically Modified Organisms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thus far used to induce insect resistance</a:t>
            </a:r>
          </a:p>
          <a:p>
            <a:r>
              <a:rPr lang="en-US" dirty="0" smtClean="0"/>
              <a:t>Also some nutritional enhancement</a:t>
            </a:r>
          </a:p>
          <a:p>
            <a:r>
              <a:rPr lang="en-US" dirty="0" err="1" smtClean="0"/>
              <a:t>Pharming</a:t>
            </a:r>
            <a:endParaRPr lang="en-US" dirty="0" smtClean="0"/>
          </a:p>
          <a:p>
            <a:r>
              <a:rPr lang="en-US" dirty="0" smtClean="0"/>
              <a:t>Could be used to improve crop sustainability.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1447800" y="0"/>
            <a:ext cx="105918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0" y="0"/>
            <a:ext cx="82296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4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1270000" dist="38100" dir="2700000" algn="tl" rotWithShape="0">
                    <a:prstClr val="black"/>
                  </a:outerShdw>
                </a:effectLst>
              </a:rPr>
              <a:t>Part One: The Past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Biofuels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Arial" pitchFamily="34" charset="0"/>
              <a:buChar char="•"/>
            </a:pPr>
            <a:r>
              <a:rPr lang="en-US" dirty="0" smtClean="0"/>
              <a:t>Current</a:t>
            </a:r>
          </a:p>
          <a:p>
            <a:pPr marL="914400" lvl="1" indent="-514350">
              <a:buFont typeface="Arial" pitchFamily="34" charset="0"/>
              <a:buChar char="•"/>
            </a:pPr>
            <a:r>
              <a:rPr lang="en-US" dirty="0" smtClean="0"/>
              <a:t>Ethanol</a:t>
            </a:r>
          </a:p>
          <a:p>
            <a:pPr marL="914400" lvl="1" indent="-514350">
              <a:buFont typeface="Arial" pitchFamily="34" charset="0"/>
              <a:buChar char="•"/>
            </a:pPr>
            <a:r>
              <a:rPr lang="en-US" dirty="0" smtClean="0"/>
              <a:t>Biodiesel</a:t>
            </a:r>
            <a:endParaRPr lang="en-US" dirty="0" smtClean="0"/>
          </a:p>
          <a:p>
            <a:pPr marL="514350" indent="-514350">
              <a:buFont typeface="Arial" pitchFamily="34" charset="0"/>
              <a:buChar char="•"/>
            </a:pP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gen:</a:t>
            </a:r>
          </a:p>
          <a:p>
            <a:pPr marL="914400" lvl="1" indent="-514350">
              <a:buFont typeface="Arial" pitchFamily="34" charset="0"/>
              <a:buChar char="•"/>
            </a:pPr>
            <a:r>
              <a:rPr lang="en-US" dirty="0" smtClean="0"/>
              <a:t>Non-food crop </a:t>
            </a:r>
            <a:r>
              <a:rPr lang="en-US" dirty="0" err="1" smtClean="0"/>
              <a:t>celulosic</a:t>
            </a:r>
            <a:r>
              <a:rPr lang="en-US" dirty="0" smtClean="0"/>
              <a:t> </a:t>
            </a:r>
            <a:r>
              <a:rPr lang="en-US" dirty="0" err="1" smtClean="0"/>
              <a:t>EtOH</a:t>
            </a:r>
            <a:endParaRPr lang="en-US" dirty="0" smtClean="0"/>
          </a:p>
          <a:p>
            <a:pPr marL="514350" indent="-514350">
              <a:buFont typeface="Arial" pitchFamily="34" charset="0"/>
              <a:buChar char="•"/>
            </a:pPr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gen:</a:t>
            </a:r>
          </a:p>
          <a:p>
            <a:pPr marL="914400" lvl="1" indent="-514350">
              <a:buFont typeface="Arial" pitchFamily="34" charset="0"/>
              <a:buChar char="•"/>
            </a:pPr>
            <a:r>
              <a:rPr lang="en-US" dirty="0" smtClean="0"/>
              <a:t>Algae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33400" y="2133600"/>
            <a:ext cx="5089525" cy="4724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2566988"/>
            <a:ext cx="4572000" cy="4291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457200" y="274638"/>
            <a:ext cx="8534400" cy="1096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4000" b="1">
                <a:solidFill>
                  <a:srgbClr val="000000"/>
                </a:solidFill>
              </a:rPr>
              <a:t>Vertical Farming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858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4"/>
          <a:srcRect l="21875" t="14844" r="21875" b="35156"/>
          <a:stretch>
            <a:fillRect/>
          </a:stretch>
        </p:blipFill>
        <p:spPr bwMode="auto">
          <a:xfrm>
            <a:off x="2286000" y="1981200"/>
            <a:ext cx="6858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066800" y="0"/>
            <a:ext cx="6858000" cy="6858000"/>
            <a:chOff x="1066800" y="0"/>
            <a:chExt cx="6858000" cy="6858000"/>
          </a:xfrm>
        </p:grpSpPr>
        <p:pic>
          <p:nvPicPr>
            <p:cNvPr id="2" name="Picture 6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/>
            <a:srcRect l="21250" t="14844" r="22500" b="38281"/>
            <a:stretch>
              <a:fillRect/>
            </a:stretch>
          </p:blipFill>
          <p:spPr bwMode="auto">
            <a:xfrm>
              <a:off x="1066800" y="2286000"/>
              <a:ext cx="6858000" cy="457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39" name="Picture 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981200" y="0"/>
              <a:ext cx="5105400" cy="259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4114800" y="274638"/>
            <a:ext cx="4572000" cy="19351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4400">
                <a:solidFill>
                  <a:srgbClr val="000000"/>
                </a:solidFill>
              </a:rPr>
              <a:t>Pig City</a:t>
            </a:r>
          </a:p>
        </p:txBody>
      </p:sp>
      <p:grpSp>
        <p:nvGrpSpPr>
          <p:cNvPr id="21506" name="Group 2"/>
          <p:cNvGrpSpPr>
            <a:grpSpLocks/>
          </p:cNvGrpSpPr>
          <p:nvPr/>
        </p:nvGrpSpPr>
        <p:grpSpPr bwMode="auto">
          <a:xfrm>
            <a:off x="2112963" y="2332038"/>
            <a:ext cx="7029450" cy="4524375"/>
            <a:chOff x="1331" y="1469"/>
            <a:chExt cx="4428" cy="2850"/>
          </a:xfrm>
        </p:grpSpPr>
        <p:pic>
          <p:nvPicPr>
            <p:cNvPr id="21507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331" y="1469"/>
              <a:ext cx="4429" cy="285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21508" name="Text Box 4"/>
            <p:cNvSpPr txBox="1">
              <a:spLocks noChangeArrowheads="1"/>
            </p:cNvSpPr>
            <p:nvPr/>
          </p:nvSpPr>
          <p:spPr bwMode="auto">
            <a:xfrm>
              <a:off x="1331" y="1469"/>
              <a:ext cx="4429" cy="285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105275" cy="3400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0" y="3962400"/>
            <a:ext cx="2057400" cy="2679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dirty="0">
                <a:solidFill>
                  <a:srgbClr val="000000"/>
                </a:solidFill>
              </a:rPr>
              <a:t>-</a:t>
            </a:r>
            <a:r>
              <a:rPr lang="en-US" sz="2400" dirty="0" smtClean="0">
                <a:solidFill>
                  <a:srgbClr val="000000"/>
                </a:solidFill>
              </a:rPr>
              <a:t>Fish, acorn feed grown </a:t>
            </a:r>
            <a:r>
              <a:rPr lang="en-US" sz="2400" dirty="0">
                <a:solidFill>
                  <a:srgbClr val="000000"/>
                </a:solidFill>
              </a:rPr>
              <a:t>on </a:t>
            </a:r>
            <a:r>
              <a:rPr lang="en-US" sz="2400" dirty="0" smtClean="0">
                <a:solidFill>
                  <a:srgbClr val="000000"/>
                </a:solidFill>
              </a:rPr>
              <a:t>roof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dirty="0" smtClean="0">
                <a:solidFill>
                  <a:srgbClr val="000000"/>
                </a:solidFill>
              </a:rPr>
              <a:t>-</a:t>
            </a:r>
            <a:r>
              <a:rPr lang="en-US" sz="2400" dirty="0">
                <a:solidFill>
                  <a:srgbClr val="000000"/>
                </a:solidFill>
              </a:rPr>
              <a:t>Methane generator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dirty="0">
                <a:solidFill>
                  <a:srgbClr val="000000"/>
                </a:solidFill>
              </a:rPr>
              <a:t>-Wastewater recycling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1984-sea-city-of-the-futur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228599"/>
            <a:ext cx="6096000" cy="6604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29" name="Group 1"/>
          <p:cNvGrpSpPr>
            <a:grpSpLocks/>
          </p:cNvGrpSpPr>
          <p:nvPr/>
        </p:nvGrpSpPr>
        <p:grpSpPr bwMode="auto">
          <a:xfrm>
            <a:off x="-152400" y="-304800"/>
            <a:ext cx="9294813" cy="7440613"/>
            <a:chOff x="-96" y="-192"/>
            <a:chExt cx="5855" cy="4687"/>
          </a:xfrm>
        </p:grpSpPr>
        <p:pic>
          <p:nvPicPr>
            <p:cNvPr id="22530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96" y="-192"/>
              <a:ext cx="5856" cy="468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22531" name="Text Box 3"/>
            <p:cNvSpPr txBox="1">
              <a:spLocks noChangeArrowheads="1"/>
            </p:cNvSpPr>
            <p:nvPr/>
          </p:nvSpPr>
          <p:spPr bwMode="auto">
            <a:xfrm>
              <a:off x="-96" y="-192"/>
              <a:ext cx="5856" cy="468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457200" y="130175"/>
            <a:ext cx="8229600" cy="1431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4400" b="1" dirty="0">
                <a:solidFill>
                  <a:srgbClr val="000000"/>
                </a:solidFill>
              </a:rPr>
              <a:t>Mastering </a:t>
            </a:r>
            <a:r>
              <a:rPr lang="en-US" sz="4400" b="1" dirty="0" smtClean="0">
                <a:solidFill>
                  <a:srgbClr val="000000"/>
                </a:solidFill>
              </a:rPr>
              <a:t>a</a:t>
            </a:r>
            <a:r>
              <a:rPr lang="en-US" sz="4400" b="1" dirty="0" smtClean="0">
                <a:solidFill>
                  <a:srgbClr val="000000"/>
                </a:solidFill>
              </a:rPr>
              <a:t> closed system</a:t>
            </a:r>
            <a:r>
              <a:rPr lang="en-US" sz="4400" b="1" dirty="0" smtClean="0">
                <a:solidFill>
                  <a:srgbClr val="000000"/>
                </a:solidFill>
              </a:rPr>
              <a:t>:</a:t>
            </a:r>
            <a:r>
              <a:rPr lang="en-US" sz="4400" b="1" dirty="0">
                <a:solidFill>
                  <a:srgbClr val="000000"/>
                </a:solidFill>
              </a:rPr>
              <a:t/>
            </a:r>
            <a:br>
              <a:rPr lang="en-US" sz="4400" b="1" dirty="0">
                <a:solidFill>
                  <a:srgbClr val="000000"/>
                </a:solidFill>
              </a:rPr>
            </a:br>
            <a:r>
              <a:rPr lang="en-US" sz="4400" b="1" dirty="0" smtClean="0">
                <a:solidFill>
                  <a:srgbClr val="000000"/>
                </a:solidFill>
              </a:rPr>
              <a:t>Mars colonies and beyond</a:t>
            </a:r>
            <a:endParaRPr lang="en-US" sz="44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4400">
                <a:solidFill>
                  <a:srgbClr val="000000"/>
                </a:solidFill>
              </a:rPr>
              <a:t>The End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1828800"/>
          </a:xfrm>
        </p:spPr>
        <p:txBody>
          <a:bodyPr/>
          <a:lstStyle/>
          <a:p>
            <a:r>
              <a:rPr lang="en-US" dirty="0" smtClean="0"/>
              <a:t>Climate change and </a:t>
            </a:r>
            <a:br>
              <a:rPr lang="en-US" dirty="0" smtClean="0"/>
            </a:br>
            <a:r>
              <a:rPr lang="en-US" dirty="0" smtClean="0"/>
              <a:t>Origins of agriculture</a:t>
            </a:r>
            <a:endParaRPr lang="en-US" dirty="0"/>
          </a:p>
        </p:txBody>
      </p:sp>
      <p:pic>
        <p:nvPicPr>
          <p:cNvPr id="61442" name="Picture 2" descr="http://www.esd.ornl.gov/projects/qen/lastgla.gif"/>
          <p:cNvPicPr>
            <a:picLocks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67" t="23778" r="13333" b="12813"/>
          <a:stretch>
            <a:fillRect/>
          </a:stretch>
        </p:blipFill>
        <p:spPr bwMode="auto">
          <a:xfrm>
            <a:off x="304800" y="2819400"/>
            <a:ext cx="4297680" cy="228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44" name="Picture 4" descr="http://www.esd.ornl.gov/projects/qen/earlyho.gif"/>
          <p:cNvPicPr>
            <a:picLocks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66" t="23578" r="13334" b="13550"/>
          <a:stretch>
            <a:fillRect/>
          </a:stretch>
        </p:blipFill>
        <p:spPr bwMode="auto">
          <a:xfrm>
            <a:off x="4800600" y="2819400"/>
            <a:ext cx="4114800" cy="228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0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hlinkClick r:id="rId5"/>
              </a:rPr>
              <a:t>Adams J.M. (1997). Global land environments since the last interglacial. Oak Ridge National Laboratory, TN, USA. </a:t>
            </a: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1988403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18,000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y.a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ctr"/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cold, dry ice age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3000" y="1988403"/>
            <a:ext cx="396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8,000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y.a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ctr"/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warm, wet interglacial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9" name="Picture 2" descr="http://www.esd.ornl.gov/projects/qen/lastgla.g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463" t="97168" r="66757" b="1596"/>
          <a:stretch>
            <a:fillRect/>
          </a:stretch>
        </p:blipFill>
        <p:spPr bwMode="auto">
          <a:xfrm>
            <a:off x="3810000" y="5768340"/>
            <a:ext cx="274320" cy="274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46" name="Picture 6" descr="http://blackopsairsoft.forumotion.net/users/a8/40/63/77/smiles/291398.jpg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2819400"/>
            <a:ext cx="609600" cy="467360"/>
          </a:xfrm>
          <a:prstGeom prst="rect">
            <a:avLst/>
          </a:prstGeom>
          <a:noFill/>
        </p:spPr>
      </p:pic>
      <p:pic>
        <p:nvPicPr>
          <p:cNvPr id="11" name="Picture 6" descr="http://blackopsairsoft.forumotion.net/users/a8/40/63/77/smiles/291398.jpg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76600" y="2819400"/>
            <a:ext cx="609600" cy="467360"/>
          </a:xfrm>
          <a:prstGeom prst="rect">
            <a:avLst/>
          </a:prstGeom>
          <a:noFill/>
        </p:spPr>
      </p:pic>
      <p:pic>
        <p:nvPicPr>
          <p:cNvPr id="12" name="Picture 6" descr="http://blackopsairsoft.forumotion.net/users/a8/40/63/77/smiles/291398.jpg"/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57599" y="6172200"/>
            <a:ext cx="496957" cy="381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4267200" y="5334000"/>
            <a:ext cx="1828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Closed Forest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67200" y="5715000"/>
            <a:ext cx="1828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Desert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67200" y="61722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Prehistoric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Megafauna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7" name="Picture 2" descr="http://www.esd.ornl.gov/projects/qen/lastgla.g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308" t="90691" r="66445" b="7331"/>
          <a:stretch>
            <a:fillRect/>
          </a:stretch>
        </p:blipFill>
        <p:spPr bwMode="auto">
          <a:xfrm>
            <a:off x="3810000" y="5387340"/>
            <a:ext cx="274320" cy="274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399" y="1066800"/>
            <a:ext cx="5568461" cy="3810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457200" y="130175"/>
            <a:ext cx="6705600" cy="1012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4400" dirty="0">
                <a:solidFill>
                  <a:srgbClr val="000000"/>
                </a:solidFill>
              </a:rPr>
              <a:t>Early Farming Methods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0" y="3714750"/>
            <a:ext cx="2590800" cy="2914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2" name="Picture 4" descr="http://www.331couturestore.com/auction/0038/pic2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828800" y="3179064"/>
            <a:ext cx="1676400" cy="3755136"/>
          </a:xfrm>
          <a:prstGeom prst="rect">
            <a:avLst/>
          </a:prstGeom>
          <a:noFill/>
        </p:spPr>
      </p:pic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4495800" y="533400"/>
            <a:ext cx="3733800" cy="1431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4400" dirty="0" smtClean="0">
                <a:solidFill>
                  <a:srgbClr val="000000"/>
                </a:solidFill>
              </a:rPr>
              <a:t>Animal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4400" dirty="0" smtClean="0">
                <a:solidFill>
                  <a:srgbClr val="000000"/>
                </a:solidFill>
              </a:rPr>
              <a:t>products</a:t>
            </a:r>
            <a:endParaRPr lang="en-US" sz="4400" dirty="0">
              <a:solidFill>
                <a:srgbClr val="000000"/>
              </a:solidFill>
            </a:endParaRPr>
          </a:p>
        </p:txBody>
      </p:sp>
      <p:pic>
        <p:nvPicPr>
          <p:cNvPr id="63494" name="Picture 6" descr="http://www.insideafricanart.com/Artists%20Main%20Pages/Ndwiga/Ndwiga%20-%20Milking%20Cow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86400" y="2590800"/>
            <a:ext cx="3352800" cy="338872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477000" y="5666601"/>
            <a:ext cx="236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Wycliffe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Ndwiga</a:t>
            </a: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3496" name="Picture 8" descr="Man working in rice paddies with his buffalo and an antique plow.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742950" y="76200"/>
            <a:ext cx="4191000" cy="321634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581400" y="28194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Labor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486400" y="260098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Milk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981200" y="5867400"/>
            <a:ext cx="1676400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Leather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6"/>
          <p:cNvSpPr>
            <a:spLocks noChangeArrowheads="1"/>
          </p:cNvSpPr>
          <p:nvPr/>
        </p:nvSpPr>
        <p:spPr bwMode="auto">
          <a:xfrm rot="16200000">
            <a:off x="4453731" y="2937669"/>
            <a:ext cx="560388" cy="6991350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1238251" y="533400"/>
            <a:ext cx="6980238" cy="6157914"/>
            <a:chOff x="12" y="336"/>
            <a:chExt cx="4397" cy="3879"/>
          </a:xfrm>
        </p:grpSpPr>
        <p:sp>
          <p:nvSpPr>
            <p:cNvPr id="7175" name="Text Box 7"/>
            <p:cNvSpPr txBox="1">
              <a:spLocks noChangeArrowheads="1"/>
            </p:cNvSpPr>
            <p:nvPr/>
          </p:nvSpPr>
          <p:spPr bwMode="auto">
            <a:xfrm rot="10800000">
              <a:off x="12" y="336"/>
              <a:ext cx="541" cy="3552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vert="eaVert" lIns="36720" tIns="36720" rIns="36720" bIns="36720"/>
            <a:lstStyle/>
            <a:p>
              <a: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2800" b="1" dirty="0" smtClean="0">
                  <a:solidFill>
                    <a:srgbClr val="C00000"/>
                  </a:solidFill>
                  <a:latin typeface="Constantia" pitchFamily="16" charset="0"/>
                </a:rPr>
                <a:t>Calorie </a:t>
              </a:r>
              <a:r>
                <a:rPr lang="en-US" sz="2800" b="1" dirty="0">
                  <a:solidFill>
                    <a:srgbClr val="C00000"/>
                  </a:solidFill>
                  <a:latin typeface="Constantia" pitchFamily="16" charset="0"/>
                </a:rPr>
                <a:t>input / Calorie output</a:t>
              </a:r>
            </a:p>
          </p:txBody>
        </p:sp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8" y="380"/>
              <a:ext cx="4076" cy="350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7171" name="Rectangle 3"/>
            <p:cNvSpPr>
              <a:spLocks noChangeArrowheads="1"/>
            </p:cNvSpPr>
            <p:nvPr/>
          </p:nvSpPr>
          <p:spPr bwMode="auto">
            <a:xfrm>
              <a:off x="3174" y="380"/>
              <a:ext cx="881" cy="395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3023" y="890"/>
              <a:ext cx="1058" cy="413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3" name="Rectangle 5"/>
            <p:cNvSpPr>
              <a:spLocks noChangeArrowheads="1"/>
            </p:cNvSpPr>
            <p:nvPr/>
          </p:nvSpPr>
          <p:spPr bwMode="auto">
            <a:xfrm>
              <a:off x="2847" y="1435"/>
              <a:ext cx="1234" cy="589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4" name="Rectangle 6"/>
            <p:cNvSpPr>
              <a:spLocks noChangeArrowheads="1"/>
            </p:cNvSpPr>
            <p:nvPr/>
          </p:nvSpPr>
          <p:spPr bwMode="auto">
            <a:xfrm>
              <a:off x="4056" y="380"/>
              <a:ext cx="353" cy="2425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7" name="Rectangle 9"/>
            <p:cNvSpPr>
              <a:spLocks noChangeArrowheads="1"/>
            </p:cNvSpPr>
            <p:nvPr/>
          </p:nvSpPr>
          <p:spPr bwMode="auto">
            <a:xfrm>
              <a:off x="3086" y="407"/>
              <a:ext cx="176" cy="439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8" name="Rectangle 10"/>
            <p:cNvSpPr>
              <a:spLocks noChangeArrowheads="1"/>
            </p:cNvSpPr>
            <p:nvPr/>
          </p:nvSpPr>
          <p:spPr bwMode="auto">
            <a:xfrm>
              <a:off x="3097" y="872"/>
              <a:ext cx="176" cy="439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9" name="Rectangle 11"/>
            <p:cNvSpPr>
              <a:spLocks noChangeArrowheads="1"/>
            </p:cNvSpPr>
            <p:nvPr/>
          </p:nvSpPr>
          <p:spPr bwMode="auto">
            <a:xfrm>
              <a:off x="397" y="336"/>
              <a:ext cx="176" cy="132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2" name="Rectangle 14"/>
            <p:cNvSpPr>
              <a:spLocks noChangeArrowheads="1"/>
            </p:cNvSpPr>
            <p:nvPr/>
          </p:nvSpPr>
          <p:spPr bwMode="auto">
            <a:xfrm>
              <a:off x="4056" y="2929"/>
              <a:ext cx="353" cy="950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3" name="Rectangle 15"/>
            <p:cNvSpPr>
              <a:spLocks noChangeArrowheads="1"/>
            </p:cNvSpPr>
            <p:nvPr/>
          </p:nvSpPr>
          <p:spPr bwMode="auto">
            <a:xfrm>
              <a:off x="4364" y="2753"/>
              <a:ext cx="44" cy="536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7184" name="Picture 1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120" y="4056"/>
              <a:ext cx="1257" cy="15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7185" name="Picture 1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4" y="4068"/>
              <a:ext cx="1998" cy="14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  <p:sp>
        <p:nvSpPr>
          <p:cNvPr id="7186" name="Text Box 18"/>
          <p:cNvSpPr txBox="1">
            <a:spLocks noChangeArrowheads="1"/>
          </p:cNvSpPr>
          <p:nvPr/>
        </p:nvSpPr>
        <p:spPr bwMode="auto">
          <a:xfrm>
            <a:off x="0" y="-38100"/>
            <a:ext cx="9144000" cy="76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4400" dirty="0">
                <a:solidFill>
                  <a:srgbClr val="000000"/>
                </a:solidFill>
              </a:rPr>
              <a:t>Economics of Early Agriculture</a:t>
            </a:r>
          </a:p>
        </p:txBody>
      </p:sp>
      <p:sp>
        <p:nvSpPr>
          <p:cNvPr id="7187" name="Text Box 19"/>
          <p:cNvSpPr txBox="1">
            <a:spLocks noChangeArrowheads="1"/>
          </p:cNvSpPr>
          <p:nvPr/>
        </p:nvSpPr>
        <p:spPr bwMode="auto">
          <a:xfrm>
            <a:off x="2209800" y="1600200"/>
            <a:ext cx="1447800" cy="92551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smtClean="0">
                <a:solidFill>
                  <a:srgbClr val="C00000"/>
                </a:solidFill>
              </a:rPr>
              <a:t>Animal Calories Required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7188" name="Text Box 20"/>
          <p:cNvSpPr txBox="1">
            <a:spLocks noChangeArrowheads="1"/>
          </p:cNvSpPr>
          <p:nvPr/>
        </p:nvSpPr>
        <p:spPr bwMode="auto">
          <a:xfrm>
            <a:off x="6019800" y="3429000"/>
            <a:ext cx="2362200" cy="642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>
                <a:solidFill>
                  <a:srgbClr val="C00000"/>
                </a:solidFill>
              </a:rPr>
              <a:t>Human Calories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>
                <a:solidFill>
                  <a:srgbClr val="C00000"/>
                </a:solidFill>
              </a:rPr>
              <a:t>Required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609600" y="7938"/>
            <a:ext cx="8229600" cy="1431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4400">
                <a:solidFill>
                  <a:srgbClr val="000000"/>
                </a:solidFill>
              </a:rPr>
              <a:t>Global Effects of Early Agriculture</a:t>
            </a:r>
          </a:p>
        </p:txBody>
      </p:sp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3505200" y="6488113"/>
            <a:ext cx="2057400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000000"/>
                </a:solidFill>
              </a:rPr>
              <a:t>Ruddiman, 2005</a:t>
            </a:r>
          </a:p>
        </p:txBody>
      </p:sp>
      <p:grpSp>
        <p:nvGrpSpPr>
          <p:cNvPr id="8195" name="Group 3"/>
          <p:cNvGrpSpPr>
            <a:grpSpLocks/>
          </p:cNvGrpSpPr>
          <p:nvPr/>
        </p:nvGrpSpPr>
        <p:grpSpPr bwMode="auto">
          <a:xfrm>
            <a:off x="838200" y="1447800"/>
            <a:ext cx="7770813" cy="5103813"/>
            <a:chOff x="528" y="912"/>
            <a:chExt cx="4895" cy="3215"/>
          </a:xfrm>
        </p:grpSpPr>
        <p:pic>
          <p:nvPicPr>
            <p:cNvPr id="8196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28" y="912"/>
              <a:ext cx="4896" cy="256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8197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28" y="3413"/>
              <a:ext cx="4896" cy="71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1905000" y="4114800"/>
            <a:ext cx="1600200" cy="642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000000"/>
                </a:solidFill>
              </a:rPr>
              <a:t>Rice Farming &amp; Irrigation</a:t>
            </a: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5410200" y="4114800"/>
            <a:ext cx="2438400" cy="642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000000"/>
                </a:solidFill>
              </a:rPr>
              <a:t>Deforestation &amp; Biomass Burning</a:t>
            </a:r>
          </a:p>
        </p:txBody>
      </p:sp>
      <p:cxnSp>
        <p:nvCxnSpPr>
          <p:cNvPr id="8200" name="AutoShape 8"/>
          <p:cNvCxnSpPr>
            <a:cxnSpLocks noChangeShapeType="1"/>
          </p:cNvCxnSpPr>
          <p:nvPr/>
        </p:nvCxnSpPr>
        <p:spPr bwMode="auto">
          <a:xfrm flipV="1">
            <a:off x="2365375" y="3584575"/>
            <a:ext cx="457200" cy="1588"/>
          </a:xfrm>
          <a:prstGeom prst="straightConnector1">
            <a:avLst/>
          </a:prstGeom>
          <a:noFill/>
          <a:ln w="25560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8201" name="AutoShape 9"/>
          <p:cNvCxnSpPr>
            <a:cxnSpLocks noChangeShapeType="1"/>
          </p:cNvCxnSpPr>
          <p:nvPr/>
        </p:nvCxnSpPr>
        <p:spPr bwMode="auto">
          <a:xfrm flipV="1">
            <a:off x="5564188" y="3660775"/>
            <a:ext cx="531812" cy="1588"/>
          </a:xfrm>
          <a:prstGeom prst="straightConnector1">
            <a:avLst/>
          </a:prstGeom>
          <a:noFill/>
          <a:ln w="25560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71500" y="0"/>
            <a:ext cx="104394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4400" b="1">
                <a:solidFill>
                  <a:srgbClr val="C00000"/>
                </a:solidFill>
              </a:rPr>
              <a:t>Part Two: The Present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1219200" y="228600"/>
            <a:ext cx="82296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4400" b="1">
                <a:solidFill>
                  <a:srgbClr val="FFFFFF"/>
                </a:solidFill>
              </a:rPr>
              <a:t>Part Three: The Future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648200" cy="6908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00575" y="0"/>
            <a:ext cx="4543425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" y="-228600"/>
            <a:ext cx="4648200" cy="2514600"/>
          </a:xfrm>
        </p:spPr>
        <p:txBody>
          <a:bodyPr/>
          <a:lstStyle/>
          <a:p>
            <a:pPr algn="l"/>
            <a:r>
              <a:rPr lang="en-US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The Green </a:t>
            </a:r>
            <a:br>
              <a:rPr lang="en-US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en-US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Revolution </a:t>
            </a:r>
            <a:br>
              <a:rPr lang="en-US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en-US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(1945-?)</a:t>
            </a:r>
            <a:endParaRPr lang="en-US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5564</TotalTime>
  <Words>743</Words>
  <Application>Microsoft Office PowerPoint</Application>
  <PresentationFormat>On-screen Show (4:3)</PresentationFormat>
  <Paragraphs>201</Paragraphs>
  <Slides>27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Slide 1</vt:lpstr>
      <vt:lpstr>Slide 2</vt:lpstr>
      <vt:lpstr>Climate change and  Origins of agriculture</vt:lpstr>
      <vt:lpstr>Slide 4</vt:lpstr>
      <vt:lpstr>Slide 5</vt:lpstr>
      <vt:lpstr>Slide 6</vt:lpstr>
      <vt:lpstr>Slide 7</vt:lpstr>
      <vt:lpstr>Slide 8</vt:lpstr>
      <vt:lpstr>The Green  Revolution  (1945-?)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Genetically Modified Organisms</vt:lpstr>
      <vt:lpstr>Biofuels</vt:lpstr>
      <vt:lpstr>Slide 21</vt:lpstr>
      <vt:lpstr>Slide 22</vt:lpstr>
      <vt:lpstr>Slide 23</vt:lpstr>
      <vt:lpstr>Slide 24</vt:lpstr>
      <vt:lpstr>Slide 25</vt:lpstr>
      <vt:lpstr>Slide 26</vt:lpstr>
      <vt:lpstr>Slide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Agriculture and the Green Revolution(s)</dc:title>
  <dc:creator>David</dc:creator>
  <cp:lastModifiedBy>David LeBauer</cp:lastModifiedBy>
  <cp:revision>69</cp:revision>
  <cp:lastPrinted>1601-01-01T00:00:00Z</cp:lastPrinted>
  <dcterms:created xsi:type="dcterms:W3CDTF">2006-04-28T17:06:32Z</dcterms:created>
  <dcterms:modified xsi:type="dcterms:W3CDTF">2009-07-06T17:13:28Z</dcterms:modified>
</cp:coreProperties>
</file>