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80" r:id="rId4"/>
    <p:sldId id="275" r:id="rId5"/>
    <p:sldId id="257" r:id="rId6"/>
    <p:sldId id="258" r:id="rId7"/>
    <p:sldId id="267" r:id="rId8"/>
    <p:sldId id="264" r:id="rId9"/>
    <p:sldId id="259" r:id="rId10"/>
    <p:sldId id="260" r:id="rId11"/>
    <p:sldId id="270" r:id="rId12"/>
    <p:sldId id="266" r:id="rId13"/>
    <p:sldId id="279" r:id="rId14"/>
    <p:sldId id="271" r:id="rId15"/>
    <p:sldId id="263" r:id="rId16"/>
    <p:sldId id="265" r:id="rId17"/>
    <p:sldId id="261" r:id="rId18"/>
    <p:sldId id="272" r:id="rId19"/>
    <p:sldId id="274" r:id="rId20"/>
    <p:sldId id="284" r:id="rId21"/>
    <p:sldId id="285" r:id="rId22"/>
    <p:sldId id="273" r:id="rId23"/>
    <p:sldId id="286" r:id="rId24"/>
    <p:sldId id="268" r:id="rId25"/>
    <p:sldId id="269" r:id="rId26"/>
    <p:sldId id="282" r:id="rId27"/>
    <p:sldId id="277" r:id="rId28"/>
    <p:sldId id="281" r:id="rId29"/>
    <p:sldId id="28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B9CB07-0296-49CF-B818-6D64DF5DBBC1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0EF0D596-8A60-42A4-BA31-4AC430CD7DA3}">
      <dgm:prSet phldrT="[Text]"/>
      <dgm:spPr/>
      <dgm:t>
        <a:bodyPr/>
        <a:lstStyle/>
        <a:p>
          <a:r>
            <a:rPr lang="en-US" dirty="0" smtClean="0"/>
            <a:t>Rotterdam Study Correspondence (and others) (Dr. Liu)—Wrote a proposal to the Management Team</a:t>
          </a:r>
          <a:endParaRPr lang="en-US" dirty="0"/>
        </a:p>
      </dgm:t>
    </dgm:pt>
    <dgm:pt modelId="{B547924A-34AD-419C-9A9A-53AC8E335EAC}" type="parTrans" cxnId="{22E85C9B-17B7-468E-877B-9605759A957C}">
      <dgm:prSet/>
      <dgm:spPr/>
      <dgm:t>
        <a:bodyPr/>
        <a:lstStyle/>
        <a:p>
          <a:endParaRPr lang="en-US"/>
        </a:p>
      </dgm:t>
    </dgm:pt>
    <dgm:pt modelId="{18A521A6-D26C-4432-A84D-80DB825AEF0B}" type="sibTrans" cxnId="{22E85C9B-17B7-468E-877B-9605759A957C}">
      <dgm:prSet/>
      <dgm:spPr/>
      <dgm:t>
        <a:bodyPr/>
        <a:lstStyle/>
        <a:p>
          <a:endParaRPr lang="en-US"/>
        </a:p>
      </dgm:t>
    </dgm:pt>
    <dgm:pt modelId="{BD023367-081F-456D-9D43-A8D0C7824C76}">
      <dgm:prSet phldrT="[Text]"/>
      <dgm:spPr/>
      <dgm:t>
        <a:bodyPr/>
        <a:lstStyle/>
        <a:p>
          <a:r>
            <a:rPr lang="en-US" dirty="0" smtClean="0"/>
            <a:t>Dataset Creation (“Toy” Story)</a:t>
          </a:r>
          <a:endParaRPr lang="en-US" dirty="0"/>
        </a:p>
      </dgm:t>
    </dgm:pt>
    <dgm:pt modelId="{D9BCCC83-8B50-4A23-BB38-88BB9BA9358B}" type="parTrans" cxnId="{2A8D56F3-55A6-435B-91A9-0C602C83BAAD}">
      <dgm:prSet/>
      <dgm:spPr/>
      <dgm:t>
        <a:bodyPr/>
        <a:lstStyle/>
        <a:p>
          <a:endParaRPr lang="en-US"/>
        </a:p>
      </dgm:t>
    </dgm:pt>
    <dgm:pt modelId="{ACD60E39-2F39-419E-9C20-C45D089C908E}" type="sibTrans" cxnId="{2A8D56F3-55A6-435B-91A9-0C602C83BAAD}">
      <dgm:prSet/>
      <dgm:spPr/>
      <dgm:t>
        <a:bodyPr/>
        <a:lstStyle/>
        <a:p>
          <a:endParaRPr lang="en-US"/>
        </a:p>
      </dgm:t>
    </dgm:pt>
    <dgm:pt modelId="{34A38C44-DBA8-4F69-8034-4B44BB4591E7}">
      <dgm:prSet phldrT="[Text]"/>
      <dgm:spPr/>
      <dgm:t>
        <a:bodyPr/>
        <a:lstStyle/>
        <a:p>
          <a:r>
            <a:rPr lang="en-US" dirty="0" smtClean="0"/>
            <a:t>Discussion with the Math Modeling Group about an ideal dataset</a:t>
          </a:r>
          <a:endParaRPr lang="en-US" dirty="0"/>
        </a:p>
      </dgm:t>
    </dgm:pt>
    <dgm:pt modelId="{0EE8E04B-79DF-4A23-A69C-CE3D1D486A0E}" type="parTrans" cxnId="{C5B5FCA1-E545-4243-A862-F3BFCB4CC7CD}">
      <dgm:prSet/>
      <dgm:spPr/>
      <dgm:t>
        <a:bodyPr/>
        <a:lstStyle/>
        <a:p>
          <a:endParaRPr lang="en-US"/>
        </a:p>
      </dgm:t>
    </dgm:pt>
    <dgm:pt modelId="{5EC95F6B-4459-434F-9A10-DAE26E1B2A5B}" type="sibTrans" cxnId="{C5B5FCA1-E545-4243-A862-F3BFCB4CC7CD}">
      <dgm:prSet/>
      <dgm:spPr/>
      <dgm:t>
        <a:bodyPr/>
        <a:lstStyle/>
        <a:p>
          <a:endParaRPr lang="en-US"/>
        </a:p>
      </dgm:t>
    </dgm:pt>
    <dgm:pt modelId="{F565E066-C3C2-473F-AF1E-BD27D02ABB1F}">
      <dgm:prSet phldrT="[Text]"/>
      <dgm:spPr/>
      <dgm:t>
        <a:bodyPr/>
        <a:lstStyle/>
        <a:p>
          <a:r>
            <a:rPr lang="en-US" dirty="0" err="1" smtClean="0"/>
            <a:t>HapMap</a:t>
          </a:r>
          <a:r>
            <a:rPr lang="en-US" dirty="0" smtClean="0"/>
            <a:t> data? (</a:t>
          </a:r>
          <a:r>
            <a:rPr lang="en-US" dirty="0" err="1" smtClean="0"/>
            <a:t>HaploView</a:t>
          </a:r>
          <a:r>
            <a:rPr lang="en-US" dirty="0" smtClean="0"/>
            <a:t>)</a:t>
          </a:r>
          <a:endParaRPr lang="en-US" dirty="0"/>
        </a:p>
      </dgm:t>
    </dgm:pt>
    <dgm:pt modelId="{64FE2B48-5446-46F1-B783-7B206ABC7674}" type="parTrans" cxnId="{CD68F6E4-CE80-43E4-AABE-271EE5B3A14D}">
      <dgm:prSet/>
      <dgm:spPr/>
      <dgm:t>
        <a:bodyPr/>
        <a:lstStyle/>
        <a:p>
          <a:endParaRPr lang="en-US"/>
        </a:p>
      </dgm:t>
    </dgm:pt>
    <dgm:pt modelId="{2F4C9784-ED6B-4140-BAD0-EBF92DF42043}" type="sibTrans" cxnId="{CD68F6E4-CE80-43E4-AABE-271EE5B3A14D}">
      <dgm:prSet/>
      <dgm:spPr/>
      <dgm:t>
        <a:bodyPr/>
        <a:lstStyle/>
        <a:p>
          <a:endParaRPr lang="en-US"/>
        </a:p>
      </dgm:t>
    </dgm:pt>
    <dgm:pt modelId="{B0708256-6C51-4661-B3BF-7F229F7DB2C0}" type="pres">
      <dgm:prSet presAssocID="{EEB9CB07-0296-49CF-B818-6D64DF5DBBC1}" presName="Name0" presStyleCnt="0">
        <dgm:presLayoutVars>
          <dgm:dir/>
          <dgm:animLvl val="lvl"/>
          <dgm:resizeHandles val="exact"/>
        </dgm:presLayoutVars>
      </dgm:prSet>
      <dgm:spPr/>
    </dgm:pt>
    <dgm:pt modelId="{D9EF08DB-5E3C-498A-B66B-09140EB1216F}" type="pres">
      <dgm:prSet presAssocID="{EEB9CB07-0296-49CF-B818-6D64DF5DBBC1}" presName="dummy" presStyleCnt="0"/>
      <dgm:spPr/>
    </dgm:pt>
    <dgm:pt modelId="{9784343D-6916-4F75-B251-B789C4A6978F}" type="pres">
      <dgm:prSet presAssocID="{EEB9CB07-0296-49CF-B818-6D64DF5DBBC1}" presName="linH" presStyleCnt="0"/>
      <dgm:spPr/>
    </dgm:pt>
    <dgm:pt modelId="{4F07B719-D2D3-44A5-A560-8B2FBF3346F9}" type="pres">
      <dgm:prSet presAssocID="{EEB9CB07-0296-49CF-B818-6D64DF5DBBC1}" presName="padding1" presStyleCnt="0"/>
      <dgm:spPr/>
    </dgm:pt>
    <dgm:pt modelId="{9E2E637C-E090-421D-94DB-225C13B9C64E}" type="pres">
      <dgm:prSet presAssocID="{0EF0D596-8A60-42A4-BA31-4AC430CD7DA3}" presName="linV" presStyleCnt="0"/>
      <dgm:spPr/>
    </dgm:pt>
    <dgm:pt modelId="{C1B4095A-77AA-44D7-93D9-BEB1B20E2600}" type="pres">
      <dgm:prSet presAssocID="{0EF0D596-8A60-42A4-BA31-4AC430CD7DA3}" presName="spVertical1" presStyleCnt="0"/>
      <dgm:spPr/>
    </dgm:pt>
    <dgm:pt modelId="{0B5A315C-1681-43D1-969D-CEA5C57E15DD}" type="pres">
      <dgm:prSet presAssocID="{0EF0D596-8A60-42A4-BA31-4AC430CD7DA3}" presName="parTx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D3F68-5D36-4153-B100-5730273240E9}" type="pres">
      <dgm:prSet presAssocID="{0EF0D596-8A60-42A4-BA31-4AC430CD7DA3}" presName="spVertical2" presStyleCnt="0"/>
      <dgm:spPr/>
    </dgm:pt>
    <dgm:pt modelId="{4EFAB688-9B39-4693-882B-560B0D769498}" type="pres">
      <dgm:prSet presAssocID="{0EF0D596-8A60-42A4-BA31-4AC430CD7DA3}" presName="spVertical3" presStyleCnt="0"/>
      <dgm:spPr/>
    </dgm:pt>
    <dgm:pt modelId="{4C9F8FEE-FFF9-4C66-8144-EAC071FC72A6}" type="pres">
      <dgm:prSet presAssocID="{18A521A6-D26C-4432-A84D-80DB825AEF0B}" presName="space" presStyleCnt="0"/>
      <dgm:spPr/>
    </dgm:pt>
    <dgm:pt modelId="{168B76A4-7F65-49F4-AFB1-41147F80F8E4}" type="pres">
      <dgm:prSet presAssocID="{34A38C44-DBA8-4F69-8034-4B44BB4591E7}" presName="linV" presStyleCnt="0"/>
      <dgm:spPr/>
    </dgm:pt>
    <dgm:pt modelId="{C79E05A2-A2FE-48E2-AFB2-E35B50A622B4}" type="pres">
      <dgm:prSet presAssocID="{34A38C44-DBA8-4F69-8034-4B44BB4591E7}" presName="spVertical1" presStyleCnt="0"/>
      <dgm:spPr/>
    </dgm:pt>
    <dgm:pt modelId="{403E05C8-22FB-40AF-9D5F-78892AD30204}" type="pres">
      <dgm:prSet presAssocID="{34A38C44-DBA8-4F69-8034-4B44BB4591E7}" presName="parTx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2BD312-33A7-49DC-AC50-C0845C77FEF6}" type="pres">
      <dgm:prSet presAssocID="{34A38C44-DBA8-4F69-8034-4B44BB4591E7}" presName="spVertical2" presStyleCnt="0"/>
      <dgm:spPr/>
    </dgm:pt>
    <dgm:pt modelId="{91BD9263-AD0B-4539-A804-8546B0CD3219}" type="pres">
      <dgm:prSet presAssocID="{34A38C44-DBA8-4F69-8034-4B44BB4591E7}" presName="spVertical3" presStyleCnt="0"/>
      <dgm:spPr/>
    </dgm:pt>
    <dgm:pt modelId="{F671996A-6426-4D3C-9FF7-9B8E2C38F144}" type="pres">
      <dgm:prSet presAssocID="{5EC95F6B-4459-434F-9A10-DAE26E1B2A5B}" presName="space" presStyleCnt="0"/>
      <dgm:spPr/>
    </dgm:pt>
    <dgm:pt modelId="{E8E389CE-0CE6-4C39-B9DA-36631029FE02}" type="pres">
      <dgm:prSet presAssocID="{F565E066-C3C2-473F-AF1E-BD27D02ABB1F}" presName="linV" presStyleCnt="0"/>
      <dgm:spPr/>
    </dgm:pt>
    <dgm:pt modelId="{AB6B4071-D210-45F7-8227-EB3ABA5520E2}" type="pres">
      <dgm:prSet presAssocID="{F565E066-C3C2-473F-AF1E-BD27D02ABB1F}" presName="spVertical1" presStyleCnt="0"/>
      <dgm:spPr/>
    </dgm:pt>
    <dgm:pt modelId="{66601BFF-CBCF-4B80-93F8-5FFD02DA41E4}" type="pres">
      <dgm:prSet presAssocID="{F565E066-C3C2-473F-AF1E-BD27D02ABB1F}" presName="parTx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60D0C8-AA20-4D7A-90D9-E4F6C0EE0177}" type="pres">
      <dgm:prSet presAssocID="{F565E066-C3C2-473F-AF1E-BD27D02ABB1F}" presName="spVertical2" presStyleCnt="0"/>
      <dgm:spPr/>
    </dgm:pt>
    <dgm:pt modelId="{527E84D3-8409-47E1-A557-6BCA4035EAE2}" type="pres">
      <dgm:prSet presAssocID="{F565E066-C3C2-473F-AF1E-BD27D02ABB1F}" presName="spVertical3" presStyleCnt="0"/>
      <dgm:spPr/>
    </dgm:pt>
    <dgm:pt modelId="{BE5A7ED4-0B04-4513-9C8C-D0C00E3FABAF}" type="pres">
      <dgm:prSet presAssocID="{2F4C9784-ED6B-4140-BAD0-EBF92DF42043}" presName="space" presStyleCnt="0"/>
      <dgm:spPr/>
    </dgm:pt>
    <dgm:pt modelId="{D33E31D8-01F5-4D5B-BACE-4A3E94DA2895}" type="pres">
      <dgm:prSet presAssocID="{BD023367-081F-456D-9D43-A8D0C7824C76}" presName="linV" presStyleCnt="0"/>
      <dgm:spPr/>
    </dgm:pt>
    <dgm:pt modelId="{3AD78EAB-7FC4-465D-898A-CA3A617F4FD8}" type="pres">
      <dgm:prSet presAssocID="{BD023367-081F-456D-9D43-A8D0C7824C76}" presName="spVertical1" presStyleCnt="0"/>
      <dgm:spPr/>
    </dgm:pt>
    <dgm:pt modelId="{77514A3C-4041-47D4-A3EF-7EA123CF6E02}" type="pres">
      <dgm:prSet presAssocID="{BD023367-081F-456D-9D43-A8D0C7824C76}" presName="parTx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18547D-DCE4-44C1-9640-33337A173D0C}" type="pres">
      <dgm:prSet presAssocID="{BD023367-081F-456D-9D43-A8D0C7824C76}" presName="spVertical2" presStyleCnt="0"/>
      <dgm:spPr/>
    </dgm:pt>
    <dgm:pt modelId="{DA53CDFF-8BCD-4BA4-B4F0-C8867C71D8E7}" type="pres">
      <dgm:prSet presAssocID="{BD023367-081F-456D-9D43-A8D0C7824C76}" presName="spVertical3" presStyleCnt="0"/>
      <dgm:spPr/>
    </dgm:pt>
    <dgm:pt modelId="{09DC3941-FBE8-4B6A-BD8A-E732AD2A94C2}" type="pres">
      <dgm:prSet presAssocID="{EEB9CB07-0296-49CF-B818-6D64DF5DBBC1}" presName="padding2" presStyleCnt="0"/>
      <dgm:spPr/>
    </dgm:pt>
    <dgm:pt modelId="{59AFBF8F-0AD7-4A7F-BA7A-B06EE90C4C3F}" type="pres">
      <dgm:prSet presAssocID="{EEB9CB07-0296-49CF-B818-6D64DF5DBBC1}" presName="negArrow" presStyleCnt="0"/>
      <dgm:spPr/>
    </dgm:pt>
    <dgm:pt modelId="{58D82F40-4F60-446D-8AA2-E48CE8801BCF}" type="pres">
      <dgm:prSet presAssocID="{EEB9CB07-0296-49CF-B818-6D64DF5DBBC1}" presName="backgroundArrow" presStyleLbl="node1" presStyleIdx="0" presStyleCnt="1" custLinFactNeighborX="-3540" custLinFactNeighborY="294"/>
      <dgm:spPr/>
    </dgm:pt>
  </dgm:ptLst>
  <dgm:cxnLst>
    <dgm:cxn modelId="{AB93EC5B-6AB2-424C-81C9-CBD03C2539FF}" type="presOf" srcId="{EEB9CB07-0296-49CF-B818-6D64DF5DBBC1}" destId="{B0708256-6C51-4661-B3BF-7F229F7DB2C0}" srcOrd="0" destOrd="0" presId="urn:microsoft.com/office/officeart/2005/8/layout/hProcess3"/>
    <dgm:cxn modelId="{2A8D56F3-55A6-435B-91A9-0C602C83BAAD}" srcId="{EEB9CB07-0296-49CF-B818-6D64DF5DBBC1}" destId="{BD023367-081F-456D-9D43-A8D0C7824C76}" srcOrd="3" destOrd="0" parTransId="{D9BCCC83-8B50-4A23-BB38-88BB9BA9358B}" sibTransId="{ACD60E39-2F39-419E-9C20-C45D089C908E}"/>
    <dgm:cxn modelId="{CD68F6E4-CE80-43E4-AABE-271EE5B3A14D}" srcId="{EEB9CB07-0296-49CF-B818-6D64DF5DBBC1}" destId="{F565E066-C3C2-473F-AF1E-BD27D02ABB1F}" srcOrd="2" destOrd="0" parTransId="{64FE2B48-5446-46F1-B783-7B206ABC7674}" sibTransId="{2F4C9784-ED6B-4140-BAD0-EBF92DF42043}"/>
    <dgm:cxn modelId="{FD52DD42-9550-49C4-AFF0-825DF07AF8DC}" type="presOf" srcId="{F565E066-C3C2-473F-AF1E-BD27D02ABB1F}" destId="{66601BFF-CBCF-4B80-93F8-5FFD02DA41E4}" srcOrd="0" destOrd="0" presId="urn:microsoft.com/office/officeart/2005/8/layout/hProcess3"/>
    <dgm:cxn modelId="{22E85C9B-17B7-468E-877B-9605759A957C}" srcId="{EEB9CB07-0296-49CF-B818-6D64DF5DBBC1}" destId="{0EF0D596-8A60-42A4-BA31-4AC430CD7DA3}" srcOrd="0" destOrd="0" parTransId="{B547924A-34AD-419C-9A9A-53AC8E335EAC}" sibTransId="{18A521A6-D26C-4432-A84D-80DB825AEF0B}"/>
    <dgm:cxn modelId="{67164005-007C-443C-AF88-6EAF2CF555EA}" type="presOf" srcId="{34A38C44-DBA8-4F69-8034-4B44BB4591E7}" destId="{403E05C8-22FB-40AF-9D5F-78892AD30204}" srcOrd="0" destOrd="0" presId="urn:microsoft.com/office/officeart/2005/8/layout/hProcess3"/>
    <dgm:cxn modelId="{CC7225A4-44EB-4676-965A-E2F2507C60C6}" type="presOf" srcId="{BD023367-081F-456D-9D43-A8D0C7824C76}" destId="{77514A3C-4041-47D4-A3EF-7EA123CF6E02}" srcOrd="0" destOrd="0" presId="urn:microsoft.com/office/officeart/2005/8/layout/hProcess3"/>
    <dgm:cxn modelId="{4C737672-F204-41B5-97F9-E35693D1C0C6}" type="presOf" srcId="{0EF0D596-8A60-42A4-BA31-4AC430CD7DA3}" destId="{0B5A315C-1681-43D1-969D-CEA5C57E15DD}" srcOrd="0" destOrd="0" presId="urn:microsoft.com/office/officeart/2005/8/layout/hProcess3"/>
    <dgm:cxn modelId="{C5B5FCA1-E545-4243-A862-F3BFCB4CC7CD}" srcId="{EEB9CB07-0296-49CF-B818-6D64DF5DBBC1}" destId="{34A38C44-DBA8-4F69-8034-4B44BB4591E7}" srcOrd="1" destOrd="0" parTransId="{0EE8E04B-79DF-4A23-A69C-CE3D1D486A0E}" sibTransId="{5EC95F6B-4459-434F-9A10-DAE26E1B2A5B}"/>
    <dgm:cxn modelId="{34509769-9EB9-4D7B-BFDA-4EFE8557AD23}" type="presParOf" srcId="{B0708256-6C51-4661-B3BF-7F229F7DB2C0}" destId="{D9EF08DB-5E3C-498A-B66B-09140EB1216F}" srcOrd="0" destOrd="0" presId="urn:microsoft.com/office/officeart/2005/8/layout/hProcess3"/>
    <dgm:cxn modelId="{ABAB598C-04C4-4999-9083-42E6B3E28678}" type="presParOf" srcId="{B0708256-6C51-4661-B3BF-7F229F7DB2C0}" destId="{9784343D-6916-4F75-B251-B789C4A6978F}" srcOrd="1" destOrd="0" presId="urn:microsoft.com/office/officeart/2005/8/layout/hProcess3"/>
    <dgm:cxn modelId="{5B55DB51-014B-4677-A500-8C61AE4D7AD4}" type="presParOf" srcId="{9784343D-6916-4F75-B251-B789C4A6978F}" destId="{4F07B719-D2D3-44A5-A560-8B2FBF3346F9}" srcOrd="0" destOrd="0" presId="urn:microsoft.com/office/officeart/2005/8/layout/hProcess3"/>
    <dgm:cxn modelId="{EC20C277-C039-4CF6-BAFD-A2B6846A801A}" type="presParOf" srcId="{9784343D-6916-4F75-B251-B789C4A6978F}" destId="{9E2E637C-E090-421D-94DB-225C13B9C64E}" srcOrd="1" destOrd="0" presId="urn:microsoft.com/office/officeart/2005/8/layout/hProcess3"/>
    <dgm:cxn modelId="{8BBB2DC2-74CA-49C6-A43A-A885F202C5E7}" type="presParOf" srcId="{9E2E637C-E090-421D-94DB-225C13B9C64E}" destId="{C1B4095A-77AA-44D7-93D9-BEB1B20E2600}" srcOrd="0" destOrd="0" presId="urn:microsoft.com/office/officeart/2005/8/layout/hProcess3"/>
    <dgm:cxn modelId="{4A70E08A-1207-49E0-BA61-8A808E09CA4C}" type="presParOf" srcId="{9E2E637C-E090-421D-94DB-225C13B9C64E}" destId="{0B5A315C-1681-43D1-969D-CEA5C57E15DD}" srcOrd="1" destOrd="0" presId="urn:microsoft.com/office/officeart/2005/8/layout/hProcess3"/>
    <dgm:cxn modelId="{3F5F777E-C58B-491E-A8D6-C6F9E164B312}" type="presParOf" srcId="{9E2E637C-E090-421D-94DB-225C13B9C64E}" destId="{AFBD3F68-5D36-4153-B100-5730273240E9}" srcOrd="2" destOrd="0" presId="urn:microsoft.com/office/officeart/2005/8/layout/hProcess3"/>
    <dgm:cxn modelId="{720DAB67-3D02-478E-A21B-106963125831}" type="presParOf" srcId="{9E2E637C-E090-421D-94DB-225C13B9C64E}" destId="{4EFAB688-9B39-4693-882B-560B0D769498}" srcOrd="3" destOrd="0" presId="urn:microsoft.com/office/officeart/2005/8/layout/hProcess3"/>
    <dgm:cxn modelId="{2AFC5F01-D179-4736-894E-7E8F585B8651}" type="presParOf" srcId="{9784343D-6916-4F75-B251-B789C4A6978F}" destId="{4C9F8FEE-FFF9-4C66-8144-EAC071FC72A6}" srcOrd="2" destOrd="0" presId="urn:microsoft.com/office/officeart/2005/8/layout/hProcess3"/>
    <dgm:cxn modelId="{BD03E6AE-DB5B-4C39-BDED-1B24B47ED03C}" type="presParOf" srcId="{9784343D-6916-4F75-B251-B789C4A6978F}" destId="{168B76A4-7F65-49F4-AFB1-41147F80F8E4}" srcOrd="3" destOrd="0" presId="urn:microsoft.com/office/officeart/2005/8/layout/hProcess3"/>
    <dgm:cxn modelId="{495504A8-0290-4691-BB7D-AD272025B1A1}" type="presParOf" srcId="{168B76A4-7F65-49F4-AFB1-41147F80F8E4}" destId="{C79E05A2-A2FE-48E2-AFB2-E35B50A622B4}" srcOrd="0" destOrd="0" presId="urn:microsoft.com/office/officeart/2005/8/layout/hProcess3"/>
    <dgm:cxn modelId="{93090CBB-D833-4623-8362-4E024F396D6F}" type="presParOf" srcId="{168B76A4-7F65-49F4-AFB1-41147F80F8E4}" destId="{403E05C8-22FB-40AF-9D5F-78892AD30204}" srcOrd="1" destOrd="0" presId="urn:microsoft.com/office/officeart/2005/8/layout/hProcess3"/>
    <dgm:cxn modelId="{AF7A6BAF-3490-4E92-BC8E-283A3C8B6F6F}" type="presParOf" srcId="{168B76A4-7F65-49F4-AFB1-41147F80F8E4}" destId="{582BD312-33A7-49DC-AC50-C0845C77FEF6}" srcOrd="2" destOrd="0" presId="urn:microsoft.com/office/officeart/2005/8/layout/hProcess3"/>
    <dgm:cxn modelId="{1D701EF1-4A7C-4254-90D4-A522A2C144E0}" type="presParOf" srcId="{168B76A4-7F65-49F4-AFB1-41147F80F8E4}" destId="{91BD9263-AD0B-4539-A804-8546B0CD3219}" srcOrd="3" destOrd="0" presId="urn:microsoft.com/office/officeart/2005/8/layout/hProcess3"/>
    <dgm:cxn modelId="{9D186366-D62F-4018-A95D-890DFFF4B5B7}" type="presParOf" srcId="{9784343D-6916-4F75-B251-B789C4A6978F}" destId="{F671996A-6426-4D3C-9FF7-9B8E2C38F144}" srcOrd="4" destOrd="0" presId="urn:microsoft.com/office/officeart/2005/8/layout/hProcess3"/>
    <dgm:cxn modelId="{2B4450AE-6508-4CA9-8507-2C25D3024212}" type="presParOf" srcId="{9784343D-6916-4F75-B251-B789C4A6978F}" destId="{E8E389CE-0CE6-4C39-B9DA-36631029FE02}" srcOrd="5" destOrd="0" presId="urn:microsoft.com/office/officeart/2005/8/layout/hProcess3"/>
    <dgm:cxn modelId="{4670EC35-5C3B-45B8-B07D-ADAC92671E26}" type="presParOf" srcId="{E8E389CE-0CE6-4C39-B9DA-36631029FE02}" destId="{AB6B4071-D210-45F7-8227-EB3ABA5520E2}" srcOrd="0" destOrd="0" presId="urn:microsoft.com/office/officeart/2005/8/layout/hProcess3"/>
    <dgm:cxn modelId="{68CDF660-F58D-4F8C-B98C-5AE4412BA2D3}" type="presParOf" srcId="{E8E389CE-0CE6-4C39-B9DA-36631029FE02}" destId="{66601BFF-CBCF-4B80-93F8-5FFD02DA41E4}" srcOrd="1" destOrd="0" presId="urn:microsoft.com/office/officeart/2005/8/layout/hProcess3"/>
    <dgm:cxn modelId="{C84FA834-CBC9-4901-84A8-378216F403C4}" type="presParOf" srcId="{E8E389CE-0CE6-4C39-B9DA-36631029FE02}" destId="{8660D0C8-AA20-4D7A-90D9-E4F6C0EE0177}" srcOrd="2" destOrd="0" presId="urn:microsoft.com/office/officeart/2005/8/layout/hProcess3"/>
    <dgm:cxn modelId="{3DAEF862-B3C4-47DF-98B4-FF3439AD5688}" type="presParOf" srcId="{E8E389CE-0CE6-4C39-B9DA-36631029FE02}" destId="{527E84D3-8409-47E1-A557-6BCA4035EAE2}" srcOrd="3" destOrd="0" presId="urn:microsoft.com/office/officeart/2005/8/layout/hProcess3"/>
    <dgm:cxn modelId="{A3C90B09-A3CE-4B7E-8374-40266F5AE3B2}" type="presParOf" srcId="{9784343D-6916-4F75-B251-B789C4A6978F}" destId="{BE5A7ED4-0B04-4513-9C8C-D0C00E3FABAF}" srcOrd="6" destOrd="0" presId="urn:microsoft.com/office/officeart/2005/8/layout/hProcess3"/>
    <dgm:cxn modelId="{6CCF80BD-B91B-44BD-9881-D801D3951412}" type="presParOf" srcId="{9784343D-6916-4F75-B251-B789C4A6978F}" destId="{D33E31D8-01F5-4D5B-BACE-4A3E94DA2895}" srcOrd="7" destOrd="0" presId="urn:microsoft.com/office/officeart/2005/8/layout/hProcess3"/>
    <dgm:cxn modelId="{C330E3C5-58AC-4A1F-822A-5DE0801C5F2F}" type="presParOf" srcId="{D33E31D8-01F5-4D5B-BACE-4A3E94DA2895}" destId="{3AD78EAB-7FC4-465D-898A-CA3A617F4FD8}" srcOrd="0" destOrd="0" presId="urn:microsoft.com/office/officeart/2005/8/layout/hProcess3"/>
    <dgm:cxn modelId="{054229D2-103E-480B-A5A1-9BB636EE21A9}" type="presParOf" srcId="{D33E31D8-01F5-4D5B-BACE-4A3E94DA2895}" destId="{77514A3C-4041-47D4-A3EF-7EA123CF6E02}" srcOrd="1" destOrd="0" presId="urn:microsoft.com/office/officeart/2005/8/layout/hProcess3"/>
    <dgm:cxn modelId="{66A9F7A4-367A-4FDC-88BD-CBD555F17E0B}" type="presParOf" srcId="{D33E31D8-01F5-4D5B-BACE-4A3E94DA2895}" destId="{1818547D-DCE4-44C1-9640-33337A173D0C}" srcOrd="2" destOrd="0" presId="urn:microsoft.com/office/officeart/2005/8/layout/hProcess3"/>
    <dgm:cxn modelId="{A8ABBDF5-0088-4358-A457-E6790BD172EC}" type="presParOf" srcId="{D33E31D8-01F5-4D5B-BACE-4A3E94DA2895}" destId="{DA53CDFF-8BCD-4BA4-B4F0-C8867C71D8E7}" srcOrd="3" destOrd="0" presId="urn:microsoft.com/office/officeart/2005/8/layout/hProcess3"/>
    <dgm:cxn modelId="{610F1054-41B3-4BA3-85E1-4E4010C45429}" type="presParOf" srcId="{9784343D-6916-4F75-B251-B789C4A6978F}" destId="{09DC3941-FBE8-4B6A-BD8A-E732AD2A94C2}" srcOrd="8" destOrd="0" presId="urn:microsoft.com/office/officeart/2005/8/layout/hProcess3"/>
    <dgm:cxn modelId="{E1D46567-C567-4531-9B56-8C720D468AC9}" type="presParOf" srcId="{9784343D-6916-4F75-B251-B789C4A6978F}" destId="{59AFBF8F-0AD7-4A7F-BA7A-B06EE90C4C3F}" srcOrd="9" destOrd="0" presId="urn:microsoft.com/office/officeart/2005/8/layout/hProcess3"/>
    <dgm:cxn modelId="{09DFA4C4-E8A1-4C21-A20E-BA78A3FEF895}" type="presParOf" srcId="{9784343D-6916-4F75-B251-B789C4A6978F}" destId="{58D82F40-4F60-446D-8AA2-E48CE8801BCF}" srcOrd="10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D82F40-4F60-446D-8AA2-E48CE8801BCF}">
      <dsp:nvSpPr>
        <dsp:cNvPr id="0" name=""/>
        <dsp:cNvSpPr/>
      </dsp:nvSpPr>
      <dsp:spPr>
        <a:xfrm>
          <a:off x="0" y="1025702"/>
          <a:ext cx="8610600" cy="314871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514A3C-4041-47D4-A3EF-7EA123CF6E02}">
      <dsp:nvSpPr>
        <dsp:cNvPr id="0" name=""/>
        <dsp:cNvSpPr/>
      </dsp:nvSpPr>
      <dsp:spPr>
        <a:xfrm>
          <a:off x="6214935" y="1803622"/>
          <a:ext cx="1534604" cy="1574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0" bIns="1524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Dataset Creation (“Toy” Story)</a:t>
          </a:r>
          <a:endParaRPr lang="en-US" sz="1500" kern="1200" dirty="0"/>
        </a:p>
      </dsp:txBody>
      <dsp:txXfrm>
        <a:off x="6214935" y="1803622"/>
        <a:ext cx="1534604" cy="1574355"/>
      </dsp:txXfrm>
    </dsp:sp>
    <dsp:sp modelId="{66601BFF-CBCF-4B80-93F8-5FFD02DA41E4}">
      <dsp:nvSpPr>
        <dsp:cNvPr id="0" name=""/>
        <dsp:cNvSpPr/>
      </dsp:nvSpPr>
      <dsp:spPr>
        <a:xfrm>
          <a:off x="4373411" y="1803622"/>
          <a:ext cx="1534604" cy="1574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0" bIns="1524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HapMap</a:t>
          </a:r>
          <a:r>
            <a:rPr lang="en-US" sz="1500" kern="1200" dirty="0" smtClean="0"/>
            <a:t> data? (</a:t>
          </a:r>
          <a:r>
            <a:rPr lang="en-US" sz="1500" kern="1200" dirty="0" err="1" smtClean="0"/>
            <a:t>HaploView</a:t>
          </a:r>
          <a:r>
            <a:rPr lang="en-US" sz="1500" kern="1200" dirty="0" smtClean="0"/>
            <a:t>)</a:t>
          </a:r>
          <a:endParaRPr lang="en-US" sz="1500" kern="1200" dirty="0"/>
        </a:p>
      </dsp:txBody>
      <dsp:txXfrm>
        <a:off x="4373411" y="1803622"/>
        <a:ext cx="1534604" cy="1574355"/>
      </dsp:txXfrm>
    </dsp:sp>
    <dsp:sp modelId="{403E05C8-22FB-40AF-9D5F-78892AD30204}">
      <dsp:nvSpPr>
        <dsp:cNvPr id="0" name=""/>
        <dsp:cNvSpPr/>
      </dsp:nvSpPr>
      <dsp:spPr>
        <a:xfrm>
          <a:off x="2531886" y="1803622"/>
          <a:ext cx="1534604" cy="1574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0" bIns="1524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Discussion with the Math Modeling Group about an ideal dataset</a:t>
          </a:r>
          <a:endParaRPr lang="en-US" sz="1500" kern="1200" dirty="0"/>
        </a:p>
      </dsp:txBody>
      <dsp:txXfrm>
        <a:off x="2531886" y="1803622"/>
        <a:ext cx="1534604" cy="1574355"/>
      </dsp:txXfrm>
    </dsp:sp>
    <dsp:sp modelId="{0B5A315C-1681-43D1-969D-CEA5C57E15DD}">
      <dsp:nvSpPr>
        <dsp:cNvPr id="0" name=""/>
        <dsp:cNvSpPr/>
      </dsp:nvSpPr>
      <dsp:spPr>
        <a:xfrm>
          <a:off x="690361" y="1803622"/>
          <a:ext cx="1534604" cy="1574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0" bIns="1524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Rotterdam Study Correspondence (and others) (Dr. Liu)—Wrote a proposal to the Management Team</a:t>
          </a:r>
          <a:endParaRPr lang="en-US" sz="1500" kern="1200" dirty="0"/>
        </a:p>
      </dsp:txBody>
      <dsp:txXfrm>
        <a:off x="690361" y="1803622"/>
        <a:ext cx="1534604" cy="1574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3556D-7D94-4A75-A666-543F21844E89}" type="datetimeFigureOut">
              <a:rPr lang="en-US" smtClean="0"/>
              <a:pPr/>
              <a:t>12/9/2009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F25D1-CD05-4306-9AB7-ABF954360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openwetware.org/wiki/User:The_Biology_Group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openwetware.org/wiki/User:The_Biology_Group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Final Biology Group Presentation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+mj-lt"/>
                <a:cs typeface="Times New Roman" pitchFamily="18" charset="0"/>
              </a:rPr>
              <a:t>December 9-11, 2009</a:t>
            </a:r>
          </a:p>
          <a:p>
            <a:r>
              <a:rPr lang="en-US" dirty="0" smtClean="0">
                <a:latin typeface="+mj-lt"/>
                <a:cs typeface="Times New Roman" pitchFamily="18" charset="0"/>
              </a:rPr>
              <a:t>Biophysics 101</a:t>
            </a:r>
          </a:p>
          <a:p>
            <a:r>
              <a:rPr lang="en-US" dirty="0" err="1" smtClean="0">
                <a:latin typeface="+mj-lt"/>
                <a:cs typeface="Times New Roman" pitchFamily="18" charset="0"/>
              </a:rPr>
              <a:t>Anugraha</a:t>
            </a:r>
            <a:r>
              <a:rPr lang="en-US" dirty="0" smtClean="0">
                <a:latin typeface="+mj-lt"/>
                <a:cs typeface="Times New Roman" pitchFamily="18" charset="0"/>
              </a:rPr>
              <a:t> Raman, Jacqueline </a:t>
            </a:r>
            <a:r>
              <a:rPr lang="en-US" dirty="0" err="1" smtClean="0">
                <a:latin typeface="+mj-lt"/>
                <a:cs typeface="Times New Roman" pitchFamily="18" charset="0"/>
              </a:rPr>
              <a:t>Nkuebe</a:t>
            </a:r>
            <a:r>
              <a:rPr lang="en-US" dirty="0" smtClean="0">
                <a:latin typeface="+mj-lt"/>
                <a:cs typeface="Times New Roman" pitchFamily="18" charset="0"/>
              </a:rPr>
              <a:t> and </a:t>
            </a:r>
            <a:r>
              <a:rPr lang="en-US" dirty="0" err="1" smtClean="0">
                <a:latin typeface="+mj-lt"/>
                <a:cs typeface="Times New Roman" pitchFamily="18" charset="0"/>
              </a:rPr>
              <a:t>Ridhi</a:t>
            </a:r>
            <a:r>
              <a:rPr lang="en-US" dirty="0" smtClean="0">
                <a:latin typeface="+mj-lt"/>
                <a:cs typeface="Times New Roman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itchFamily="18" charset="0"/>
              </a:rPr>
              <a:t>Tariyal</a:t>
            </a:r>
            <a:endParaRPr lang="en-US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SNP specific Data by Allele/Trait</a:t>
            </a:r>
            <a:endParaRPr lang="en-US" dirty="0"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914400"/>
            <a:ext cx="4444099" cy="242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581400"/>
            <a:ext cx="5491163" cy="303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Goal </a:t>
            </a:r>
            <a:r>
              <a:rPr lang="en-US" dirty="0" smtClean="0">
                <a:cs typeface="Times New Roman" pitchFamily="18" charset="0"/>
              </a:rPr>
              <a:t>2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Provide test case details:  We decided that thinking about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LD (linkage-disequilibrium)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in a math model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 was ultimately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unnecessary…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baseline="0" dirty="0" smtClean="0">
                <a:latin typeface="+mj-lt"/>
                <a:cs typeface="Times New Roman" pitchFamily="18" charset="0"/>
              </a:rPr>
              <a:t>Complicate problem</a:t>
            </a:r>
            <a:r>
              <a:rPr lang="en-US" sz="3200" dirty="0" smtClean="0">
                <a:latin typeface="+mj-lt"/>
                <a:cs typeface="Times New Roman" pitchFamily="18" charset="0"/>
              </a:rPr>
              <a:t> too much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This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 can be a future direction once basic models are in place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cs typeface="Times New Roman" pitchFamily="18" charset="0"/>
              </a:rPr>
              <a:t>Where do we find this new dataset?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81000" y="914400"/>
          <a:ext cx="8610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The Process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Literature Search Yielded…</a:t>
            </a:r>
            <a:endParaRPr lang="en-US" dirty="0"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276600"/>
            <a:ext cx="4338000" cy="30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394096"/>
            <a:ext cx="4300600" cy="340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62000" y="16764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~34 Eye-Color SNPs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685800" y="2286000"/>
            <a:ext cx="11430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895600" y="1905000"/>
            <a:ext cx="1676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cs typeface="Times New Roman" pitchFamily="18" charset="0"/>
              </a:rPr>
              <a:t>Combining </a:t>
            </a:r>
            <a:r>
              <a:rPr lang="en-US" sz="2800" dirty="0" smtClean="0">
                <a:cs typeface="Times New Roman" pitchFamily="18" charset="0"/>
              </a:rPr>
              <a:t>Biological </a:t>
            </a:r>
            <a:r>
              <a:rPr lang="en-US" sz="2800" dirty="0" smtClean="0">
                <a:cs typeface="Times New Roman" pitchFamily="18" charset="0"/>
              </a:rPr>
              <a:t>and Modeling Group Requirements</a:t>
            </a:r>
            <a:endParaRPr lang="en-US" sz="2800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+mj-lt"/>
                <a:cs typeface="Times New Roman" pitchFamily="18" charset="0"/>
              </a:rPr>
              <a:t>     1. Read a CSV(i.e. spreadsheet on excel) file of SNP/phenotype data and process it into python (it is general enough to deal with arbitrarily many SNPs and multiple phenotypes so long as they are ordinal (</a:t>
            </a:r>
            <a:r>
              <a:rPr lang="en-US" sz="2000" dirty="0" err="1" smtClean="0">
                <a:latin typeface="+mj-lt"/>
                <a:cs typeface="Times New Roman" pitchFamily="18" charset="0"/>
              </a:rPr>
              <a:t>ie</a:t>
            </a:r>
            <a:r>
              <a:rPr lang="en-US" sz="2000" dirty="0" smtClean="0">
                <a:latin typeface="+mj-lt"/>
                <a:cs typeface="Times New Roman" pitchFamily="18" charset="0"/>
              </a:rPr>
              <a:t>. as long as there are phenotypes we can call 0, 1, ...)).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+mj-lt"/>
                <a:cs typeface="Times New Roman" pitchFamily="18" charset="0"/>
              </a:rPr>
              <a:t/>
            </a:r>
            <a:br>
              <a:rPr lang="en-US" sz="2000" dirty="0" smtClean="0">
                <a:latin typeface="+mj-lt"/>
                <a:cs typeface="Times New Roman" pitchFamily="18" charset="0"/>
              </a:rPr>
            </a:br>
            <a:r>
              <a:rPr lang="en-US" sz="2000" dirty="0" smtClean="0">
                <a:latin typeface="+mj-lt"/>
                <a:cs typeface="Times New Roman" pitchFamily="18" charset="0"/>
              </a:rPr>
              <a:t>2. Process these arrays into conditional probabilities.</a:t>
            </a:r>
            <a:br>
              <a:rPr lang="en-US" sz="2000" dirty="0" smtClean="0">
                <a:latin typeface="+mj-lt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+mj-lt"/>
                <a:cs typeface="Times New Roman" pitchFamily="18" charset="0"/>
              </a:rPr>
              <a:t>3. Take logits of probabilities, make an array of these logits where each genotype maps to its corresponding probabilities.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+mj-lt"/>
                <a:cs typeface="Times New Roman" pitchFamily="18" charset="0"/>
              </a:rPr>
              <a:t>4. Link into a </a:t>
            </a:r>
            <a:r>
              <a:rPr lang="en-US" sz="2000" dirty="0" err="1" smtClean="0">
                <a:latin typeface="+mj-lt"/>
                <a:cs typeface="Times New Roman" pitchFamily="18" charset="0"/>
              </a:rPr>
              <a:t>scipy</a:t>
            </a:r>
            <a:r>
              <a:rPr lang="en-US" sz="2000" dirty="0" smtClean="0">
                <a:latin typeface="+mj-lt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+mj-lt"/>
                <a:cs typeface="Times New Roman" pitchFamily="18" charset="0"/>
              </a:rPr>
              <a:t>ols</a:t>
            </a:r>
            <a:r>
              <a:rPr lang="en-US" sz="2000" dirty="0" smtClean="0">
                <a:latin typeface="+mj-lt"/>
                <a:cs typeface="Times New Roman" pitchFamily="18" charset="0"/>
              </a:rPr>
              <a:t> package, </a:t>
            </a:r>
            <a:r>
              <a:rPr lang="en-US" sz="2000" dirty="0" smtClean="0">
                <a:latin typeface="+mj-lt"/>
                <a:cs typeface="Times New Roman" pitchFamily="18" charset="0"/>
              </a:rPr>
              <a:t>and perform </a:t>
            </a:r>
            <a:r>
              <a:rPr lang="en-US" sz="2000" dirty="0" smtClean="0">
                <a:latin typeface="+mj-lt"/>
                <a:cs typeface="Times New Roman" pitchFamily="18" charset="0"/>
              </a:rPr>
              <a:t>a </a:t>
            </a:r>
            <a:r>
              <a:rPr lang="en-US" sz="2000" dirty="0" smtClean="0">
                <a:latin typeface="+mj-lt"/>
                <a:cs typeface="Times New Roman" pitchFamily="18" charset="0"/>
              </a:rPr>
              <a:t>regression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+mj-lt"/>
                <a:cs typeface="Times New Roman" pitchFamily="18" charset="0"/>
              </a:rPr>
              <a:t>5. Take in a new genotype and provide the predicted phenotype (probably using PGP 10 genotype inputs</a:t>
            </a:r>
            <a:r>
              <a:rPr lang="en-US" sz="2000" dirty="0" smtClean="0">
                <a:latin typeface="+mj-lt"/>
                <a:cs typeface="Times New Roman" pitchFamily="18" charset="0"/>
              </a:rPr>
              <a:t>)</a:t>
            </a:r>
            <a:endParaRPr lang="en-US" sz="2000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865632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Enter </a:t>
            </a:r>
            <a:r>
              <a:rPr lang="en-US" dirty="0" err="1" smtClean="0">
                <a:cs typeface="Times New Roman" pitchFamily="18" charset="0"/>
              </a:rPr>
              <a:t>HapMap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85800"/>
            <a:ext cx="89154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458200" cy="114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cs typeface="Times New Roman" pitchFamily="18" charset="0"/>
              </a:rPr>
              <a:t>Chromosome 15 (Eye Color Specific Region)</a:t>
            </a:r>
            <a:endParaRPr lang="en-US" sz="28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cs typeface="Times New Roman" pitchFamily="18" charset="0"/>
              </a:rPr>
              <a:t>What’s missing?  </a:t>
            </a:r>
            <a:r>
              <a:rPr lang="en-US" dirty="0" smtClean="0">
                <a:cs typeface="Times New Roman" pitchFamily="18" charset="0"/>
              </a:rPr>
              <a:t/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Corresponding phenotypic </a:t>
            </a:r>
            <a:r>
              <a:rPr lang="en-US" dirty="0" smtClean="0">
                <a:cs typeface="Times New Roman" pitchFamily="18" charset="0"/>
              </a:rPr>
              <a:t>data…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62200"/>
            <a:ext cx="8229600" cy="11430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  <a:hlinkClick r:id="rId2"/>
              </a:rPr>
              <a:t>Data-Set </a:t>
            </a:r>
            <a:r>
              <a:rPr lang="en-US" dirty="0" smtClean="0">
                <a:cs typeface="Times New Roman" pitchFamily="18" charset="0"/>
                <a:hlinkClick r:id="rId2"/>
              </a:rPr>
              <a:t>Creation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14400" y="3352800"/>
            <a:ext cx="1752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172200" y="3352800"/>
            <a:ext cx="1752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90600" y="3733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itchFamily="34" charset="0"/>
              </a:rPr>
              <a:t>Trait-o-</a:t>
            </a:r>
            <a:r>
              <a:rPr lang="en-US" dirty="0" err="1" smtClean="0">
                <a:latin typeface="Arial Rounded MT Bold" pitchFamily="34" charset="0"/>
              </a:rPr>
              <a:t>matic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3733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itchFamily="34" charset="0"/>
              </a:rPr>
              <a:t>Phenotype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048000" y="3733800"/>
            <a:ext cx="2819400" cy="3810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352800" y="2514600"/>
            <a:ext cx="2133600" cy="990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886200" y="28194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itchFamily="34" charset="0"/>
              </a:rPr>
              <a:t>MODEL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029200" y="1524000"/>
            <a:ext cx="838200" cy="533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181600" y="1600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Rounded MT Bold" pitchFamily="34" charset="0"/>
              </a:rPr>
              <a:t>LIT</a:t>
            </a:r>
            <a:endParaRPr lang="en-US" dirty="0">
              <a:latin typeface="Arial Rounded MT Bold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4876800" y="2057400"/>
            <a:ext cx="457200" cy="4572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0"/>
          <a:ext cx="5630320" cy="3429000"/>
        </p:xfrm>
        <a:graphic>
          <a:graphicData uri="http://schemas.openxmlformats.org/drawingml/2006/table">
            <a:tbl>
              <a:tblPr/>
              <a:tblGrid>
                <a:gridCol w="135722"/>
                <a:gridCol w="146325"/>
                <a:gridCol w="133601"/>
                <a:gridCol w="152687"/>
                <a:gridCol w="159048"/>
                <a:gridCol w="152687"/>
                <a:gridCol w="159048"/>
                <a:gridCol w="152687"/>
                <a:gridCol w="159048"/>
                <a:gridCol w="146325"/>
                <a:gridCol w="133601"/>
                <a:gridCol w="146325"/>
                <a:gridCol w="133601"/>
                <a:gridCol w="146325"/>
                <a:gridCol w="133601"/>
                <a:gridCol w="152687"/>
                <a:gridCol w="159048"/>
                <a:gridCol w="152687"/>
                <a:gridCol w="159048"/>
                <a:gridCol w="152687"/>
                <a:gridCol w="159048"/>
                <a:gridCol w="146325"/>
                <a:gridCol w="133601"/>
                <a:gridCol w="146325"/>
                <a:gridCol w="133601"/>
                <a:gridCol w="400802"/>
                <a:gridCol w="568333"/>
                <a:gridCol w="407164"/>
                <a:gridCol w="568333"/>
              </a:tblGrid>
              <a:tr h="12700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Rule 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Phenotype 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Rule 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Phenotype 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09996" y="3429000"/>
          <a:ext cx="5334004" cy="3368847"/>
        </p:xfrm>
        <a:graphic>
          <a:graphicData uri="http://schemas.openxmlformats.org/drawingml/2006/table">
            <a:tbl>
              <a:tblPr/>
              <a:tblGrid>
                <a:gridCol w="128579"/>
                <a:gridCol w="138624"/>
                <a:gridCol w="126570"/>
                <a:gridCol w="144651"/>
                <a:gridCol w="150678"/>
                <a:gridCol w="144651"/>
                <a:gridCol w="150678"/>
                <a:gridCol w="144651"/>
                <a:gridCol w="150678"/>
                <a:gridCol w="138624"/>
                <a:gridCol w="126570"/>
                <a:gridCol w="138624"/>
                <a:gridCol w="126570"/>
                <a:gridCol w="138624"/>
                <a:gridCol w="126570"/>
                <a:gridCol w="144651"/>
                <a:gridCol w="150678"/>
                <a:gridCol w="144651"/>
                <a:gridCol w="150678"/>
                <a:gridCol w="144651"/>
                <a:gridCol w="150678"/>
                <a:gridCol w="138624"/>
                <a:gridCol w="126570"/>
                <a:gridCol w="138624"/>
                <a:gridCol w="126570"/>
                <a:gridCol w="379708"/>
                <a:gridCol w="538422"/>
                <a:gridCol w="385735"/>
                <a:gridCol w="538422"/>
              </a:tblGrid>
              <a:tr h="24063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Rule 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Phenotype 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Rule 2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Phenotype 2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6.9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7.57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7.57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31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7.17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6016" marR="6016" marT="60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72200" y="8382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Phenotypic Ranges:</a:t>
            </a:r>
          </a:p>
          <a:p>
            <a:r>
              <a:rPr lang="en-US" dirty="0" smtClean="0"/>
              <a:t>(</a:t>
            </a:r>
            <a:r>
              <a:rPr lang="en-US" dirty="0" smtClean="0"/>
              <a:t>0-4)= Blue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5-12)= Intermediate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13-19)= Brown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657600"/>
            <a:ext cx="3810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Rules:</a:t>
            </a:r>
          </a:p>
          <a:p>
            <a:r>
              <a:rPr lang="en-US" dirty="0" smtClean="0"/>
              <a:t>(.</a:t>
            </a:r>
            <a:r>
              <a:rPr lang="en-US" dirty="0" smtClean="0"/>
              <a:t>5*homozygous recessive SNP1 + 2*homozygous recessive SNP3+ 3*heterozygous SNP6+ 12*heterozygous SNP10)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(.67*heterozygous SNP2+ 1.5*homozygous recessive SNP4+ 5*homozygous recessive SNP7+ 4*heterozygous SNP9+ .4*homozygous recessive SNP11)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38209" y="1122956"/>
          <a:ext cx="7391391" cy="4668244"/>
        </p:xfrm>
        <a:graphic>
          <a:graphicData uri="http://schemas.openxmlformats.org/drawingml/2006/table">
            <a:tbl>
              <a:tblPr/>
              <a:tblGrid>
                <a:gridCol w="178173"/>
                <a:gridCol w="192093"/>
                <a:gridCol w="175389"/>
                <a:gridCol w="200445"/>
                <a:gridCol w="208796"/>
                <a:gridCol w="200445"/>
                <a:gridCol w="208796"/>
                <a:gridCol w="200445"/>
                <a:gridCol w="208796"/>
                <a:gridCol w="192093"/>
                <a:gridCol w="175389"/>
                <a:gridCol w="192093"/>
                <a:gridCol w="175389"/>
                <a:gridCol w="192093"/>
                <a:gridCol w="175389"/>
                <a:gridCol w="200445"/>
                <a:gridCol w="208796"/>
                <a:gridCol w="200445"/>
                <a:gridCol w="208796"/>
                <a:gridCol w="200445"/>
                <a:gridCol w="208796"/>
                <a:gridCol w="192093"/>
                <a:gridCol w="175389"/>
                <a:gridCol w="192093"/>
                <a:gridCol w="175389"/>
                <a:gridCol w="526166"/>
                <a:gridCol w="746098"/>
                <a:gridCol w="534518"/>
                <a:gridCol w="746098"/>
              </a:tblGrid>
              <a:tr h="3334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Rule 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Phenotype 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Rule 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Phenotype 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GG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TT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11.17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11.57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6.17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blue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brown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8336" marR="8336" marT="83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14600"/>
            <a:ext cx="8229600" cy="11430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Future Directions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152400"/>
            <a:ext cx="9448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Finding info for Future Trait Investigations</a:t>
            </a:r>
            <a:endParaRPr lang="en-US" dirty="0"/>
          </a:p>
        </p:txBody>
      </p:sp>
      <p:pic>
        <p:nvPicPr>
          <p:cNvPr id="3" name="Picture 2" descr="trait list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66800"/>
            <a:ext cx="3733800" cy="2770480"/>
          </a:xfrm>
          <a:prstGeom prst="rect">
            <a:avLst/>
          </a:prstGeom>
        </p:spPr>
      </p:pic>
      <p:pic>
        <p:nvPicPr>
          <p:cNvPr id="4" name="Picture 3" descr="population diversit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0" y="2667000"/>
            <a:ext cx="3733800" cy="277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57600" y="14478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Now, since we can download </a:t>
            </a:r>
            <a:r>
              <a:rPr lang="en-US" dirty="0" err="1" smtClean="0"/>
              <a:t>HapMap</a:t>
            </a:r>
            <a:r>
              <a:rPr lang="en-US" dirty="0" smtClean="0"/>
              <a:t> based data from </a:t>
            </a:r>
            <a:r>
              <a:rPr lang="en-US" dirty="0" err="1" smtClean="0"/>
              <a:t>dbSNP</a:t>
            </a:r>
            <a:r>
              <a:rPr lang="en-US" dirty="0" smtClean="0"/>
              <a:t>, this population diversity info can be thoroughly evaluated in future tools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5638800" y="236220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Primary_literatur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71435" y="4267200"/>
            <a:ext cx="3772565" cy="2799243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Factoring in Environmental Factors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Way to combine human phenome project, environmental knowledge, genotype and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Trait-o-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Matic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in a consistent, usable way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124200"/>
            <a:ext cx="8627384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Protein-Protein Interactions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85800"/>
            <a:ext cx="8229600" cy="1143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If goal is to truly model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epistasis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, you need to understand all protein-protein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interactions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1592422"/>
          <a:ext cx="6324600" cy="2065178"/>
        </p:xfrm>
        <a:graphic>
          <a:graphicData uri="http://schemas.openxmlformats.org/drawingml/2006/table">
            <a:tbl>
              <a:tblPr/>
              <a:tblGrid>
                <a:gridCol w="217738"/>
                <a:gridCol w="1194155"/>
                <a:gridCol w="1451585"/>
                <a:gridCol w="1914277"/>
                <a:gridCol w="1546845"/>
              </a:tblGrid>
              <a:tr h="13524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28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Gene, Chromosome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Function of Protein Product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Involved in the </a:t>
                      </a:r>
                      <a:r>
                        <a:rPr lang="en-US" sz="500" b="0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the</a:t>
                      </a:r>
                      <a:r>
                        <a:rPr lang="en-US" sz="5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Following Metabolic Pathways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Predicted Interacting Partners (Protein ID)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</a:tr>
              <a:tr h="39626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SNP_1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</a:tr>
              <a:tr h="39626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SNP_2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</a:tr>
              <a:tr h="39626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SNP_3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</a:tr>
              <a:tr h="39626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SNP_4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778" marR="2778" marT="27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</a:tr>
              <a:tr h="13524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778" marR="2778" marT="27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657600"/>
            <a:ext cx="8229600" cy="1143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+mj-lt"/>
                <a:cs typeface="Times New Roman" pitchFamily="18" charset="0"/>
              </a:rPr>
              <a:t>Above we see a matrix for protein products of these genes.  Sometimes we have to look at surrounding protein interactions as well (ABO Blood Typing)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j-lt"/>
                <a:cs typeface="Times New Roman" pitchFamily="18" charset="0"/>
              </a:rPr>
              <a:t>Bombay Phenotype makes phenotypic determination of offspring difficult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j-lt"/>
                <a:cs typeface="Times New Roman" pitchFamily="18" charset="0"/>
              </a:rPr>
              <a:t>If the recessive form of H antigen (found on surface of </a:t>
            </a:r>
            <a:r>
              <a:rPr lang="en-US" sz="2000" dirty="0" err="1" smtClean="0">
                <a:latin typeface="+mj-lt"/>
                <a:cs typeface="Times New Roman" pitchFamily="18" charset="0"/>
              </a:rPr>
              <a:t>rbcs</a:t>
            </a:r>
            <a:r>
              <a:rPr lang="en-US" sz="2000" dirty="0" smtClean="0">
                <a:latin typeface="+mj-lt"/>
                <a:cs typeface="Times New Roman" pitchFamily="18" charset="0"/>
              </a:rPr>
              <a:t>) is inherited from two parents </a:t>
            </a:r>
            <a:r>
              <a:rPr lang="en-US" sz="2000" dirty="0" smtClean="0"/>
              <a:t>a child can have blood type O even if both parents do not have O.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j-lt"/>
                <a:cs typeface="Times New Roman" pitchFamily="18" charset="0"/>
              </a:rPr>
              <a:t>H antigen is precursor to A and B antigens in blood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000" dirty="0" smtClean="0">
              <a:latin typeface="+mj-lt"/>
              <a:cs typeface="Times New Roman" pitchFamily="18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Future Directions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itchFamily="18" charset="0"/>
              </a:rPr>
              <a:t>Tutorial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itchFamily="18" charset="0"/>
              </a:rPr>
              <a:t> on how to use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itchFamily="18" charset="0"/>
              </a:rPr>
              <a:t>Trait-o-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itchFamily="18" charset="0"/>
              </a:rPr>
              <a:t>Matic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Times New Roman" pitchFamily="18" charset="0"/>
              </a:rPr>
              <a:t> add-ons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latin typeface="+mj-lt"/>
                <a:cs typeface="Times New Roman" pitchFamily="18" charset="0"/>
              </a:rPr>
              <a:t>SNP location based query tool</a:t>
            </a:r>
            <a:endParaRPr lang="en-US" sz="3200" dirty="0" smtClean="0">
              <a:latin typeface="+mj-lt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>
                <a:latin typeface="+mj-lt"/>
                <a:cs typeface="Times New Roman" pitchFamily="18" charset="0"/>
              </a:rPr>
              <a:t>3-D visualization (student appeal</a:t>
            </a:r>
            <a:r>
              <a:rPr lang="en-US" sz="3200" dirty="0" smtClean="0">
                <a:latin typeface="+mj-lt"/>
                <a:cs typeface="Times New Roman" pitchFamily="18" charset="0"/>
              </a:rPr>
              <a:t>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>
                <a:latin typeface="+mj-lt"/>
                <a:cs typeface="Times New Roman" pitchFamily="18" charset="0"/>
              </a:rPr>
              <a:t> </a:t>
            </a:r>
            <a:r>
              <a:rPr lang="en-US" sz="3200" dirty="0" smtClean="0">
                <a:latin typeface="+mj-lt"/>
                <a:cs typeface="Times New Roman" pitchFamily="18" charset="0"/>
              </a:rPr>
              <a:t>click on a different portions a human body to look at traits associated with that particular </a:t>
            </a:r>
            <a:r>
              <a:rPr lang="en-US" sz="3200" dirty="0" smtClean="0">
                <a:latin typeface="+mj-lt"/>
                <a:cs typeface="Times New Roman" pitchFamily="18" charset="0"/>
              </a:rPr>
              <a:t>area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>
                <a:latin typeface="+mj-lt"/>
                <a:cs typeface="Times New Roman" pitchFamily="18" charset="0"/>
              </a:rPr>
              <a:t>Potential Forensics Application (expanding target audience)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</a:rPr>
              <a:t>Choose list of traits known in suspect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Times New Roman" pitchFamily="18" charset="0"/>
                <a:sym typeface="Wingdings" pitchFamily="2" charset="2"/>
              </a:rPr>
              <a:t> creation of potential DNA sequence/ </a:t>
            </a:r>
            <a:r>
              <a:rPr lang="en-US" sz="3200" dirty="0" smtClean="0">
                <a:latin typeface="+mj-lt"/>
                <a:cs typeface="Times New Roman" pitchFamily="18" charset="0"/>
                <a:sym typeface="Wingdings" pitchFamily="2" charset="2"/>
              </a:rPr>
              <a:t>Image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And More…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  <a:cs typeface="Times New Roman" pitchFamily="18" charset="0"/>
              </a:rPr>
              <a:t>Exploring the question of chromosomal location standardization </a:t>
            </a:r>
            <a:r>
              <a:rPr lang="en-US" dirty="0" smtClean="0">
                <a:latin typeface="+mj-lt"/>
                <a:cs typeface="Times New Roman" pitchFamily="18" charset="0"/>
              </a:rPr>
              <a:t>(Bruce </a:t>
            </a:r>
            <a:r>
              <a:rPr lang="en-US" dirty="0" err="1" smtClean="0">
                <a:latin typeface="+mj-lt"/>
                <a:cs typeface="Times New Roman" pitchFamily="18" charset="0"/>
              </a:rPr>
              <a:t>Birren</a:t>
            </a:r>
            <a:r>
              <a:rPr lang="en-US" dirty="0" smtClean="0">
                <a:latin typeface="+mj-lt"/>
                <a:cs typeface="Times New Roman" pitchFamily="18" charset="0"/>
              </a:rPr>
              <a:t>)</a:t>
            </a:r>
          </a:p>
          <a:p>
            <a:pPr lvl="1"/>
            <a:r>
              <a:rPr lang="en-US" dirty="0" smtClean="0">
                <a:latin typeface="+mj-lt"/>
                <a:cs typeface="Times New Roman" pitchFamily="18" charset="0"/>
              </a:rPr>
              <a:t>in progress</a:t>
            </a:r>
            <a:r>
              <a:rPr lang="en-US" dirty="0" smtClean="0">
                <a:latin typeface="+mj-lt"/>
                <a:cs typeface="Times New Roman" pitchFamily="18" charset="0"/>
              </a:rPr>
              <a:t> </a:t>
            </a:r>
            <a:endParaRPr lang="en-US" dirty="0" smtClean="0">
              <a:latin typeface="+mj-lt"/>
              <a:cs typeface="Times New Roman" pitchFamily="18" charset="0"/>
            </a:endParaRPr>
          </a:p>
          <a:p>
            <a:r>
              <a:rPr lang="en-US" dirty="0" smtClean="0">
                <a:latin typeface="+mj-lt"/>
                <a:cs typeface="Times New Roman" pitchFamily="18" charset="0"/>
              </a:rPr>
              <a:t>Improving collection of phenotype data from PGP participants </a:t>
            </a:r>
            <a:endParaRPr lang="en-US" dirty="0" smtClean="0">
              <a:latin typeface="+mj-lt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+mj-lt"/>
                <a:cs typeface="Times New Roman" pitchFamily="18" charset="0"/>
              </a:rPr>
              <a:t>what </a:t>
            </a:r>
            <a:r>
              <a:rPr lang="en-US" dirty="0" smtClean="0">
                <a:latin typeface="+mj-lt"/>
                <a:cs typeface="Times New Roman" pitchFamily="18" charset="0"/>
              </a:rPr>
              <a:t>does the current questionnaire look like</a:t>
            </a:r>
            <a:r>
              <a:rPr lang="en-US" dirty="0" smtClean="0">
                <a:latin typeface="+mj-lt"/>
                <a:cs typeface="Times New Roman" pitchFamily="18" charset="0"/>
              </a:rPr>
              <a:t>?</a:t>
            </a:r>
            <a:endParaRPr lang="en-US" dirty="0" smtClean="0">
              <a:latin typeface="+mj-lt"/>
              <a:cs typeface="Times New Roman" pitchFamily="18" charset="0"/>
            </a:endParaRPr>
          </a:p>
          <a:p>
            <a:r>
              <a:rPr lang="en-US" dirty="0" smtClean="0">
                <a:latin typeface="+mj-lt"/>
                <a:cs typeface="Times New Roman" pitchFamily="18" charset="0"/>
              </a:rPr>
              <a:t>Organization of phenotype-outputs in </a:t>
            </a:r>
            <a:r>
              <a:rPr lang="en-US" i="1" dirty="0" smtClean="0">
                <a:latin typeface="+mj-lt"/>
                <a:cs typeface="Times New Roman" pitchFamily="18" charset="0"/>
              </a:rPr>
              <a:t>T-O-M</a:t>
            </a:r>
          </a:p>
          <a:p>
            <a:r>
              <a:rPr lang="en-US" dirty="0" err="1" smtClean="0">
                <a:latin typeface="+mj-lt"/>
                <a:cs typeface="Times New Roman" pitchFamily="18" charset="0"/>
              </a:rPr>
              <a:t>Pharmaco</a:t>
            </a:r>
            <a:r>
              <a:rPr lang="en-US" dirty="0" smtClean="0">
                <a:latin typeface="+mj-lt"/>
                <a:cs typeface="Times New Roman" pitchFamily="18" charset="0"/>
              </a:rPr>
              <a:t>-genetics Direction</a:t>
            </a:r>
            <a:endParaRPr lang="en-US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19200"/>
            <a:ext cx="8021678" cy="531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  <a:hlinkClick r:id="rId3"/>
              </a:rPr>
              <a:t>Final Progress and Contributions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THANKS!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+mj-lt"/>
                <a:cs typeface="Times New Roman" pitchFamily="18" charset="0"/>
              </a:rPr>
              <a:t>Professor Church and </a:t>
            </a:r>
            <a:r>
              <a:rPr lang="en-US" dirty="0" smtClean="0">
                <a:latin typeface="+mj-lt"/>
                <a:cs typeface="Times New Roman" pitchFamily="18" charset="0"/>
              </a:rPr>
              <a:t>Harris </a:t>
            </a:r>
            <a:endParaRPr lang="en-US" dirty="0" smtClean="0">
              <a:latin typeface="+mj-lt"/>
              <a:cs typeface="Times New Roman" pitchFamily="18" charset="0"/>
            </a:endParaRPr>
          </a:p>
          <a:p>
            <a:r>
              <a:rPr lang="en-US" dirty="0" smtClean="0">
                <a:latin typeface="+mj-lt"/>
                <a:cs typeface="Times New Roman" pitchFamily="18" charset="0"/>
              </a:rPr>
              <a:t>Sasha</a:t>
            </a:r>
          </a:p>
          <a:p>
            <a:r>
              <a:rPr lang="en-US" dirty="0" smtClean="0">
                <a:latin typeface="+mj-lt"/>
                <a:cs typeface="Times New Roman" pitchFamily="18" charset="0"/>
              </a:rPr>
              <a:t>Dr. Fan Liu </a:t>
            </a:r>
            <a:r>
              <a:rPr lang="en-US" dirty="0" smtClean="0">
                <a:latin typeface="+mj-lt"/>
                <a:cs typeface="Times New Roman" pitchFamily="18" charset="0"/>
              </a:rPr>
              <a:t>and Manfred </a:t>
            </a:r>
            <a:r>
              <a:rPr lang="en-US" dirty="0" err="1" smtClean="0">
                <a:latin typeface="+mj-lt"/>
                <a:cs typeface="Times New Roman" pitchFamily="18" charset="0"/>
              </a:rPr>
              <a:t>Kayser</a:t>
            </a:r>
            <a:r>
              <a:rPr lang="en-US" dirty="0" smtClean="0">
                <a:latin typeface="+mj-lt"/>
                <a:cs typeface="Times New Roman" pitchFamily="18" charset="0"/>
              </a:rPr>
              <a:t> (Rotterdam</a:t>
            </a:r>
            <a:r>
              <a:rPr lang="en-US" dirty="0" smtClean="0">
                <a:latin typeface="+mj-lt"/>
                <a:cs typeface="Times New Roman" pitchFamily="18" charset="0"/>
              </a:rPr>
              <a:t>)</a:t>
            </a:r>
          </a:p>
          <a:p>
            <a:r>
              <a:rPr lang="en-US" dirty="0" smtClean="0">
                <a:latin typeface="+mj-lt"/>
                <a:cs typeface="Times New Roman" pitchFamily="18" charset="0"/>
              </a:rPr>
              <a:t>Dr. Bruce </a:t>
            </a:r>
            <a:r>
              <a:rPr lang="en-US" dirty="0" err="1" smtClean="0">
                <a:latin typeface="+mj-lt"/>
                <a:cs typeface="Times New Roman" pitchFamily="18" charset="0"/>
              </a:rPr>
              <a:t>Birren</a:t>
            </a:r>
            <a:r>
              <a:rPr lang="en-US" dirty="0" smtClean="0">
                <a:latin typeface="+mj-lt"/>
                <a:cs typeface="Times New Roman" pitchFamily="18" charset="0"/>
              </a:rPr>
              <a:t>, Amy </a:t>
            </a:r>
            <a:r>
              <a:rPr lang="en-US" dirty="0" err="1" smtClean="0">
                <a:latin typeface="+mj-lt"/>
                <a:cs typeface="Times New Roman" pitchFamily="18" charset="0"/>
              </a:rPr>
              <a:t>Carmargo</a:t>
            </a:r>
            <a:r>
              <a:rPr lang="en-US" dirty="0" smtClean="0">
                <a:latin typeface="+mj-lt"/>
                <a:cs typeface="Times New Roman" pitchFamily="18" charset="0"/>
              </a:rPr>
              <a:t> (Broad)</a:t>
            </a:r>
          </a:p>
          <a:p>
            <a:r>
              <a:rPr lang="en-US" dirty="0" smtClean="0">
                <a:latin typeface="+mj-lt"/>
                <a:cs typeface="Times New Roman" pitchFamily="18" charset="0"/>
              </a:rPr>
              <a:t>Biophysics 101 (’09)</a:t>
            </a:r>
          </a:p>
          <a:p>
            <a:pPr>
              <a:buNone/>
            </a:pPr>
            <a:endParaRPr lang="en-US" dirty="0" smtClean="0">
              <a:latin typeface="+mj-lt"/>
              <a:cs typeface="Times New Roman" pitchFamily="18" charset="0"/>
            </a:endParaRPr>
          </a:p>
          <a:p>
            <a:endParaRPr lang="en-US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1000" y="1600200"/>
            <a:ext cx="2286000" cy="2971800"/>
            <a:chOff x="990600" y="3048000"/>
            <a:chExt cx="2286000" cy="2971800"/>
          </a:xfrm>
        </p:grpSpPr>
        <p:sp>
          <p:nvSpPr>
            <p:cNvPr id="8" name="Rectangle 7"/>
            <p:cNvSpPr/>
            <p:nvPr/>
          </p:nvSpPr>
          <p:spPr>
            <a:xfrm>
              <a:off x="990600" y="3048000"/>
              <a:ext cx="2133600" cy="990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24000" y="3352800"/>
              <a:ext cx="17526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 Rounded MT Bold" pitchFamily="34" charset="0"/>
                </a:rPr>
                <a:t>MODEL</a:t>
              </a:r>
              <a:endParaRPr lang="en-US" dirty="0">
                <a:latin typeface="Arial Rounded MT Bold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43000" y="4876800"/>
              <a:ext cx="1752600" cy="1143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71600" y="525780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 Rounded MT Bold" pitchFamily="34" charset="0"/>
                </a:rPr>
                <a:t>Phenotype</a:t>
              </a:r>
              <a:endParaRPr lang="en-US" dirty="0">
                <a:latin typeface="Arial Rounded MT Bold" pitchFamily="34" charset="0"/>
              </a:endParaRPr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 flipV="1">
            <a:off x="2438400" y="1447800"/>
            <a:ext cx="2362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14600" y="20574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209800" y="4114800"/>
            <a:ext cx="2743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09800" y="3733800"/>
            <a:ext cx="2667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48200" y="1295400"/>
            <a:ext cx="464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Rounded MT Bold" pitchFamily="34" charset="0"/>
              </a:rPr>
              <a:t>   GWAS Data Proposal to the Rotterdam Management Team</a:t>
            </a:r>
            <a:endParaRPr lang="en-US" sz="1200" dirty="0">
              <a:latin typeface="Arial Rounded MT Bold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2514600"/>
            <a:ext cx="3886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Rounded MT Bold" pitchFamily="34" charset="0"/>
              </a:rPr>
              <a:t>Creation of Test Data with the Modeling Team</a:t>
            </a:r>
            <a:endParaRPr lang="en-US" sz="1200" dirty="0">
              <a:latin typeface="Arial Rounded MT Bold" pitchFamily="34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514600" y="2438400"/>
            <a:ext cx="2590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124200" y="19050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Rounded MT Bold" pitchFamily="34" charset="0"/>
              </a:rPr>
              <a:t>     Correspondence with various scientists to begin to create a sane model    		  for gene-gene interactions</a:t>
            </a:r>
            <a:endParaRPr lang="en-US" sz="1200" dirty="0">
              <a:latin typeface="Arial Rounded MT Bold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76800" y="3581400"/>
            <a:ext cx="381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Rounded MT Bold" pitchFamily="34" charset="0"/>
              </a:rPr>
              <a:t>Hypothesis-building tool</a:t>
            </a:r>
            <a:endParaRPr lang="en-US" sz="1200" dirty="0">
              <a:latin typeface="Arial Rounded MT Bold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53000" y="4191000"/>
            <a:ext cx="381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Rounded MT Bold" pitchFamily="34" charset="0"/>
              </a:rPr>
              <a:t>SNP query tool</a:t>
            </a:r>
            <a:endParaRPr lang="en-US" sz="12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Overview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j-lt"/>
                <a:cs typeface="Times New Roman" pitchFamily="18" charset="0"/>
              </a:rPr>
              <a:t>Recap from Eye Color Presentation of 11/24</a:t>
            </a:r>
          </a:p>
          <a:p>
            <a:r>
              <a:rPr lang="en-US" sz="2800" dirty="0" smtClean="0">
                <a:latin typeface="+mj-lt"/>
                <a:cs typeface="Times New Roman" pitchFamily="18" charset="0"/>
              </a:rPr>
              <a:t>Thinking of How Everything Fits </a:t>
            </a:r>
            <a:r>
              <a:rPr lang="en-US" sz="2800" dirty="0" smtClean="0">
                <a:latin typeface="+mj-lt"/>
                <a:cs typeface="Times New Roman" pitchFamily="18" charset="0"/>
              </a:rPr>
              <a:t>Together:</a:t>
            </a:r>
          </a:p>
          <a:p>
            <a:pPr lvl="1"/>
            <a:r>
              <a:rPr lang="en-US" sz="2400" dirty="0" smtClean="0">
                <a:latin typeface="+mj-lt"/>
                <a:cs typeface="Times New Roman" pitchFamily="18" charset="0"/>
              </a:rPr>
              <a:t>Thought-projects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realized by the Infrastructure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Team</a:t>
            </a:r>
          </a:p>
          <a:p>
            <a:pPr lvl="1"/>
            <a:r>
              <a:rPr lang="en-US" sz="2400" dirty="0" smtClean="0">
                <a:latin typeface="+mj-lt"/>
                <a:cs typeface="Times New Roman" pitchFamily="18" charset="0"/>
              </a:rPr>
              <a:t>Working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with the Modeling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Group</a:t>
            </a:r>
          </a:p>
          <a:p>
            <a:pPr lvl="1"/>
            <a:r>
              <a:rPr lang="en-US" sz="2400" dirty="0" smtClean="0">
                <a:latin typeface="+mj-lt"/>
                <a:cs typeface="Times New Roman" pitchFamily="18" charset="0"/>
              </a:rPr>
              <a:t>Dataset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Creation</a:t>
            </a:r>
          </a:p>
          <a:p>
            <a:pPr marL="514350" indent="-514350"/>
            <a:r>
              <a:rPr lang="en-US" sz="2800" dirty="0" smtClean="0">
                <a:latin typeface="+mj-lt"/>
                <a:cs typeface="Times New Roman" pitchFamily="18" charset="0"/>
              </a:rPr>
              <a:t>Future Directions</a:t>
            </a:r>
            <a:endParaRPr lang="en-US" sz="2800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Just a recap from last </a:t>
            </a:r>
            <a:r>
              <a:rPr lang="en-US" dirty="0">
                <a:cs typeface="Times New Roman" pitchFamily="18" charset="0"/>
              </a:rPr>
              <a:t>t</a:t>
            </a:r>
            <a:r>
              <a:rPr lang="en-US" dirty="0" smtClean="0">
                <a:cs typeface="Times New Roman" pitchFamily="18" charset="0"/>
              </a:rPr>
              <a:t>ime….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WHO?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latin typeface="+mj-lt"/>
                <a:cs typeface="Times New Roman" pitchFamily="18" charset="0"/>
              </a:rPr>
              <a:t>Target Consumer: </a:t>
            </a:r>
          </a:p>
          <a:p>
            <a:pPr lvl="1"/>
            <a:r>
              <a:rPr lang="en-US" dirty="0" smtClean="0">
                <a:latin typeface="+mj-lt"/>
                <a:cs typeface="Times New Roman" pitchFamily="18" charset="0"/>
              </a:rPr>
              <a:t>High school student with mathematical skills, discretionary time and a keen sense of curiosity </a:t>
            </a:r>
          </a:p>
          <a:p>
            <a:pPr lvl="1">
              <a:buNone/>
            </a:pPr>
            <a:r>
              <a:rPr lang="en-US" b="1" dirty="0" smtClean="0">
                <a:latin typeface="+mj-lt"/>
                <a:cs typeface="Times New Roman" pitchFamily="18" charset="0"/>
              </a:rPr>
              <a:t>OR</a:t>
            </a:r>
          </a:p>
          <a:p>
            <a:pPr lvl="1"/>
            <a:r>
              <a:rPr lang="en-US" dirty="0" smtClean="0">
                <a:latin typeface="+mj-lt"/>
                <a:cs typeface="Times New Roman" pitchFamily="18" charset="0"/>
              </a:rPr>
              <a:t>Biologists with very specific, high end needs</a:t>
            </a:r>
          </a:p>
          <a:p>
            <a:pPr lvl="1">
              <a:buNone/>
            </a:pPr>
            <a:r>
              <a:rPr lang="en-US" b="1" dirty="0" smtClean="0">
                <a:latin typeface="+mj-lt"/>
                <a:cs typeface="Times New Roman" pitchFamily="18" charset="0"/>
              </a:rPr>
              <a:t>OR</a:t>
            </a:r>
          </a:p>
          <a:p>
            <a:pPr lvl="1"/>
            <a:r>
              <a:rPr lang="en-US" dirty="0" smtClean="0">
                <a:latin typeface="+mj-lt"/>
                <a:cs typeface="Times New Roman" pitchFamily="18" charset="0"/>
              </a:rPr>
              <a:t>Experimental geneticists</a:t>
            </a:r>
          </a:p>
          <a:p>
            <a:pPr lvl="1">
              <a:buNone/>
            </a:pPr>
            <a:r>
              <a:rPr lang="en-US" b="1" dirty="0" smtClean="0">
                <a:latin typeface="+mj-lt"/>
                <a:cs typeface="Times New Roman" pitchFamily="18" charset="0"/>
              </a:rPr>
              <a:t>OR</a:t>
            </a:r>
          </a:p>
          <a:p>
            <a:pPr lvl="1"/>
            <a:r>
              <a:rPr lang="en-US" dirty="0" smtClean="0">
                <a:latin typeface="+mj-lt"/>
                <a:cs typeface="Times New Roman" pitchFamily="18" charset="0"/>
              </a:rPr>
              <a:t>Clinical geneticists</a:t>
            </a:r>
          </a:p>
          <a:p>
            <a:pPr lvl="1"/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cs typeface="Times New Roman" pitchFamily="18" charset="0"/>
              </a:rPr>
              <a:t>Let’s think about how everything fits together…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  <a:cs typeface="Times New Roman" pitchFamily="18" charset="0"/>
              </a:rPr>
              <a:t>To make </a:t>
            </a:r>
            <a:r>
              <a:rPr lang="en-US" dirty="0" smtClean="0">
                <a:latin typeface="+mj-lt"/>
                <a:cs typeface="Times New Roman" pitchFamily="18" charset="0"/>
              </a:rPr>
              <a:t>edit/add </a:t>
            </a:r>
            <a:r>
              <a:rPr lang="en-US" dirty="0" smtClean="0">
                <a:latin typeface="+mj-lt"/>
                <a:cs typeface="Times New Roman" pitchFamily="18" charset="0"/>
              </a:rPr>
              <a:t>features to </a:t>
            </a:r>
            <a:r>
              <a:rPr lang="en-US" dirty="0" smtClean="0">
                <a:latin typeface="+mj-lt"/>
                <a:cs typeface="Times New Roman" pitchFamily="18" charset="0"/>
              </a:rPr>
              <a:t>Trait-o-</a:t>
            </a:r>
            <a:r>
              <a:rPr lang="en-US" dirty="0" err="1" smtClean="0">
                <a:latin typeface="+mj-lt"/>
                <a:cs typeface="Times New Roman" pitchFamily="18" charset="0"/>
              </a:rPr>
              <a:t>Matic</a:t>
            </a:r>
            <a:r>
              <a:rPr lang="en-US" dirty="0" smtClean="0">
                <a:latin typeface="+mj-lt"/>
                <a:cs typeface="Times New Roman" pitchFamily="18" charset="0"/>
              </a:rPr>
              <a:t> </a:t>
            </a:r>
            <a:r>
              <a:rPr lang="en-US" dirty="0" smtClean="0">
                <a:latin typeface="+mj-lt"/>
                <a:cs typeface="Times New Roman" pitchFamily="18" charset="0"/>
              </a:rPr>
              <a:t>based on our </a:t>
            </a:r>
            <a:r>
              <a:rPr lang="en-US" dirty="0" smtClean="0">
                <a:latin typeface="+mj-lt"/>
                <a:cs typeface="Times New Roman" pitchFamily="18" charset="0"/>
              </a:rPr>
              <a:t>bio-stream </a:t>
            </a:r>
            <a:r>
              <a:rPr lang="en-US" dirty="0" smtClean="0">
                <a:latin typeface="+mj-lt"/>
                <a:cs typeface="Times New Roman" pitchFamily="18" charset="0"/>
              </a:rPr>
              <a:t>research </a:t>
            </a:r>
            <a:endParaRPr lang="en-US" dirty="0" smtClean="0">
              <a:latin typeface="+mj-lt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+mj-lt"/>
                <a:cs typeface="Times New Roman" pitchFamily="18" charset="0"/>
              </a:rPr>
              <a:t>Research Friendly</a:t>
            </a:r>
          </a:p>
          <a:p>
            <a:pPr lvl="1"/>
            <a:r>
              <a:rPr lang="en-US" dirty="0" smtClean="0">
                <a:latin typeface="+mj-lt"/>
                <a:cs typeface="Times New Roman" pitchFamily="18" charset="0"/>
              </a:rPr>
              <a:t>Increased Utility</a:t>
            </a:r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Goal </a:t>
            </a:r>
            <a:r>
              <a:rPr lang="en-US" dirty="0" smtClean="0">
                <a:cs typeface="Times New Roman" pitchFamily="18" charset="0"/>
              </a:rPr>
              <a:t>1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372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cs typeface="Times New Roman" pitchFamily="18" charset="0"/>
              </a:rPr>
              <a:t>Querying fo</a:t>
            </a:r>
            <a:r>
              <a:rPr lang="en-US" dirty="0" smtClean="0">
                <a:cs typeface="Times New Roman" pitchFamily="18" charset="0"/>
              </a:rPr>
              <a:t>r SNPs by Chromosomal Location</a:t>
            </a:r>
            <a:endParaRPr lang="en-US" sz="1800" dirty="0"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371600"/>
            <a:ext cx="6553200" cy="4174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14400" y="55626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“We </a:t>
            </a:r>
            <a:r>
              <a:rPr lang="en-US" dirty="0"/>
              <a:t>realized that it would be helpful to be able to type in a particular SNP location and get a listing of all of the genotypes for that location for everyone in the </a:t>
            </a:r>
            <a:r>
              <a:rPr lang="en-US" dirty="0" smtClean="0"/>
              <a:t>Trait-o-</a:t>
            </a:r>
            <a:r>
              <a:rPr lang="en-US" dirty="0" err="1" smtClean="0"/>
              <a:t>matic</a:t>
            </a:r>
            <a:r>
              <a:rPr lang="en-US" dirty="0" smtClean="0"/>
              <a:t> database…”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3054</Words>
  <Application>Microsoft Office PowerPoint</Application>
  <PresentationFormat>On-screen Show (4:3)</PresentationFormat>
  <Paragraphs>2419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Final Biology Group Presentation</vt:lpstr>
      <vt:lpstr>Slide 2</vt:lpstr>
      <vt:lpstr>Slide 3</vt:lpstr>
      <vt:lpstr>Overview</vt:lpstr>
      <vt:lpstr>Just a recap from last time….</vt:lpstr>
      <vt:lpstr>WHO?</vt:lpstr>
      <vt:lpstr>Let’s think about how everything fits together…</vt:lpstr>
      <vt:lpstr>Goal 1</vt:lpstr>
      <vt:lpstr>Querying for SNPs by Chromosomal Location</vt:lpstr>
      <vt:lpstr>SNP specific Data by Allele/Trait</vt:lpstr>
      <vt:lpstr>Goal 2</vt:lpstr>
      <vt:lpstr>Where do we find this new dataset?</vt:lpstr>
      <vt:lpstr>The Process</vt:lpstr>
      <vt:lpstr>Literature Search Yielded…</vt:lpstr>
      <vt:lpstr>Combining Biological and Modeling Group Requirements</vt:lpstr>
      <vt:lpstr>Enter HapMap</vt:lpstr>
      <vt:lpstr>Chromosome 15 (Eye Color Specific Region)</vt:lpstr>
      <vt:lpstr>What’s missing?   Corresponding phenotypic data…</vt:lpstr>
      <vt:lpstr>Data-Set Creation</vt:lpstr>
      <vt:lpstr>Slide 20</vt:lpstr>
      <vt:lpstr>Slide 21</vt:lpstr>
      <vt:lpstr>Future Directions</vt:lpstr>
      <vt:lpstr>Finding info for Future Trait Investigations</vt:lpstr>
      <vt:lpstr>Factoring in Environmental Factors</vt:lpstr>
      <vt:lpstr>Protein-Protein Interactions</vt:lpstr>
      <vt:lpstr>Future Directions</vt:lpstr>
      <vt:lpstr>And More…</vt:lpstr>
      <vt:lpstr>Final Progress and Contributions</vt:lpstr>
      <vt:lpstr>THANKS!</vt:lpstr>
    </vt:vector>
  </TitlesOfParts>
  <Company>Harvard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Biology Group Presentation</dc:title>
  <dc:creator>student</dc:creator>
  <cp:lastModifiedBy>Administrator</cp:lastModifiedBy>
  <cp:revision>27</cp:revision>
  <dcterms:created xsi:type="dcterms:W3CDTF">2009-12-07T23:02:35Z</dcterms:created>
  <dcterms:modified xsi:type="dcterms:W3CDTF">2009-12-10T00:50:36Z</dcterms:modified>
</cp:coreProperties>
</file>