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4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7" autoAdjust="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614F1-222D-4C2F-9B69-6A49FF83058B}" type="datetimeFigureOut">
              <a:rPr lang="zh-CN" altLang="en-US" smtClean="0"/>
              <a:t>2012/4/5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4F60D-9CB6-45A1-ADF9-4F1C18609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94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4F60D-9CB6-45A1-ADF9-4F1C186096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62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4F60D-9CB6-45A1-ADF9-4F1C1860965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86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556793"/>
            <a:ext cx="8424936" cy="2043658"/>
          </a:xfrm>
        </p:spPr>
        <p:txBody>
          <a:bodyPr/>
          <a:lstStyle/>
          <a:p>
            <a:r>
              <a:rPr lang="en-US" altLang="zh-CN" dirty="0"/>
              <a:t>synthetic gene networks that </a:t>
            </a:r>
            <a:r>
              <a:rPr lang="en-US" altLang="zh-CN" dirty="0" smtClean="0"/>
              <a:t>count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Lv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ChenChen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47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2" y="1412776"/>
            <a:ext cx="5400600" cy="476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436096" y="3501008"/>
            <a:ext cx="36084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2800" dirty="0" err="1" smtClean="0"/>
              <a:t>Recombinase</a:t>
            </a:r>
            <a:endParaRPr lang="en-US" altLang="zh-CN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2800" dirty="0" err="1" smtClean="0"/>
              <a:t>Cre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and </a:t>
            </a:r>
            <a:r>
              <a:rPr lang="en-US" altLang="zh-CN" sz="2800" dirty="0" err="1"/>
              <a:t>flpe</a:t>
            </a:r>
            <a:r>
              <a:rPr lang="en-US" altLang="zh-CN" sz="2800" dirty="0"/>
              <a:t> </a:t>
            </a:r>
            <a:endParaRPr lang="en-US" altLang="zh-CN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2800" dirty="0" err="1" smtClean="0"/>
              <a:t>loxP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and </a:t>
            </a:r>
            <a:r>
              <a:rPr lang="en-US" altLang="zh-CN" sz="2800" dirty="0" err="1"/>
              <a:t>flperecombination</a:t>
            </a:r>
            <a:endParaRPr lang="en-US" altLang="zh-CN" sz="2800" dirty="0"/>
          </a:p>
          <a:p>
            <a:r>
              <a:rPr lang="en-US" altLang="zh-CN" sz="2800" dirty="0" smtClean="0"/>
              <a:t>      target </a:t>
            </a:r>
            <a:r>
              <a:rPr lang="en-US" altLang="zh-CN" sz="2800" dirty="0"/>
              <a:t>(FRT) </a:t>
            </a:r>
            <a:r>
              <a:rPr lang="en-US" altLang="zh-CN" sz="2800" dirty="0" smtClean="0"/>
              <a:t>sites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2483768" y="332656"/>
            <a:ext cx="3866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/>
              <a:t>The DIC counter</a:t>
            </a:r>
          </a:p>
        </p:txBody>
      </p:sp>
    </p:spTree>
    <p:extLst>
      <p:ext uri="{BB962C8B-B14F-4D97-AF65-F5344CB8AC3E}">
        <p14:creationId xmlns:p14="http://schemas.microsoft.com/office/powerpoint/2010/main" val="42519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-3175" y="61716"/>
            <a:ext cx="9147175" cy="6858000"/>
            <a:chOff x="0" y="0"/>
            <a:chExt cx="5762" cy="4320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" y="-14"/>
              <a:ext cx="5762" cy="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14288" y="6094117"/>
            <a:ext cx="673224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51855" y="638132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The DIC </a:t>
            </a:r>
            <a:r>
              <a:rPr lang="en-US" altLang="zh-CN" dirty="0" smtClean="0"/>
              <a:t>three-counter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14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517076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483992" y="5157192"/>
            <a:ext cx="476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Mean fluorescence of single-inducer </a:t>
            </a:r>
            <a:r>
              <a:rPr lang="en-US" altLang="zh-CN" sz="2400" dirty="0" smtClean="0"/>
              <a:t>DIC three-counter </a:t>
            </a:r>
            <a:r>
              <a:rPr lang="en-US" altLang="zh-CN" sz="2400" dirty="0"/>
              <a:t>cell populations over time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70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509"/>
            <a:ext cx="4979491" cy="429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845692" y="4797152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GFP fluorescence </a:t>
            </a:r>
            <a:r>
              <a:rPr lang="en-US" altLang="zh-CN" sz="2400" dirty="0" smtClean="0"/>
              <a:t>ratios between </a:t>
            </a:r>
            <a:r>
              <a:rPr lang="en-US" altLang="zh-CN" sz="2400" dirty="0"/>
              <a:t>the single-inducer DIC three-counter exposed to three pulses of arabinose (N)</a:t>
            </a:r>
          </a:p>
          <a:p>
            <a:r>
              <a:rPr lang="en-US" altLang="zh-CN" sz="2400" dirty="0"/>
              <a:t>versus two pulses of arabinose (N – 1) with varying arabinose pulse lengths and intervals;</a:t>
            </a:r>
          </a:p>
          <a:p>
            <a:r>
              <a:rPr lang="en-US" altLang="zh-CN" sz="2400" dirty="0"/>
              <a:t>experimental results are represented by black dots.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214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" y="32947"/>
            <a:ext cx="9128458" cy="683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639726"/>
            <a:ext cx="7089608" cy="1143000"/>
          </a:xfrm>
        </p:spPr>
        <p:txBody>
          <a:bodyPr>
            <a:normAutofit fontScale="90000"/>
          </a:bodyPr>
          <a:lstStyle/>
          <a:p>
            <a:r>
              <a:rPr lang="en-US" altLang="zh-CN" sz="3600" dirty="0"/>
              <a:t>The multiple-inducer DIC three-counter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906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4" y="0"/>
            <a:ext cx="9157704" cy="681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7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 synthetic counters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complementary </a:t>
            </a:r>
            <a:r>
              <a:rPr lang="en-US" altLang="zh-CN" sz="2000" dirty="0"/>
              <a:t>designs </a:t>
            </a:r>
            <a:r>
              <a:rPr lang="en-US" altLang="zh-CN" sz="2000" dirty="0" smtClean="0"/>
              <a:t>be </a:t>
            </a:r>
            <a:r>
              <a:rPr lang="en-US" altLang="zh-CN" sz="2000" dirty="0"/>
              <a:t>used </a:t>
            </a:r>
            <a:r>
              <a:rPr lang="en-US" altLang="zh-CN" sz="2000" dirty="0" smtClean="0"/>
              <a:t>across </a:t>
            </a:r>
            <a:r>
              <a:rPr lang="en-US" altLang="zh-CN" sz="2000" dirty="0"/>
              <a:t>a range of time </a:t>
            </a:r>
            <a:r>
              <a:rPr lang="en-US" altLang="zh-CN" sz="2000" dirty="0" smtClean="0"/>
              <a:t>scales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5256584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RTC: as </a:t>
            </a:r>
            <a:r>
              <a:rPr lang="en-US" altLang="zh-CN" dirty="0"/>
              <a:t>a safety mechanism </a:t>
            </a:r>
            <a:r>
              <a:rPr lang="en-US" altLang="zh-CN" dirty="0" smtClean="0"/>
              <a:t>   (in </a:t>
            </a:r>
            <a:r>
              <a:rPr lang="en-US" altLang="zh-CN" dirty="0" err="1" smtClean="0"/>
              <a:t>biosensing</a:t>
            </a:r>
            <a:r>
              <a:rPr lang="en-US" altLang="zh-CN" dirty="0"/>
              <a:t>, </a:t>
            </a: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bioremediation</a:t>
            </a:r>
            <a:r>
              <a:rPr lang="en-US" altLang="zh-CN" dirty="0"/>
              <a:t>, </a:t>
            </a:r>
            <a:r>
              <a:rPr lang="en-US" altLang="zh-CN" dirty="0" smtClean="0"/>
              <a:t>or medical purposes) 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err="1" smtClean="0"/>
              <a:t>Mul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indu</a:t>
            </a:r>
            <a:r>
              <a:rPr lang="en-US" altLang="zh-CN" dirty="0"/>
              <a:t>-</a:t>
            </a:r>
            <a:r>
              <a:rPr lang="en-US" altLang="zh-CN" dirty="0" smtClean="0"/>
              <a:t>DIC :  sequential </a:t>
            </a:r>
            <a:r>
              <a:rPr lang="en-US" altLang="zh-CN" dirty="0"/>
              <a:t>events </a:t>
            </a:r>
            <a:r>
              <a:rPr lang="en-US" altLang="zh-CN" dirty="0"/>
              <a:t>(</a:t>
            </a:r>
            <a:r>
              <a:rPr lang="en-US" altLang="zh-CN" dirty="0" smtClean="0"/>
              <a:t>in settings:    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developmental </a:t>
            </a:r>
            <a:r>
              <a:rPr lang="en-US" altLang="zh-CN" dirty="0"/>
              <a:t>biology and gene </a:t>
            </a:r>
            <a:r>
              <a:rPr lang="en-US" altLang="zh-CN" dirty="0" smtClean="0"/>
              <a:t>cascades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sin-</a:t>
            </a:r>
            <a:r>
              <a:rPr lang="en-US" altLang="zh-CN" dirty="0" err="1" smtClean="0"/>
              <a:t>indu</a:t>
            </a:r>
            <a:r>
              <a:rPr lang="en-US" altLang="zh-CN" dirty="0" smtClean="0"/>
              <a:t>- </a:t>
            </a:r>
            <a:r>
              <a:rPr lang="en-US" altLang="zh-CN" dirty="0"/>
              <a:t>DIC </a:t>
            </a:r>
            <a:r>
              <a:rPr lang="en-US" altLang="zh-CN" dirty="0" smtClean="0"/>
              <a:t>: events encountered </a:t>
            </a:r>
            <a:r>
              <a:rPr lang="en-US" altLang="zh-CN" dirty="0"/>
              <a:t>in its </a:t>
            </a:r>
            <a:r>
              <a:rPr lang="en-US" altLang="zh-CN" dirty="0" smtClean="0"/>
              <a:t>environment          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    (e.g., for </a:t>
            </a:r>
            <a:r>
              <a:rPr lang="en-US" altLang="zh-CN" dirty="0" err="1" smtClean="0"/>
              <a:t>biosensing</a:t>
            </a:r>
            <a:r>
              <a:rPr lang="en-US" altLang="zh-CN" dirty="0" smtClean="0"/>
              <a:t>);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SIMM </a:t>
            </a:r>
            <a:r>
              <a:rPr lang="en-US" altLang="zh-CN" dirty="0"/>
              <a:t>design </a:t>
            </a:r>
            <a:r>
              <a:rPr lang="en-US" altLang="zh-CN" dirty="0" smtClean="0"/>
              <a:t>:in </a:t>
            </a:r>
            <a:r>
              <a:rPr lang="en-US" altLang="zh-CN" dirty="0"/>
              <a:t>synthetic circuits to maintain </a:t>
            </a:r>
            <a:r>
              <a:rPr lang="en-US" altLang="zh-CN" dirty="0" smtClean="0"/>
              <a:t>genetic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   memory </a:t>
            </a:r>
            <a:r>
              <a:rPr lang="en-US" altLang="zh-CN" dirty="0"/>
              <a:t>of low-frequency </a:t>
            </a:r>
            <a:r>
              <a:rPr lang="en-US" altLang="zh-CN" dirty="0" smtClean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17065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424936" cy="2664296"/>
          </a:xfrm>
        </p:spPr>
        <p:txBody>
          <a:bodyPr/>
          <a:lstStyle/>
          <a:p>
            <a:r>
              <a:rPr lang="en-US" altLang="zh-CN" dirty="0" smtClean="0"/>
              <a:t>Q&amp;A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5373216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zh-CN" sz="2400" dirty="0" smtClean="0"/>
              <a:t>Figures all come from  </a:t>
            </a:r>
          </a:p>
          <a:p>
            <a:pPr marL="0" indent="0">
              <a:buNone/>
            </a:pPr>
            <a:r>
              <a:rPr lang="fr-FR" altLang="zh-CN" sz="2400" dirty="0" smtClean="0"/>
              <a:t>A</a:t>
            </a:r>
            <a:r>
              <a:rPr lang="fr-FR" altLang="zh-CN" sz="2400" dirty="0"/>
              <a:t>. E. Friedland et al</a:t>
            </a:r>
            <a:r>
              <a:rPr lang="fr-FR" altLang="zh-CN" sz="2400" i="1" dirty="0"/>
              <a:t>., Science </a:t>
            </a:r>
            <a:r>
              <a:rPr lang="fr-FR" altLang="zh-CN" sz="2400" b="1" i="1" dirty="0"/>
              <a:t>324</a:t>
            </a:r>
            <a:r>
              <a:rPr lang="fr-FR" altLang="zh-CN" sz="2400" i="1" dirty="0"/>
              <a:t>, 1199 (</a:t>
            </a:r>
            <a:r>
              <a:rPr lang="fr-FR" altLang="zh-CN" sz="2400" i="1" dirty="0" smtClean="0"/>
              <a:t>2009)</a:t>
            </a:r>
            <a:endParaRPr lang="zh-CN" altLang="en-US" sz="2400" i="1" dirty="0"/>
          </a:p>
        </p:txBody>
      </p:sp>
      <p:sp>
        <p:nvSpPr>
          <p:cNvPr id="4" name="TextBox 3"/>
          <p:cNvSpPr txBox="1"/>
          <p:nvPr/>
        </p:nvSpPr>
        <p:spPr>
          <a:xfrm rot="18856122">
            <a:off x="7555106" y="980728"/>
            <a:ext cx="861774" cy="28284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dirty="0" smtClean="0"/>
              <a:t>Thank you!!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387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65376">
            <a:off x="4139952" y="366229"/>
            <a:ext cx="6203032" cy="796950"/>
          </a:xfrm>
        </p:spPr>
        <p:txBody>
          <a:bodyPr/>
          <a:lstStyle/>
          <a:p>
            <a:r>
              <a:rPr lang="en-US" altLang="zh-CN" dirty="0" smtClean="0"/>
              <a:t>A counter!!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267834" cy="39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635896" y="4365104"/>
            <a:ext cx="53434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A counter is a key component in </a:t>
            </a:r>
            <a:r>
              <a:rPr lang="en-US" altLang="zh-CN" sz="2800" dirty="0" smtClean="0"/>
              <a:t>digital circuits </a:t>
            </a:r>
            <a:r>
              <a:rPr lang="en-US" altLang="zh-CN" sz="2800" dirty="0"/>
              <a:t>and computing that </a:t>
            </a:r>
            <a:r>
              <a:rPr lang="en-US" altLang="zh-CN" sz="2800" dirty="0" smtClean="0"/>
              <a:t>retains memory of </a:t>
            </a:r>
            <a:r>
              <a:rPr lang="en-US" altLang="zh-CN" sz="2800" dirty="0"/>
              <a:t>events or </a:t>
            </a:r>
            <a:r>
              <a:rPr lang="en-US" altLang="zh-CN" sz="2800" dirty="0" smtClean="0"/>
              <a:t>objects, representing each </a:t>
            </a:r>
            <a:r>
              <a:rPr lang="en-US" altLang="zh-CN" sz="2800" dirty="0"/>
              <a:t>number of such as a distinct state.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140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Counter in cells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processes </a:t>
            </a:r>
            <a:r>
              <a:rPr lang="en-US" altLang="zh-CN" dirty="0"/>
              <a:t>or biomolecules to </a:t>
            </a:r>
            <a:r>
              <a:rPr lang="en-US" altLang="zh-CN" dirty="0" smtClean="0"/>
              <a:t>maintain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metabolism </a:t>
            </a:r>
            <a:r>
              <a:rPr lang="en-US" altLang="zh-CN" dirty="0"/>
              <a:t>and growth. </a:t>
            </a:r>
            <a:endParaRPr lang="en-US" altLang="zh-CN" dirty="0" smtClean="0"/>
          </a:p>
          <a:p>
            <a:r>
              <a:rPr lang="en-US" altLang="zh-CN" dirty="0" smtClean="0"/>
              <a:t>telomere length regulation </a:t>
            </a:r>
          </a:p>
          <a:p>
            <a:r>
              <a:rPr lang="en-US" altLang="zh-CN" dirty="0" smtClean="0"/>
              <a:t>cell </a:t>
            </a:r>
            <a:r>
              <a:rPr lang="en-US" altLang="zh-CN" dirty="0"/>
              <a:t>aggregation </a:t>
            </a:r>
            <a:endParaRPr lang="en-US" altLang="zh-CN" dirty="0" smtClean="0"/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threshold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effect:</a:t>
            </a:r>
            <a:r>
              <a:rPr lang="en-US" altLang="zh-CN" sz="1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门槛效应；识阈效应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dirty="0"/>
              <a:t>system </a:t>
            </a:r>
            <a:r>
              <a:rPr lang="en-US" altLang="zh-CN" dirty="0" smtClean="0"/>
              <a:t>behaviors</a:t>
            </a:r>
          </a:p>
          <a:p>
            <a:r>
              <a:rPr lang="en-US" altLang="zh-CN" dirty="0" smtClean="0"/>
              <a:t>Critical</a:t>
            </a:r>
          </a:p>
          <a:p>
            <a:r>
              <a:rPr lang="en-US" altLang="zh-CN" dirty="0" smtClean="0"/>
              <a:t>Observed phenotypic </a:t>
            </a:r>
            <a:r>
              <a:rPr lang="en-US" altLang="zh-CN" dirty="0"/>
              <a:t>change.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78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Friedland</a:t>
            </a:r>
            <a:r>
              <a:rPr lang="en-US" altLang="zh-CN" dirty="0"/>
              <a:t> </a:t>
            </a:r>
            <a:r>
              <a:rPr lang="en-US" altLang="zh-CN" i="1" dirty="0"/>
              <a:t>et al. </a:t>
            </a:r>
            <a:r>
              <a:rPr lang="en-US" altLang="zh-CN" dirty="0"/>
              <a:t>take important steps to</a:t>
            </a:r>
          </a:p>
          <a:p>
            <a:pPr marL="0" indent="0">
              <a:buNone/>
            </a:pPr>
            <a:r>
              <a:rPr lang="en-US" altLang="zh-CN" dirty="0"/>
              <a:t>build biological counters by integrating these</a:t>
            </a:r>
          </a:p>
          <a:p>
            <a:pPr marL="0" indent="0">
              <a:buNone/>
            </a:pPr>
            <a:r>
              <a:rPr lang="en-US" altLang="zh-CN" dirty="0"/>
              <a:t>functional operations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Two different </a:t>
            </a:r>
            <a:r>
              <a:rPr lang="en-US" altLang="zh-CN" dirty="0"/>
              <a:t>circuit architectures for </a:t>
            </a:r>
            <a:r>
              <a:rPr lang="en-US" altLang="zh-CN" dirty="0" smtClean="0"/>
              <a:t>encoding counters that trigger the expression of a desired protein following the processing of two or three input signal pulses.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46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riboregulated</a:t>
            </a:r>
            <a:r>
              <a:rPr lang="en-US" altLang="zh-CN" dirty="0"/>
              <a:t> transcriptional cascade</a:t>
            </a:r>
            <a:br>
              <a:rPr lang="en-US" altLang="zh-CN" dirty="0"/>
            </a:br>
            <a:r>
              <a:rPr lang="en-US" altLang="zh-CN" dirty="0"/>
              <a:t>(RTC) counter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80920" cy="36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4405659" y="4005064"/>
            <a:ext cx="4738341" cy="2752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Riboregulators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cis</a:t>
            </a:r>
            <a:r>
              <a:rPr lang="en-US" altLang="zh-CN" dirty="0" smtClean="0"/>
              <a:t> and trans) </a:t>
            </a:r>
          </a:p>
          <a:p>
            <a:r>
              <a:rPr lang="en-US" altLang="zh-CN" dirty="0" smtClean="0"/>
              <a:t>a stem-loop structure</a:t>
            </a:r>
          </a:p>
          <a:p>
            <a:r>
              <a:rPr lang="en-US" altLang="zh-CN" dirty="0" smtClean="0"/>
              <a:t>count brief arabinose pulses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171" y="4184520"/>
            <a:ext cx="4392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altLang="zh-CN" sz="3200" dirty="0">
                <a:solidFill>
                  <a:prstClr val="black"/>
                </a:solidFill>
              </a:rPr>
              <a:t>RTC two-counter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altLang="zh-CN" sz="3200" dirty="0">
                <a:solidFill>
                  <a:prstClr val="black"/>
                </a:solidFill>
              </a:rPr>
              <a:t>promoter PLtet0-1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altLang="zh-CN" sz="3200" dirty="0">
                <a:solidFill>
                  <a:prstClr val="black"/>
                </a:solidFill>
              </a:rPr>
              <a:t>T7 RNA </a:t>
            </a:r>
            <a:r>
              <a:rPr lang="en-US" altLang="zh-CN" sz="3200" dirty="0" smtClean="0">
                <a:solidFill>
                  <a:prstClr val="black"/>
                </a:solidFill>
              </a:rPr>
              <a:t>polymerase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prstClr val="black"/>
                </a:solidFill>
              </a:rPr>
              <a:t>downstream </a:t>
            </a:r>
            <a:r>
              <a:rPr lang="en-US" altLang="zh-CN" sz="3200" dirty="0">
                <a:solidFill>
                  <a:prstClr val="black"/>
                </a:solidFill>
              </a:rPr>
              <a:t>gene (GFP)</a:t>
            </a:r>
          </a:p>
        </p:txBody>
      </p:sp>
    </p:spTree>
    <p:extLst>
      <p:ext uri="{BB962C8B-B14F-4D97-AF65-F5344CB8AC3E}">
        <p14:creationId xmlns:p14="http://schemas.microsoft.com/office/powerpoint/2010/main" val="20074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expected expression profiles</a:t>
            </a:r>
            <a:endParaRPr lang="zh-CN" alt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5"/>
            <a:ext cx="5112568" cy="399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300192" y="2996952"/>
            <a:ext cx="26277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/>
              <a:t>Arabinose</a:t>
            </a:r>
          </a:p>
          <a:p>
            <a:r>
              <a:rPr lang="zh-CN" altLang="en-US" sz="1400" dirty="0" smtClean="0"/>
              <a:t>       树胶</a:t>
            </a:r>
            <a:r>
              <a:rPr lang="zh-CN" altLang="en-US" sz="1400" dirty="0"/>
              <a:t>醛醣</a:t>
            </a:r>
          </a:p>
        </p:txBody>
      </p:sp>
    </p:spTree>
    <p:extLst>
      <p:ext uri="{BB962C8B-B14F-4D97-AF65-F5344CB8AC3E}">
        <p14:creationId xmlns:p14="http://schemas.microsoft.com/office/powerpoint/2010/main" val="22321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68422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RTC three-counter</a:t>
            </a:r>
            <a:endParaRPr lang="zh-CN" alt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01805"/>
            <a:ext cx="5189289" cy="377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79512" y="3789040"/>
            <a:ext cx="2574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expected</a:t>
            </a:r>
          </a:p>
          <a:p>
            <a:r>
              <a:rPr lang="en-US" altLang="zh-CN" sz="2000" dirty="0"/>
              <a:t>expression profiles after zero, one,</a:t>
            </a:r>
          </a:p>
          <a:p>
            <a:r>
              <a:rPr lang="en-US" altLang="zh-CN" sz="2000" dirty="0"/>
              <a:t>two, and three arabinose pulses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311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17" y="3573016"/>
            <a:ext cx="4412141" cy="323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" y="0"/>
            <a:ext cx="4615358" cy="374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9706" y="332656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Mean fluorescence of</a:t>
            </a:r>
          </a:p>
          <a:p>
            <a:r>
              <a:rPr lang="en-US" altLang="zh-CN" sz="2800" dirty="0"/>
              <a:t>three replicates of RTC </a:t>
            </a:r>
            <a:r>
              <a:rPr lang="en-US" altLang="zh-CN" sz="2800" dirty="0" smtClean="0"/>
              <a:t>two/three-counter</a:t>
            </a:r>
            <a:endParaRPr lang="en-US" altLang="zh-CN" sz="2800" dirty="0"/>
          </a:p>
          <a:p>
            <a:r>
              <a:rPr lang="en-US" altLang="zh-CN" sz="2800" dirty="0"/>
              <a:t>cell populations over time, </a:t>
            </a:r>
            <a:r>
              <a:rPr lang="en-US" altLang="zh-CN" sz="2800" dirty="0" smtClean="0"/>
              <a:t>measured by </a:t>
            </a:r>
            <a:r>
              <a:rPr lang="en-US" altLang="zh-CN" sz="2800" dirty="0"/>
              <a:t>a flow cytometer.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84659" y="4581128"/>
            <a:ext cx="39112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considerable slope</a:t>
            </a:r>
          </a:p>
          <a:p>
            <a:r>
              <a:rPr lang="en-US" altLang="zh-CN" sz="3200" dirty="0"/>
              <a:t>slight leakage</a:t>
            </a:r>
          </a:p>
          <a:p>
            <a:r>
              <a:rPr lang="en-US" altLang="zh-CN" sz="3200" dirty="0"/>
              <a:t> </a:t>
            </a:r>
            <a:r>
              <a:rPr lang="en-US" altLang="zh-CN" sz="3200" dirty="0" smtClean="0"/>
              <a:t>temporal progression </a:t>
            </a:r>
          </a:p>
        </p:txBody>
      </p:sp>
    </p:spTree>
    <p:extLst>
      <p:ext uri="{BB962C8B-B14F-4D97-AF65-F5344CB8AC3E}">
        <p14:creationId xmlns:p14="http://schemas.microsoft.com/office/powerpoint/2010/main" val="7672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40960" cy="681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359</Words>
  <Application>Microsoft Office PowerPoint</Application>
  <PresentationFormat>全屏显示(4:3)</PresentationFormat>
  <Paragraphs>67</Paragraphs>
  <Slides>17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synthetic gene networks that count</vt:lpstr>
      <vt:lpstr>A counter!!</vt:lpstr>
      <vt:lpstr>Counter in cells</vt:lpstr>
      <vt:lpstr>PowerPoint 演示文稿</vt:lpstr>
      <vt:lpstr>riboregulated transcriptional cascade (RTC) counter</vt:lpstr>
      <vt:lpstr>expected expression profiles</vt:lpstr>
      <vt:lpstr>RTC three-counter</vt:lpstr>
      <vt:lpstr>PowerPoint 演示文稿</vt:lpstr>
      <vt:lpstr>PowerPoint 演示文稿</vt:lpstr>
      <vt:lpstr>PowerPoint 演示文稿</vt:lpstr>
      <vt:lpstr>The DIC three-counter </vt:lpstr>
      <vt:lpstr>PowerPoint 演示文稿</vt:lpstr>
      <vt:lpstr>PowerPoint 演示文稿</vt:lpstr>
      <vt:lpstr>The multiple-inducer DIC three-counter</vt:lpstr>
      <vt:lpstr>PowerPoint 演示文稿</vt:lpstr>
      <vt:lpstr> synthetic counters complementary designs be used across a range of time scales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synthetic gene networks that count</dc:title>
  <dc:creator>levia</dc:creator>
  <cp:lastModifiedBy>levia</cp:lastModifiedBy>
  <cp:revision>22</cp:revision>
  <dcterms:created xsi:type="dcterms:W3CDTF">2012-04-04T12:54:15Z</dcterms:created>
  <dcterms:modified xsi:type="dcterms:W3CDTF">2012-04-05T15:22:11Z</dcterms:modified>
</cp:coreProperties>
</file>