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59" r:id="rId4"/>
    <p:sldId id="258" r:id="rId5"/>
    <p:sldId id="261" r:id="rId6"/>
    <p:sldId id="265" r:id="rId7"/>
    <p:sldId id="260"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66524" autoAdjust="0"/>
  </p:normalViewPr>
  <p:slideViewPr>
    <p:cSldViewPr>
      <p:cViewPr varScale="1">
        <p:scale>
          <a:sx n="54" d="100"/>
          <a:sy n="54" d="100"/>
        </p:scale>
        <p:origin x="-162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CB82B7-4942-4289-BB0D-5A9644336DEA}" type="datetimeFigureOut">
              <a:rPr lang="en-US" smtClean="0"/>
              <a:t>9/30/2009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4428CF6-7C5F-4F89-B355-6EEF6254133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3821A2-5D50-4BED-9636-470F080109E4}" type="datetimeFigureOut">
              <a:rPr lang="en-US" smtClean="0"/>
              <a:pPr/>
              <a:t>9/30/2009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4AB0A2-ECCB-4168-981C-799499B8E2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Compared it to the </a:t>
            </a:r>
            <a:r>
              <a:rPr lang="en-US" dirty="0" err="1" smtClean="0"/>
              <a:t>tokyo</a:t>
            </a:r>
            <a:r>
              <a:rPr lang="en-US" dirty="0" smtClean="0"/>
              <a:t> subway system</a:t>
            </a:r>
            <a:endParaRPr lang="en-US" dirty="0"/>
          </a:p>
        </p:txBody>
      </p:sp>
      <p:sp>
        <p:nvSpPr>
          <p:cNvPr id="4" name="Slide Number Placeholder 3"/>
          <p:cNvSpPr>
            <a:spLocks noGrp="1"/>
          </p:cNvSpPr>
          <p:nvPr>
            <p:ph type="sldNum" sz="quarter" idx="10"/>
          </p:nvPr>
        </p:nvSpPr>
        <p:spPr/>
        <p:txBody>
          <a:bodyPr/>
          <a:lstStyle/>
          <a:p>
            <a:fld id="{A44AB0A2-ECCB-4168-981C-799499B8E26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Endocrine: Travel through blood (hormones)</a:t>
            </a:r>
          </a:p>
          <a:p>
            <a:r>
              <a:rPr lang="en-US" dirty="0" err="1" smtClean="0"/>
              <a:t>Paracrine</a:t>
            </a:r>
            <a:r>
              <a:rPr lang="en-US" dirty="0" smtClean="0"/>
              <a:t>: Target cells</a:t>
            </a:r>
            <a:r>
              <a:rPr lang="en-US" baseline="0" dirty="0" smtClean="0"/>
              <a:t> in vicinity emitted by cell (neurotransmitters)</a:t>
            </a:r>
          </a:p>
          <a:p>
            <a:r>
              <a:rPr lang="en-US" baseline="0" dirty="0" err="1" smtClean="0"/>
              <a:t>Autocrine</a:t>
            </a:r>
            <a:r>
              <a:rPr lang="en-US" baseline="0" dirty="0" smtClean="0"/>
              <a:t>: affect cells of the same type, (immune cells)</a:t>
            </a:r>
          </a:p>
          <a:p>
            <a:r>
              <a:rPr lang="en-US" baseline="0" dirty="0" err="1" smtClean="0"/>
              <a:t>Juxtacrine</a:t>
            </a:r>
            <a:r>
              <a:rPr lang="en-US" baseline="0" dirty="0" smtClean="0"/>
              <a:t>: transmitted along membranes via </a:t>
            </a:r>
            <a:r>
              <a:rPr lang="en-US" baseline="0" dirty="0" err="1" smtClean="0"/>
              <a:t>protien</a:t>
            </a:r>
            <a:r>
              <a:rPr lang="en-US" baseline="0" dirty="0" smtClean="0"/>
              <a:t> or lipid </a:t>
            </a:r>
            <a:r>
              <a:rPr lang="en-US" baseline="0" dirty="0" smtClean="0"/>
              <a:t>components (immediate cells around)</a:t>
            </a:r>
            <a:endParaRPr lang="en-US" baseline="0" dirty="0" smtClean="0"/>
          </a:p>
          <a:p>
            <a:r>
              <a:rPr lang="en-US" baseline="0" dirty="0" smtClean="0"/>
              <a:t>____________</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Hydrophobic: Water-insoluble </a:t>
            </a:r>
            <a:r>
              <a:rPr lang="en-US" baseline="0" dirty="0" err="1" smtClean="0"/>
              <a:t>Diacylglycerol</a:t>
            </a:r>
            <a:r>
              <a:rPr lang="en-US" baseline="0" dirty="0" smtClean="0"/>
              <a:t> (DAG), </a:t>
            </a:r>
            <a:r>
              <a:rPr lang="en-US" baseline="0" dirty="0" smtClean="0"/>
              <a:t>lipid </a:t>
            </a:r>
            <a:r>
              <a:rPr lang="en-US" baseline="0" dirty="0" err="1" smtClean="0"/>
              <a:t>soluable</a:t>
            </a:r>
            <a:r>
              <a:rPr lang="en-US" baseline="0" dirty="0" smtClean="0"/>
              <a:t> diffuse in </a:t>
            </a:r>
            <a:r>
              <a:rPr lang="en-US" baseline="0" dirty="0" smtClean="0"/>
              <a:t>plane of </a:t>
            </a:r>
            <a:r>
              <a:rPr lang="en-US" baseline="0" dirty="0" smtClean="0"/>
              <a:t>plasma </a:t>
            </a:r>
            <a:r>
              <a:rPr lang="en-US" baseline="0" dirty="0" smtClean="0"/>
              <a:t>membrane and is an activator for PKC (Protein </a:t>
            </a:r>
            <a:r>
              <a:rPr lang="en-US" baseline="0" dirty="0" err="1" smtClean="0"/>
              <a:t>kinase</a:t>
            </a:r>
            <a:r>
              <a:rPr lang="en-US" baseline="0" dirty="0" smtClean="0"/>
              <a:t> C, which is a family of enzymes that control the function of other </a:t>
            </a:r>
            <a:r>
              <a:rPr lang="en-US" baseline="0" dirty="0" err="1" smtClean="0"/>
              <a:t>protiens</a:t>
            </a:r>
            <a:r>
              <a:rPr lang="en-US" baseline="0" dirty="0" smtClean="0"/>
              <a:t> through </a:t>
            </a:r>
            <a:r>
              <a:rPr lang="en-US" baseline="0" dirty="0" err="1" smtClean="0"/>
              <a:t>phosphorylation</a:t>
            </a:r>
            <a:r>
              <a:rPr lang="en-US" baseline="0" dirty="0" smtClean="0"/>
              <a:t> of hydroxyl groups f serine and </a:t>
            </a:r>
            <a:r>
              <a:rPr lang="en-US" baseline="0" dirty="0" err="1" smtClean="0"/>
              <a:t>theorine</a:t>
            </a:r>
            <a:r>
              <a:rPr lang="en-US" baseline="0" dirty="0" smtClean="0"/>
              <a:t> amino acids.</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t>phosphatidylinositols</a:t>
            </a:r>
            <a:r>
              <a:rPr lang="en-US" baseline="0" dirty="0" smtClean="0"/>
              <a:t> (diffuse from plasma membrane into </a:t>
            </a:r>
            <a:r>
              <a:rPr lang="en-US" baseline="0" dirty="0" err="1" smtClean="0"/>
              <a:t>intermembrane</a:t>
            </a:r>
            <a:r>
              <a:rPr lang="en-US" baseline="0" dirty="0" smtClean="0"/>
              <a:t> to regulate membrane associated “</a:t>
            </a:r>
            <a:r>
              <a:rPr lang="en-US" baseline="0" dirty="0" err="1" smtClean="0"/>
              <a:t>effector</a:t>
            </a:r>
            <a:r>
              <a:rPr lang="en-US" baseline="0" dirty="0" smtClean="0"/>
              <a:t> </a:t>
            </a:r>
            <a:r>
              <a:rPr lang="en-US" baseline="0" dirty="0" err="1" smtClean="0"/>
              <a:t>protiens</a:t>
            </a:r>
            <a:r>
              <a:rPr lang="en-US"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baseline="0" dirty="0" smtClean="0"/>
          </a:p>
          <a:p>
            <a:r>
              <a:rPr lang="en-US" baseline="0" dirty="0" smtClean="0"/>
              <a:t>Hydrophilic: Water-soluble, cyclic AMP and Ca, cyclic GMP IP3</a:t>
            </a:r>
            <a:br>
              <a:rPr lang="en-US" baseline="0" dirty="0" smtClean="0"/>
            </a:br>
            <a:r>
              <a:rPr lang="en-US" baseline="0" dirty="0" smtClean="0"/>
              <a:t>CAMP, transferring the effects of hormones and is involved in the activation of </a:t>
            </a:r>
            <a:r>
              <a:rPr lang="en-US" baseline="0" dirty="0" err="1" smtClean="0"/>
              <a:t>protien</a:t>
            </a:r>
            <a:r>
              <a:rPr lang="en-US" baseline="0" dirty="0" smtClean="0"/>
              <a:t> </a:t>
            </a:r>
            <a:r>
              <a:rPr lang="en-US" baseline="0" dirty="0" err="1" smtClean="0"/>
              <a:t>kinases</a:t>
            </a:r>
            <a:r>
              <a:rPr lang="en-US" baseline="0" dirty="0" smtClean="0"/>
              <a:t> and regulates the effects of adrenalin and glucagon. Also regulates the passage of </a:t>
            </a:r>
            <a:r>
              <a:rPr lang="en-US" baseline="0" dirty="0" smtClean="0"/>
              <a:t>Ca2+ </a:t>
            </a:r>
            <a:r>
              <a:rPr lang="en-US" baseline="0" dirty="0" smtClean="0"/>
              <a:t>through ion </a:t>
            </a:r>
            <a:r>
              <a:rPr lang="en-US" baseline="0" dirty="0" smtClean="0"/>
              <a:t>channels (derived from ATP</a:t>
            </a:r>
            <a:endParaRPr lang="en-US" baseline="0" dirty="0" smtClean="0"/>
          </a:p>
          <a:p>
            <a:r>
              <a:rPr lang="en-US" baseline="0" dirty="0" err="1" smtClean="0"/>
              <a:t>cGMP</a:t>
            </a:r>
            <a:r>
              <a:rPr lang="en-US" baseline="0" dirty="0" smtClean="0"/>
              <a:t>: activates protein </a:t>
            </a:r>
            <a:r>
              <a:rPr lang="en-US" baseline="0" dirty="0" err="1" smtClean="0"/>
              <a:t>kinases</a:t>
            </a:r>
            <a:r>
              <a:rPr lang="en-US" baseline="0" dirty="0" smtClean="0"/>
              <a:t> in response to peptide </a:t>
            </a:r>
            <a:r>
              <a:rPr lang="en-US" baseline="0" dirty="0" smtClean="0"/>
              <a:t>hormones, common regulator of ion channel conductance, </a:t>
            </a:r>
            <a:r>
              <a:rPr lang="en-US" baseline="0" dirty="0" err="1" smtClean="0"/>
              <a:t>glycogenolysis</a:t>
            </a:r>
            <a:r>
              <a:rPr lang="en-US" baseline="0" dirty="0" smtClean="0"/>
              <a:t> and cellular apoptosis. Also is a </a:t>
            </a:r>
            <a:r>
              <a:rPr lang="en-US" baseline="0" dirty="0" err="1" smtClean="0"/>
              <a:t>phototrandsuction</a:t>
            </a:r>
            <a:r>
              <a:rPr lang="en-US" baseline="0" dirty="0" smtClean="0"/>
              <a:t> in the eye (degradation of sodium channels to close leading to </a:t>
            </a:r>
            <a:r>
              <a:rPr lang="en-US" baseline="0" dirty="0" err="1" smtClean="0"/>
              <a:t>hyperpolarization</a:t>
            </a:r>
            <a:r>
              <a:rPr lang="en-US" baseline="0" dirty="0" smtClean="0"/>
              <a:t> in the photoreceptor’s </a:t>
            </a:r>
            <a:r>
              <a:rPr lang="en-US" baseline="0" dirty="0" err="1" smtClean="0"/>
              <a:t>plamsa</a:t>
            </a:r>
            <a:r>
              <a:rPr lang="en-US" baseline="0" dirty="0" smtClean="0"/>
              <a:t> membrane for information to be sent to the brain. (also have the </a:t>
            </a:r>
            <a:r>
              <a:rPr lang="en-US" baseline="0" dirty="0" err="1" smtClean="0"/>
              <a:t>Unami</a:t>
            </a:r>
            <a:r>
              <a:rPr lang="en-US" baseline="0" dirty="0" smtClean="0"/>
              <a:t> Taste)</a:t>
            </a:r>
          </a:p>
          <a:p>
            <a:r>
              <a:rPr lang="en-US" baseline="0" dirty="0" smtClean="0"/>
              <a:t>Apoptosis( programmed cell suicide)</a:t>
            </a:r>
            <a:endParaRPr lang="en-US" baseline="0" dirty="0" smtClean="0"/>
          </a:p>
          <a:p>
            <a:r>
              <a:rPr lang="en-US" baseline="0" dirty="0" err="1" smtClean="0"/>
              <a:t>proien</a:t>
            </a:r>
            <a:r>
              <a:rPr lang="en-US" baseline="0" dirty="0" smtClean="0"/>
              <a:t> </a:t>
            </a:r>
            <a:r>
              <a:rPr lang="en-US" baseline="0" dirty="0" err="1" smtClean="0"/>
              <a:t>kinase</a:t>
            </a:r>
            <a:r>
              <a:rPr lang="en-US" baseline="0" dirty="0" smtClean="0"/>
              <a:t>: enzyme that modifies other </a:t>
            </a:r>
            <a:r>
              <a:rPr lang="en-US" baseline="0" dirty="0" err="1" smtClean="0"/>
              <a:t>protiens</a:t>
            </a:r>
            <a:r>
              <a:rPr lang="en-US" baseline="0" dirty="0" smtClean="0"/>
              <a:t> and are turned on or off by (</a:t>
            </a:r>
            <a:r>
              <a:rPr lang="en-US" baseline="0" dirty="0" err="1" smtClean="0"/>
              <a:t>phosphorylation</a:t>
            </a:r>
            <a:r>
              <a:rPr lang="en-US" baseline="0" dirty="0" smtClean="0"/>
              <a:t>), resulting </a:t>
            </a:r>
            <a:r>
              <a:rPr lang="en-US" baseline="0" dirty="0" smtClean="0"/>
              <a:t>binding of activator proteins or inhibitor </a:t>
            </a:r>
            <a:r>
              <a:rPr lang="en-US" baseline="0" dirty="0" err="1" smtClean="0"/>
              <a:t>protiens</a:t>
            </a:r>
            <a:r>
              <a:rPr lang="en-US" baseline="0" dirty="0" smtClean="0"/>
              <a:t>  or controlling their location in cell relative to substrates. </a:t>
            </a:r>
            <a:endParaRPr lang="en-US" baseline="0" dirty="0" smtClean="0"/>
          </a:p>
          <a:p>
            <a:r>
              <a:rPr lang="en-US" baseline="0" dirty="0" smtClean="0"/>
              <a:t>IT3 </a:t>
            </a:r>
            <a:r>
              <a:rPr lang="en-US" baseline="0" dirty="0" err="1" smtClean="0"/>
              <a:t>Inositol</a:t>
            </a:r>
            <a:r>
              <a:rPr lang="en-US" baseline="0" dirty="0" smtClean="0"/>
              <a:t> </a:t>
            </a:r>
            <a:r>
              <a:rPr lang="en-US" baseline="0" dirty="0" err="1" smtClean="0"/>
              <a:t>trisphosphate</a:t>
            </a:r>
            <a:r>
              <a:rPr lang="en-US" baseline="0" dirty="0" smtClean="0"/>
              <a:t>: lipid signaling in biological cells used to </a:t>
            </a:r>
            <a:r>
              <a:rPr lang="en-US" baseline="0" dirty="0" err="1" smtClean="0"/>
              <a:t>mobilze</a:t>
            </a:r>
            <a:r>
              <a:rPr lang="en-US" baseline="0" dirty="0" smtClean="0"/>
              <a:t> Ca from storage organelles and to regulate cell proliferation</a:t>
            </a:r>
          </a:p>
          <a:p>
            <a:r>
              <a:rPr lang="en-US" baseline="0" dirty="0" err="1" smtClean="0"/>
              <a:t>Cytosol</a:t>
            </a:r>
            <a:r>
              <a:rPr lang="en-US" baseline="0" dirty="0" smtClean="0"/>
              <a:t>: </a:t>
            </a:r>
            <a:r>
              <a:rPr lang="en-US" baseline="0" dirty="0" err="1" smtClean="0"/>
              <a:t>cytoplasmic</a:t>
            </a:r>
            <a:r>
              <a:rPr lang="en-US" baseline="0" dirty="0" smtClean="0"/>
              <a:t> matrix</a:t>
            </a:r>
          </a:p>
          <a:p>
            <a:r>
              <a:rPr lang="en-US" baseline="0" dirty="0" smtClean="0"/>
              <a:t>Ca2+ = neurotransmitter to release neurons, contraction of muscles and fertilization. Many enzymes require calcium ions as a cofactor. </a:t>
            </a:r>
            <a:r>
              <a:rPr lang="en-US" baseline="0" dirty="0" smtClean="0"/>
              <a:t> Typical cell has a ionized calcium concentration of 100nM (outside environment is in </a:t>
            </a:r>
            <a:r>
              <a:rPr lang="en-US" baseline="0" dirty="0" err="1" smtClean="0"/>
              <a:t>mM</a:t>
            </a:r>
            <a:r>
              <a:rPr lang="en-US" baseline="0" dirty="0" smtClean="0"/>
              <a:t>)</a:t>
            </a:r>
            <a:endParaRPr lang="en-US" baseline="0" dirty="0" smtClean="0"/>
          </a:p>
          <a:p>
            <a:r>
              <a:rPr lang="en-US" baseline="0" dirty="0" smtClean="0"/>
              <a:t>Gasses: That third phase</a:t>
            </a:r>
          </a:p>
          <a:p>
            <a:endParaRPr lang="en-US" baseline="0" dirty="0" smtClean="0"/>
          </a:p>
          <a:p>
            <a:r>
              <a:rPr lang="en-US" baseline="0" dirty="0" smtClean="0"/>
              <a:t>PICTURE: Various </a:t>
            </a:r>
            <a:r>
              <a:rPr lang="en-US" baseline="0" dirty="0" err="1" smtClean="0"/>
              <a:t>protien</a:t>
            </a:r>
            <a:r>
              <a:rPr lang="en-US" baseline="0" dirty="0" smtClean="0"/>
              <a:t> </a:t>
            </a:r>
            <a:r>
              <a:rPr lang="en-US" baseline="0" dirty="0" err="1" smtClean="0"/>
              <a:t>kinase</a:t>
            </a:r>
            <a:r>
              <a:rPr lang="en-US" baseline="0" dirty="0" smtClean="0"/>
              <a:t>, transcription factors and </a:t>
            </a:r>
          </a:p>
        </p:txBody>
      </p:sp>
      <p:sp>
        <p:nvSpPr>
          <p:cNvPr id="4" name="Slide Number Placeholder 3"/>
          <p:cNvSpPr>
            <a:spLocks noGrp="1"/>
          </p:cNvSpPr>
          <p:nvPr>
            <p:ph type="sldNum" sz="quarter" idx="10"/>
          </p:nvPr>
        </p:nvSpPr>
        <p:spPr/>
        <p:txBody>
          <a:bodyPr/>
          <a:lstStyle/>
          <a:p>
            <a:fld id="{A44AB0A2-ECCB-4168-981C-799499B8E26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 be rapid,</a:t>
            </a:r>
            <a:r>
              <a:rPr lang="en-US" baseline="0" dirty="0" smtClean="0"/>
              <a:t> </a:t>
            </a:r>
            <a:r>
              <a:rPr lang="en-US" baseline="0" dirty="0" err="1" smtClean="0"/>
              <a:t>miliseconds</a:t>
            </a:r>
            <a:r>
              <a:rPr lang="en-US" baseline="0" dirty="0" smtClean="0"/>
              <a:t> long (ion flux) or days (gene expression)</a:t>
            </a:r>
          </a:p>
        </p:txBody>
      </p:sp>
      <p:sp>
        <p:nvSpPr>
          <p:cNvPr id="4" name="Slide Number Placeholder 3"/>
          <p:cNvSpPr>
            <a:spLocks noGrp="1"/>
          </p:cNvSpPr>
          <p:nvPr>
            <p:ph type="sldNum" sz="quarter" idx="10"/>
          </p:nvPr>
        </p:nvSpPr>
        <p:spPr/>
        <p:txBody>
          <a:bodyPr/>
          <a:lstStyle/>
          <a:p>
            <a:fld id="{A44AB0A2-ECCB-4168-981C-799499B8E26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Relay: Pass message to next</a:t>
            </a:r>
          </a:p>
          <a:p>
            <a:r>
              <a:rPr lang="en-US" dirty="0" smtClean="0"/>
              <a:t>Messenger: one part of cell to another, (</a:t>
            </a:r>
            <a:r>
              <a:rPr lang="en-US" dirty="0" err="1" smtClean="0"/>
              <a:t>cytosol</a:t>
            </a:r>
            <a:r>
              <a:rPr lang="en-US" dirty="0" smtClean="0"/>
              <a:t> to nucleus)</a:t>
            </a:r>
          </a:p>
          <a:p>
            <a:r>
              <a:rPr lang="en-US" dirty="0" err="1" smtClean="0"/>
              <a:t>Amplifer</a:t>
            </a:r>
            <a:r>
              <a:rPr lang="en-US" baseline="0" dirty="0" smtClean="0"/>
              <a:t>: enzymes or ion channels greatly increase signals they receive, either large amounts of small intracellular mediators or by activating large numbers of downstream intracellular signaling proteins.  (Multiple steps that are amplifier are called Signaling Cascade</a:t>
            </a:r>
          </a:p>
          <a:p>
            <a:r>
              <a:rPr lang="en-US" baseline="0" dirty="0" smtClean="0"/>
              <a:t>Transducer: convert signal to another form.  (Enzyme that makes cyclic AMP, converts signal and amplifies it)</a:t>
            </a:r>
          </a:p>
          <a:p>
            <a:r>
              <a:rPr lang="en-US" baseline="0" dirty="0" smtClean="0"/>
              <a:t>Bifurcation: spread signal from one pathway to another</a:t>
            </a:r>
          </a:p>
          <a:p>
            <a:r>
              <a:rPr lang="en-US" baseline="0" dirty="0" smtClean="0"/>
              <a:t>Integrator: receive two or more signaling pathways and integrate before relaying a signal onward.</a:t>
            </a:r>
          </a:p>
          <a:p>
            <a:r>
              <a:rPr lang="en-US" baseline="0" dirty="0" smtClean="0"/>
              <a:t>Latent: activated at surface by activated receptors and then migrate to nucleus to stimulate gene </a:t>
            </a:r>
            <a:r>
              <a:rPr lang="en-US" baseline="0" dirty="0" err="1" smtClean="0"/>
              <a:t>transcrption</a:t>
            </a:r>
            <a:endParaRPr lang="en-US" dirty="0"/>
          </a:p>
        </p:txBody>
      </p:sp>
      <p:sp>
        <p:nvSpPr>
          <p:cNvPr id="4" name="Slide Number Placeholder 3"/>
          <p:cNvSpPr>
            <a:spLocks noGrp="1"/>
          </p:cNvSpPr>
          <p:nvPr>
            <p:ph type="sldNum" sz="quarter" idx="10"/>
          </p:nvPr>
        </p:nvSpPr>
        <p:spPr/>
        <p:txBody>
          <a:bodyPr/>
          <a:lstStyle/>
          <a:p>
            <a:fld id="{A44AB0A2-ECCB-4168-981C-799499B8E26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cAMP</a:t>
            </a:r>
            <a:r>
              <a:rPr lang="en-US" dirty="0" smtClean="0"/>
              <a:t>:</a:t>
            </a:r>
            <a:r>
              <a:rPr lang="en-US" baseline="0" dirty="0" smtClean="0"/>
              <a:t> activation of cyclic nucleotide gated ion </a:t>
            </a:r>
            <a:r>
              <a:rPr lang="en-US" baseline="0" dirty="0" err="1" smtClean="0"/>
              <a:t>chanels</a:t>
            </a:r>
            <a:r>
              <a:rPr lang="en-US" baseline="0" dirty="0" smtClean="0"/>
              <a:t>, exchange </a:t>
            </a:r>
            <a:r>
              <a:rPr lang="en-US" baseline="0" dirty="0" err="1" smtClean="0"/>
              <a:t>protiens</a:t>
            </a:r>
            <a:r>
              <a:rPr lang="en-US" baseline="0" dirty="0" smtClean="0"/>
              <a:t> and enzymes</a:t>
            </a:r>
            <a:endParaRPr lang="en-US" dirty="0" smtClean="0"/>
          </a:p>
          <a:p>
            <a:r>
              <a:rPr lang="en-US" dirty="0" err="1" smtClean="0"/>
              <a:t>Phosphoinstiol</a:t>
            </a:r>
            <a:r>
              <a:rPr lang="en-US" dirty="0" smtClean="0"/>
              <a:t>: </a:t>
            </a:r>
            <a:r>
              <a:rPr lang="en-US" dirty="0" err="1" smtClean="0"/>
              <a:t>inositol</a:t>
            </a:r>
            <a:r>
              <a:rPr lang="en-US" dirty="0" smtClean="0"/>
              <a:t> </a:t>
            </a:r>
            <a:r>
              <a:rPr lang="en-US" dirty="0" err="1" smtClean="0"/>
              <a:t>triphosphate</a:t>
            </a:r>
            <a:r>
              <a:rPr lang="en-US" dirty="0" smtClean="0"/>
              <a:t>: acts on the “  “ receptor to release calcium,</a:t>
            </a:r>
            <a:r>
              <a:rPr lang="en-US" baseline="0" dirty="0" smtClean="0"/>
              <a:t> other forms of the molecule in the tetra, </a:t>
            </a:r>
            <a:r>
              <a:rPr lang="en-US" baseline="0" dirty="0" err="1" smtClean="0"/>
              <a:t>penta</a:t>
            </a:r>
            <a:r>
              <a:rPr lang="en-US" baseline="0" dirty="0" smtClean="0"/>
              <a:t> and </a:t>
            </a:r>
            <a:r>
              <a:rPr lang="en-US" baseline="0" dirty="0" err="1" smtClean="0"/>
              <a:t>hexa</a:t>
            </a:r>
            <a:r>
              <a:rPr lang="en-US" baseline="0" dirty="0" smtClean="0"/>
              <a:t> form have been seen in gene expression</a:t>
            </a:r>
          </a:p>
          <a:p>
            <a:r>
              <a:rPr lang="en-US" baseline="0" dirty="0" smtClean="0"/>
              <a:t>AA: regulation of signaling enzymes such as PLC-y PLC-delta and PKC-alpha, beta and gamma </a:t>
            </a:r>
            <a:r>
              <a:rPr lang="en-US" baseline="0" dirty="0" err="1" smtClean="0"/>
              <a:t>isoforms</a:t>
            </a:r>
            <a:r>
              <a:rPr lang="en-US" baseline="0" dirty="0" smtClean="0"/>
              <a:t>. </a:t>
            </a:r>
          </a:p>
          <a:p>
            <a:r>
              <a:rPr lang="en-US" baseline="0" dirty="0" smtClean="0"/>
              <a:t>(PLC): </a:t>
            </a:r>
            <a:r>
              <a:rPr lang="en-US" baseline="0" dirty="0" err="1" smtClean="0"/>
              <a:t>phospholipase</a:t>
            </a:r>
            <a:r>
              <a:rPr lang="en-US" baseline="0" dirty="0" smtClean="0"/>
              <a:t>, cleave phospholipids just before the phosphate group, : cleaves PIP2 to form DAG and IP3.</a:t>
            </a:r>
          </a:p>
          <a:p>
            <a:r>
              <a:rPr lang="en-US" baseline="0" dirty="0" smtClean="0"/>
              <a:t>PIP2: </a:t>
            </a:r>
            <a:r>
              <a:rPr lang="en-US" baseline="0" dirty="0" err="1" smtClean="0"/>
              <a:t>Phosphatidylinositol</a:t>
            </a:r>
            <a:r>
              <a:rPr lang="en-US" baseline="0" dirty="0" smtClean="0"/>
              <a:t> 4,5 </a:t>
            </a:r>
            <a:r>
              <a:rPr lang="en-US" baseline="0" dirty="0" err="1" smtClean="0"/>
              <a:t>bisphosphate</a:t>
            </a:r>
            <a:r>
              <a:rPr lang="en-US" baseline="0" dirty="0" smtClean="0"/>
              <a:t>: substrate needed for signaling </a:t>
            </a:r>
            <a:r>
              <a:rPr lang="en-US" baseline="0" dirty="0" err="1" smtClean="0"/>
              <a:t>protiens</a:t>
            </a:r>
            <a:r>
              <a:rPr lang="en-US" baseline="0" dirty="0" smtClean="0"/>
              <a:t> (SHOWN IN PICTURE)</a:t>
            </a:r>
            <a:endParaRPr lang="en-US" baseline="0" dirty="0" smtClean="0"/>
          </a:p>
          <a:p>
            <a:r>
              <a:rPr lang="en-US" baseline="0" dirty="0" smtClean="0"/>
              <a:t>Tyrosine </a:t>
            </a:r>
            <a:r>
              <a:rPr lang="en-US" baseline="0" dirty="0" err="1" smtClean="0"/>
              <a:t>kinase</a:t>
            </a:r>
            <a:r>
              <a:rPr lang="en-US" baseline="0" dirty="0" smtClean="0"/>
              <a:t>: Enzyme that can transfer a phosphate group from ATP to tyrosine residue in a </a:t>
            </a:r>
            <a:r>
              <a:rPr lang="en-US" baseline="0" dirty="0" err="1" smtClean="0"/>
              <a:t>protien</a:t>
            </a:r>
            <a:endParaRPr lang="en-US" baseline="0" dirty="0" smtClean="0"/>
          </a:p>
          <a:p>
            <a:r>
              <a:rPr lang="en-US" baseline="0" dirty="0" smtClean="0"/>
              <a:t>Tyrosine: amino acid</a:t>
            </a:r>
            <a:endParaRPr lang="en-US" dirty="0"/>
          </a:p>
        </p:txBody>
      </p:sp>
      <p:sp>
        <p:nvSpPr>
          <p:cNvPr id="4" name="Slide Number Placeholder 3"/>
          <p:cNvSpPr>
            <a:spLocks noGrp="1"/>
          </p:cNvSpPr>
          <p:nvPr>
            <p:ph type="sldNum" sz="quarter" idx="10"/>
          </p:nvPr>
        </p:nvSpPr>
        <p:spPr/>
        <p:txBody>
          <a:bodyPr/>
          <a:lstStyle/>
          <a:p>
            <a:fld id="{A44AB0A2-ECCB-4168-981C-799499B8E26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MAPK/ERK: binding</a:t>
            </a:r>
            <a:r>
              <a:rPr lang="en-US" baseline="0" dirty="0" smtClean="0"/>
              <a:t> of growth factors to cell surface receptors, promotes cell division. Activated </a:t>
            </a:r>
            <a:r>
              <a:rPr lang="en-US" baseline="0" dirty="0" err="1" smtClean="0"/>
              <a:t>Ras</a:t>
            </a:r>
            <a:r>
              <a:rPr lang="en-US" baseline="0" dirty="0" smtClean="0"/>
              <a:t> activates protein </a:t>
            </a:r>
            <a:r>
              <a:rPr lang="en-US" baseline="0" dirty="0" err="1" smtClean="0"/>
              <a:t>kineas</a:t>
            </a:r>
            <a:r>
              <a:rPr lang="en-US" baseline="0" dirty="0" smtClean="0"/>
              <a:t> of RAF </a:t>
            </a:r>
            <a:r>
              <a:rPr lang="en-US" baseline="0" dirty="0" err="1" smtClean="0"/>
              <a:t>kinase</a:t>
            </a:r>
            <a:r>
              <a:rPr lang="en-US" baseline="0" dirty="0" smtClean="0"/>
              <a:t>, then </a:t>
            </a:r>
            <a:r>
              <a:rPr lang="en-US" baseline="0" dirty="0" err="1" smtClean="0"/>
              <a:t>phosphorylates</a:t>
            </a:r>
            <a:r>
              <a:rPr lang="en-US" baseline="0" dirty="0" smtClean="0"/>
              <a:t> and activates MEK, then </a:t>
            </a:r>
            <a:r>
              <a:rPr lang="en-US" baseline="0" dirty="0" err="1" smtClean="0"/>
              <a:t>phosphorylates</a:t>
            </a:r>
            <a:r>
              <a:rPr lang="en-US" baseline="0" dirty="0" smtClean="0"/>
              <a:t> and activates MAPK.</a:t>
            </a:r>
          </a:p>
          <a:p>
            <a:r>
              <a:rPr lang="en-US" baseline="0" dirty="0" smtClean="0"/>
              <a:t>RAF: </a:t>
            </a:r>
            <a:r>
              <a:rPr lang="en-US" baseline="0" dirty="0" err="1" smtClean="0"/>
              <a:t>protien</a:t>
            </a:r>
            <a:r>
              <a:rPr lang="en-US" baseline="0" dirty="0" smtClean="0"/>
              <a:t> </a:t>
            </a:r>
            <a:r>
              <a:rPr lang="en-US" baseline="0" dirty="0" err="1" smtClean="0"/>
              <a:t>kinease</a:t>
            </a:r>
            <a:endParaRPr lang="en-US" baseline="0" dirty="0" smtClean="0"/>
          </a:p>
          <a:p>
            <a:r>
              <a:rPr lang="en-US" baseline="0" dirty="0" err="1" smtClean="0"/>
              <a:t>MEK:Kinase</a:t>
            </a:r>
            <a:r>
              <a:rPr lang="en-US" baseline="0" dirty="0" smtClean="0"/>
              <a:t> </a:t>
            </a:r>
            <a:r>
              <a:rPr lang="en-US" baseline="0" dirty="0" err="1" smtClean="0"/>
              <a:t>enzme</a:t>
            </a:r>
            <a:endParaRPr lang="en-US" baseline="0" dirty="0" smtClean="0"/>
          </a:p>
          <a:p>
            <a:r>
              <a:rPr lang="en-US" baseline="0" dirty="0" smtClean="0"/>
              <a:t>Hedgehog: gives information for cell </a:t>
            </a:r>
            <a:r>
              <a:rPr lang="en-US" baseline="0" dirty="0" err="1" smtClean="0"/>
              <a:t>embro</a:t>
            </a:r>
            <a:r>
              <a:rPr lang="en-US" baseline="0" dirty="0" smtClean="0"/>
              <a:t> to form properly, different </a:t>
            </a:r>
            <a:r>
              <a:rPr lang="en-US" baseline="0" dirty="0" err="1" smtClean="0"/>
              <a:t>subpathways</a:t>
            </a:r>
            <a:r>
              <a:rPr lang="en-US" baseline="0" dirty="0" smtClean="0"/>
              <a:t> have different concentrations depending on the area of the cell</a:t>
            </a:r>
          </a:p>
          <a:p>
            <a:r>
              <a:rPr lang="en-US" baseline="0" dirty="0" smtClean="0"/>
              <a:t>TPG: Transforming growth factor beta: cell growth, differentiation, apoptosis, cellular </a:t>
            </a:r>
            <a:r>
              <a:rPr lang="en-US" baseline="0" dirty="0" err="1" smtClean="0"/>
              <a:t>homeostais</a:t>
            </a:r>
            <a:r>
              <a:rPr lang="en-US" baseline="0" dirty="0" smtClean="0"/>
              <a:t>. </a:t>
            </a:r>
            <a:r>
              <a:rPr lang="en-US" baseline="0" dirty="0" err="1" smtClean="0"/>
              <a:t>Ligand</a:t>
            </a:r>
            <a:r>
              <a:rPr lang="en-US" baseline="0" dirty="0" smtClean="0"/>
              <a:t> that binds to a type II receptor which </a:t>
            </a:r>
            <a:r>
              <a:rPr lang="en-US" baseline="0" dirty="0" err="1" smtClean="0"/>
              <a:t>phosphorylates</a:t>
            </a:r>
            <a:r>
              <a:rPr lang="en-US" baseline="0" dirty="0" smtClean="0"/>
              <a:t> to a type I receptor, then </a:t>
            </a:r>
            <a:r>
              <a:rPr lang="en-US" baseline="0" dirty="0" err="1" smtClean="0"/>
              <a:t>phosphoralyes</a:t>
            </a:r>
            <a:r>
              <a:rPr lang="en-US" baseline="0" dirty="0" smtClean="0"/>
              <a:t> </a:t>
            </a:r>
            <a:r>
              <a:rPr lang="en-US" baseline="0" dirty="0" err="1" smtClean="0"/>
              <a:t>recptor</a:t>
            </a:r>
            <a:r>
              <a:rPr lang="en-US" baseline="0" dirty="0" smtClean="0"/>
              <a:t> regulated SMAD, which minds with co SMAD SMAD4, and accumulates in the nucleus where they act as transcription </a:t>
            </a:r>
            <a:r>
              <a:rPr lang="en-US" baseline="0" dirty="0" smtClean="0"/>
              <a:t>factors( </a:t>
            </a:r>
            <a:r>
              <a:rPr lang="en-US" baseline="0" dirty="0" err="1" smtClean="0"/>
              <a:t>protien</a:t>
            </a:r>
            <a:r>
              <a:rPr lang="en-US" baseline="0" dirty="0" smtClean="0"/>
              <a:t> cross over into nucleus) </a:t>
            </a:r>
            <a:r>
              <a:rPr lang="en-US" baseline="0" dirty="0" smtClean="0"/>
              <a:t>regulating gene expression</a:t>
            </a:r>
          </a:p>
          <a:p>
            <a:r>
              <a:rPr lang="en-US" baseline="0" dirty="0" smtClean="0"/>
              <a:t>SMAD: </a:t>
            </a:r>
            <a:r>
              <a:rPr lang="en-US" baseline="0" dirty="0" err="1" smtClean="0"/>
              <a:t>protien</a:t>
            </a:r>
            <a:endParaRPr lang="en-US" baseline="0" dirty="0" smtClean="0"/>
          </a:p>
          <a:p>
            <a:r>
              <a:rPr lang="en-US" baseline="0" dirty="0" smtClean="0"/>
              <a:t>JAK-STAT: regulation of response to cytokines and </a:t>
            </a:r>
            <a:r>
              <a:rPr lang="en-US" baseline="0" dirty="0" err="1" smtClean="0"/>
              <a:t>groth</a:t>
            </a:r>
            <a:r>
              <a:rPr lang="en-US" baseline="0" dirty="0" smtClean="0"/>
              <a:t> factors, </a:t>
            </a:r>
            <a:r>
              <a:rPr lang="en-US" baseline="0" dirty="0" err="1" smtClean="0"/>
              <a:t>transduces</a:t>
            </a:r>
            <a:r>
              <a:rPr lang="en-US" baseline="0" dirty="0" smtClean="0"/>
              <a:t> the signal carried from </a:t>
            </a:r>
            <a:r>
              <a:rPr lang="en-US" baseline="0" dirty="0" err="1" smtClean="0"/>
              <a:t>polypepties</a:t>
            </a:r>
            <a:r>
              <a:rPr lang="en-US" baseline="0" dirty="0" smtClean="0"/>
              <a:t> to the cell nucleus where STAT </a:t>
            </a:r>
            <a:r>
              <a:rPr lang="en-US" baseline="0" dirty="0" err="1" smtClean="0"/>
              <a:t>protiens</a:t>
            </a:r>
            <a:r>
              <a:rPr lang="en-US" baseline="0" dirty="0" smtClean="0"/>
              <a:t> modify gene expression</a:t>
            </a:r>
          </a:p>
          <a:p>
            <a:r>
              <a:rPr lang="en-US" baseline="0" dirty="0" smtClean="0"/>
              <a:t>JAK Janus </a:t>
            </a:r>
            <a:r>
              <a:rPr lang="en-US" baseline="0" dirty="0" err="1" smtClean="0"/>
              <a:t>kinases</a:t>
            </a:r>
            <a:r>
              <a:rPr lang="en-US" baseline="0" dirty="0" smtClean="0"/>
              <a:t>: tyrosine </a:t>
            </a:r>
            <a:r>
              <a:rPr lang="en-US" baseline="0" dirty="0" err="1" smtClean="0"/>
              <a:t>kinases</a:t>
            </a:r>
            <a:r>
              <a:rPr lang="en-US" baseline="0" dirty="0" smtClean="0"/>
              <a:t> that </a:t>
            </a:r>
            <a:r>
              <a:rPr lang="en-US" baseline="0" dirty="0" err="1" smtClean="0"/>
              <a:t>transduce</a:t>
            </a:r>
            <a:r>
              <a:rPr lang="en-US" baseline="0" dirty="0" smtClean="0"/>
              <a:t> cytokine mediated </a:t>
            </a:r>
            <a:r>
              <a:rPr lang="en-US" baseline="0" dirty="0" smtClean="0"/>
              <a:t>signals(Originally called “Just another </a:t>
            </a:r>
            <a:r>
              <a:rPr lang="en-US" baseline="0" dirty="0" err="1" smtClean="0"/>
              <a:t>kinase</a:t>
            </a:r>
            <a:r>
              <a:rPr lang="en-US" baseline="0" dirty="0" smtClean="0"/>
              <a:t>” but name was taken from the two faced roman god of </a:t>
            </a:r>
            <a:r>
              <a:rPr lang="en-US" baseline="0" dirty="0" err="1" smtClean="0"/>
              <a:t>dorways</a:t>
            </a:r>
            <a:r>
              <a:rPr lang="en-US" baseline="0" dirty="0" smtClean="0"/>
              <a:t> as they </a:t>
            </a:r>
            <a:r>
              <a:rPr lang="en-US" baseline="0" dirty="0" err="1" smtClean="0"/>
              <a:t>posess</a:t>
            </a:r>
            <a:r>
              <a:rPr lang="en-US" baseline="0" dirty="0" smtClean="0"/>
              <a:t> two near </a:t>
            </a:r>
            <a:r>
              <a:rPr lang="en-US" baseline="0" dirty="0" err="1" smtClean="0"/>
              <a:t>idential</a:t>
            </a:r>
            <a:r>
              <a:rPr lang="en-US" baseline="0" dirty="0" smtClean="0"/>
              <a:t> phosphate </a:t>
            </a:r>
            <a:r>
              <a:rPr lang="en-US" baseline="0" dirty="0" err="1" smtClean="0"/>
              <a:t>transfering</a:t>
            </a:r>
            <a:r>
              <a:rPr lang="en-US" baseline="0" dirty="0" smtClean="0"/>
              <a:t> domains.</a:t>
            </a:r>
            <a:endParaRPr lang="en-US" baseline="0" dirty="0" smtClean="0"/>
          </a:p>
          <a:p>
            <a:r>
              <a:rPr lang="en-US" baseline="0" dirty="0" smtClean="0"/>
              <a:t>STAT: Signal transducers and activators of </a:t>
            </a:r>
            <a:r>
              <a:rPr lang="en-US" baseline="0" dirty="0" smtClean="0"/>
              <a:t>transcription regulate </a:t>
            </a:r>
            <a:r>
              <a:rPr lang="en-US" baseline="0" dirty="0" smtClean="0"/>
              <a:t>cell </a:t>
            </a:r>
            <a:r>
              <a:rPr lang="en-US" baseline="0" dirty="0" err="1" smtClean="0"/>
              <a:t>growh</a:t>
            </a:r>
            <a:r>
              <a:rPr lang="en-US" baseline="0" dirty="0" smtClean="0"/>
              <a:t> and differentiation, leads to </a:t>
            </a:r>
            <a:r>
              <a:rPr lang="en-US" baseline="0" dirty="0" err="1" smtClean="0"/>
              <a:t>aniogenesis</a:t>
            </a:r>
            <a:r>
              <a:rPr lang="en-US" baseline="0" dirty="0" smtClean="0"/>
              <a:t>. Also function with the immune system.</a:t>
            </a:r>
          </a:p>
          <a:p>
            <a:r>
              <a:rPr lang="en-US" baseline="0" dirty="0" smtClean="0"/>
              <a:t>Growth of new blood </a:t>
            </a:r>
            <a:r>
              <a:rPr lang="en-US" baseline="0" dirty="0" err="1" smtClean="0"/>
              <a:t>vessles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A44AB0A2-ECCB-4168-981C-799499B8E26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Causes </a:t>
            </a:r>
            <a:r>
              <a:rPr lang="en-US" dirty="0" err="1" smtClean="0"/>
              <a:t>protien</a:t>
            </a:r>
            <a:r>
              <a:rPr lang="en-US" dirty="0" smtClean="0"/>
              <a:t> </a:t>
            </a:r>
            <a:r>
              <a:rPr lang="en-US" dirty="0" err="1" smtClean="0"/>
              <a:t>kinase</a:t>
            </a:r>
            <a:r>
              <a:rPr lang="en-US" dirty="0" smtClean="0"/>
              <a:t>: two types, serine/</a:t>
            </a:r>
            <a:r>
              <a:rPr lang="en-US" dirty="0" err="1" smtClean="0"/>
              <a:t>threonine</a:t>
            </a:r>
            <a:r>
              <a:rPr lang="en-US" dirty="0" smtClean="0"/>
              <a:t> </a:t>
            </a:r>
            <a:r>
              <a:rPr lang="en-US" dirty="0" err="1" smtClean="0"/>
              <a:t>kinases</a:t>
            </a:r>
            <a:r>
              <a:rPr lang="en-US" dirty="0" smtClean="0"/>
              <a:t>, </a:t>
            </a:r>
            <a:r>
              <a:rPr lang="en-US" dirty="0" err="1" smtClean="0"/>
              <a:t>phosphorylate</a:t>
            </a:r>
            <a:r>
              <a:rPr lang="en-US" dirty="0" smtClean="0"/>
              <a:t> </a:t>
            </a:r>
            <a:r>
              <a:rPr lang="en-US" dirty="0" err="1" smtClean="0"/>
              <a:t>protiens</a:t>
            </a:r>
            <a:r>
              <a:rPr lang="en-US" dirty="0" smtClean="0"/>
              <a:t> on </a:t>
            </a:r>
            <a:r>
              <a:rPr lang="en-US" dirty="0" err="1" smtClean="0"/>
              <a:t>serines</a:t>
            </a:r>
            <a:r>
              <a:rPr lang="en-US" dirty="0" smtClean="0"/>
              <a:t> and </a:t>
            </a:r>
            <a:r>
              <a:rPr lang="en-US" dirty="0" err="1" smtClean="0"/>
              <a:t>theonines</a:t>
            </a:r>
            <a:r>
              <a:rPr lang="en-US" dirty="0" smtClean="0"/>
              <a:t>, and also </a:t>
            </a:r>
            <a:r>
              <a:rPr lang="en-US" dirty="0" err="1" smtClean="0"/>
              <a:t>tyosine</a:t>
            </a:r>
            <a:r>
              <a:rPr lang="en-US" dirty="0" smtClean="0"/>
              <a:t> </a:t>
            </a:r>
            <a:r>
              <a:rPr lang="en-US" dirty="0" err="1" smtClean="0"/>
              <a:t>kinases</a:t>
            </a:r>
            <a:endParaRPr lang="en-US" dirty="0" smtClean="0"/>
          </a:p>
          <a:p>
            <a:r>
              <a:rPr lang="en-US" dirty="0" err="1" smtClean="0"/>
              <a:t>Phosphorylation</a:t>
            </a:r>
            <a:r>
              <a:rPr lang="en-US" dirty="0" smtClean="0"/>
              <a:t>: addition</a:t>
            </a:r>
            <a:r>
              <a:rPr lang="en-US" baseline="0" dirty="0" smtClean="0"/>
              <a:t> of a phosphate group onto a </a:t>
            </a:r>
            <a:r>
              <a:rPr lang="en-US" baseline="0" dirty="0" err="1" smtClean="0"/>
              <a:t>protien</a:t>
            </a:r>
            <a:r>
              <a:rPr lang="en-US" baseline="0" dirty="0" smtClean="0"/>
              <a:t>, of </a:t>
            </a:r>
            <a:r>
              <a:rPr lang="en-US" baseline="0" dirty="0" err="1" smtClean="0"/>
              <a:t>EXNa</a:t>
            </a:r>
            <a:r>
              <a:rPr lang="en-US" baseline="0" dirty="0" smtClean="0"/>
              <a:t>/K-</a:t>
            </a:r>
            <a:r>
              <a:rPr lang="en-US" baseline="0" dirty="0" err="1" smtClean="0"/>
              <a:t>atpase</a:t>
            </a:r>
            <a:r>
              <a:rPr lang="en-US" baseline="0" dirty="0" smtClean="0"/>
              <a:t> regulates homeostasis of the water content (many receptors are turned on or off by this)</a:t>
            </a:r>
          </a:p>
          <a:p>
            <a:r>
              <a:rPr lang="en-US" baseline="0" dirty="0" smtClean="0"/>
              <a:t>Mediates enzyme </a:t>
            </a:r>
            <a:r>
              <a:rPr lang="en-US" baseline="0" dirty="0" err="1" smtClean="0"/>
              <a:t>inhibiton</a:t>
            </a:r>
            <a:r>
              <a:rPr lang="en-US" baseline="0" dirty="0" smtClean="0"/>
              <a:t>. </a:t>
            </a:r>
            <a:endParaRPr lang="en-US" baseline="0" dirty="0" smtClean="0"/>
          </a:p>
          <a:p>
            <a:r>
              <a:rPr lang="en-US" baseline="0" dirty="0" smtClean="0"/>
              <a:t>GDP: </a:t>
            </a:r>
            <a:r>
              <a:rPr lang="en-US" baseline="0" dirty="0" err="1" smtClean="0"/>
              <a:t>guanosine</a:t>
            </a:r>
            <a:r>
              <a:rPr lang="en-US" baseline="0" dirty="0" smtClean="0"/>
              <a:t> </a:t>
            </a:r>
            <a:r>
              <a:rPr lang="en-US" baseline="0" dirty="0" err="1" smtClean="0"/>
              <a:t>diphosphate</a:t>
            </a:r>
            <a:r>
              <a:rPr lang="en-US" baseline="0" dirty="0" smtClean="0"/>
              <a:t>: nucleotide, used to help </a:t>
            </a:r>
            <a:r>
              <a:rPr lang="en-US" baseline="0" dirty="0" err="1" smtClean="0"/>
              <a:t>pyruvate</a:t>
            </a:r>
            <a:r>
              <a:rPr lang="en-US" baseline="0" dirty="0" smtClean="0"/>
              <a:t> </a:t>
            </a:r>
            <a:r>
              <a:rPr lang="en-US" baseline="0" dirty="0" err="1" smtClean="0"/>
              <a:t>kinase</a:t>
            </a:r>
            <a:r>
              <a:rPr lang="en-US" baseline="0" dirty="0" smtClean="0"/>
              <a:t> and </a:t>
            </a:r>
            <a:r>
              <a:rPr lang="en-US" baseline="0" dirty="0" err="1" smtClean="0"/>
              <a:t>phosphonelphyurvate</a:t>
            </a:r>
            <a:endParaRPr lang="en-US" dirty="0" smtClean="0"/>
          </a:p>
        </p:txBody>
      </p:sp>
      <p:sp>
        <p:nvSpPr>
          <p:cNvPr id="4" name="Slide Number Placeholder 3"/>
          <p:cNvSpPr>
            <a:spLocks noGrp="1"/>
          </p:cNvSpPr>
          <p:nvPr>
            <p:ph type="sldNum" sz="quarter" idx="10"/>
          </p:nvPr>
        </p:nvSpPr>
        <p:spPr/>
        <p:txBody>
          <a:bodyPr/>
          <a:lstStyle/>
          <a:p>
            <a:fld id="{A44AB0A2-ECCB-4168-981C-799499B8E26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Scaffold: </a:t>
            </a:r>
            <a:r>
              <a:rPr lang="en-US" dirty="0" err="1" smtClean="0"/>
              <a:t>orginize</a:t>
            </a:r>
            <a:r>
              <a:rPr lang="en-US" dirty="0" smtClean="0"/>
              <a:t> groups of interacting </a:t>
            </a:r>
            <a:r>
              <a:rPr lang="en-US" dirty="0" err="1" smtClean="0"/>
              <a:t>protiens</a:t>
            </a:r>
            <a:r>
              <a:rPr lang="en-US" dirty="0" smtClean="0"/>
              <a:t> into</a:t>
            </a:r>
            <a:r>
              <a:rPr lang="en-US" baseline="0" dirty="0" smtClean="0"/>
              <a:t> signaling complexes. , activates a sequence which is preassembled into a signaling complex by a large scaffold , or is assembled after the signal is activated (works as docking sites)</a:t>
            </a:r>
            <a:endParaRPr lang="en-US" dirty="0" smtClean="0"/>
          </a:p>
          <a:p>
            <a:endParaRPr lang="en-US" dirty="0"/>
          </a:p>
        </p:txBody>
      </p:sp>
      <p:sp>
        <p:nvSpPr>
          <p:cNvPr id="4" name="Slide Number Placeholder 3"/>
          <p:cNvSpPr>
            <a:spLocks noGrp="1"/>
          </p:cNvSpPr>
          <p:nvPr>
            <p:ph type="sldNum" sz="quarter" idx="10"/>
          </p:nvPr>
        </p:nvSpPr>
        <p:spPr/>
        <p:txBody>
          <a:bodyPr/>
          <a:lstStyle/>
          <a:p>
            <a:fld id="{A44AB0A2-ECCB-4168-981C-799499B8E26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Steroid</a:t>
            </a:r>
            <a:r>
              <a:rPr lang="en-US" baseline="0" dirty="0" smtClean="0"/>
              <a:t> hormones are linear as the nuclear hormone receptor </a:t>
            </a:r>
            <a:r>
              <a:rPr lang="en-US" baseline="0" dirty="0" err="1" smtClean="0"/>
              <a:t>protien</a:t>
            </a:r>
            <a:r>
              <a:rPr lang="en-US" baseline="0" dirty="0" smtClean="0"/>
              <a:t> binds a single molecule and each DNA recognition sequence acts independently thus as concentration of </a:t>
            </a:r>
            <a:r>
              <a:rPr lang="en-US" baseline="0" dirty="0" err="1" smtClean="0"/>
              <a:t>acivated</a:t>
            </a:r>
            <a:r>
              <a:rPr lang="en-US" baseline="0" dirty="0" smtClean="0"/>
              <a:t> receptor hormone complex increases, the complexes </a:t>
            </a:r>
            <a:r>
              <a:rPr lang="en-US" baseline="0" dirty="0" err="1" smtClean="0"/>
              <a:t>imcreases</a:t>
            </a:r>
            <a:r>
              <a:rPr lang="en-US" baseline="0" dirty="0" smtClean="0"/>
              <a:t> </a:t>
            </a:r>
            <a:r>
              <a:rPr lang="en-US" baseline="0" dirty="0" err="1" smtClean="0"/>
              <a:t>proportionatly</a:t>
            </a:r>
            <a:r>
              <a:rPr lang="en-US" baseline="0" dirty="0" smtClean="0"/>
              <a:t>. </a:t>
            </a:r>
            <a:endParaRPr lang="en-US" baseline="0" dirty="0" smtClean="0"/>
          </a:p>
          <a:p>
            <a:r>
              <a:rPr lang="en-US" baseline="0" dirty="0" smtClean="0"/>
              <a:t/>
            </a:r>
            <a:br>
              <a:rPr lang="en-US" baseline="0" dirty="0" smtClean="0"/>
            </a:br>
            <a:r>
              <a:rPr lang="en-US" baseline="0" dirty="0" smtClean="0"/>
              <a:t>Speed increases as the number of cooperating molecules </a:t>
            </a:r>
            <a:r>
              <a:rPr lang="en-US" baseline="0" dirty="0" smtClean="0"/>
              <a:t>increases</a:t>
            </a:r>
          </a:p>
          <a:p>
            <a:endParaRPr lang="en-US" baseline="0" dirty="0" smtClean="0"/>
          </a:p>
          <a:p>
            <a:r>
              <a:rPr lang="en-US" baseline="0" dirty="0" smtClean="0"/>
              <a:t>Reversal: Glycogen breakdown in skeletal muscle cells induced by adrenaline. : adrenaline binding to G </a:t>
            </a:r>
            <a:r>
              <a:rPr lang="en-US" baseline="0" dirty="0" err="1" smtClean="0"/>
              <a:t>proein</a:t>
            </a:r>
            <a:r>
              <a:rPr lang="en-US" baseline="0" dirty="0" smtClean="0"/>
              <a:t> leads to increase in </a:t>
            </a:r>
            <a:r>
              <a:rPr lang="en-US" baseline="0" dirty="0" err="1" smtClean="0"/>
              <a:t>cAMP</a:t>
            </a:r>
            <a:r>
              <a:rPr lang="en-US" baseline="0" dirty="0" smtClean="0"/>
              <a:t>  which activates an enzyme that promotes glycogen breakdown and inhibits an enzyme that promotes glycogen synthesis. </a:t>
            </a:r>
            <a:endParaRPr lang="en-US" baseline="0" dirty="0" smtClean="0"/>
          </a:p>
          <a:p>
            <a:endParaRPr lang="en-US" baseline="0" dirty="0" smtClean="0"/>
          </a:p>
          <a:p>
            <a:r>
              <a:rPr lang="en-US" dirty="0" smtClean="0"/>
              <a:t>ALL OR NOTHING: caused</a:t>
            </a:r>
            <a:r>
              <a:rPr lang="en-US" baseline="0" dirty="0" smtClean="0"/>
              <a:t> by signals reaching a critical threshold. Causing an action potential (ex: ion channel flux in a certain area allows more ions in causing all the ion channels to open</a:t>
            </a:r>
            <a:endParaRPr lang="en-US" dirty="0"/>
          </a:p>
        </p:txBody>
      </p:sp>
      <p:sp>
        <p:nvSpPr>
          <p:cNvPr id="4" name="Slide Number Placeholder 3"/>
          <p:cNvSpPr>
            <a:spLocks noGrp="1"/>
          </p:cNvSpPr>
          <p:nvPr>
            <p:ph type="sldNum" sz="quarter" idx="10"/>
          </p:nvPr>
        </p:nvSpPr>
        <p:spPr/>
        <p:txBody>
          <a:bodyPr/>
          <a:lstStyle/>
          <a:p>
            <a:fld id="{A44AB0A2-ECCB-4168-981C-799499B8E26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CA11D2-D8E7-4A99-9C54-E55295B23E6A}"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CA11D2-D8E7-4A99-9C54-E55295B23E6A}"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CA11D2-D8E7-4A99-9C54-E55295B23E6A}"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CA11D2-D8E7-4A99-9C54-E55295B23E6A}"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CA11D2-D8E7-4A99-9C54-E55295B23E6A}"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CA11D2-D8E7-4A99-9C54-E55295B23E6A}" type="datetimeFigureOut">
              <a:rPr lang="en-US" smtClean="0"/>
              <a:pPr/>
              <a:t>9/30/2009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CA11D2-D8E7-4A99-9C54-E55295B23E6A}" type="datetimeFigureOut">
              <a:rPr lang="en-US" smtClean="0"/>
              <a:pPr/>
              <a:t>9/30/2009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A11D2-D8E7-4A99-9C54-E55295B23E6A}" type="datetimeFigureOut">
              <a:rPr lang="en-US" smtClean="0"/>
              <a:pPr/>
              <a:t>9/30/2009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CA11D2-D8E7-4A99-9C54-E55295B23E6A}" type="datetimeFigureOut">
              <a:rPr lang="en-US" smtClean="0"/>
              <a:pPr/>
              <a:t>9/30/2009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CA11D2-D8E7-4A99-9C54-E55295B23E6A}" type="datetimeFigureOut">
              <a:rPr lang="en-US" smtClean="0"/>
              <a:pPr/>
              <a:t>9/30/2009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CA11D2-D8E7-4A99-9C54-E55295B23E6A}" type="datetimeFigureOut">
              <a:rPr lang="en-US" smtClean="0"/>
              <a:pPr/>
              <a:t>9/30/2009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436F8-7C1B-43F2-AAE6-8973405AD03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CA11D2-D8E7-4A99-9C54-E55295B23E6A}" type="datetimeFigureOut">
              <a:rPr lang="en-US" smtClean="0"/>
              <a:pPr/>
              <a:t>9/30/2009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E436F8-7C1B-43F2-AAE6-8973405AD0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447800" y="60198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cxnSp>
        <p:nvCxnSpPr>
          <p:cNvPr id="7" name="Straight Arrow Connector 6"/>
          <p:cNvCxnSpPr/>
          <p:nvPr/>
        </p:nvCxnSpPr>
        <p:spPr>
          <a:xfrm>
            <a:off x="304800" y="59420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9" name="Picture 8" descr="subwaymap.gif"/>
          <p:cNvPicPr>
            <a:picLocks noChangeAspect="1"/>
          </p:cNvPicPr>
          <p:nvPr/>
        </p:nvPicPr>
        <p:blipFill>
          <a:blip r:embed="rId3"/>
          <a:stretch>
            <a:fillRect/>
          </a:stretch>
        </p:blipFill>
        <p:spPr>
          <a:xfrm>
            <a:off x="2114550" y="1638300"/>
            <a:ext cx="4914900" cy="3390900"/>
          </a:xfrm>
          <a:prstGeom prst="rect">
            <a:avLst/>
          </a:prstGeom>
        </p:spPr>
      </p:pic>
      <p:cxnSp>
        <p:nvCxnSpPr>
          <p:cNvPr id="10" name="Straight Arrow Connector 9"/>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Intracellular Signaling</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Signaling Basics</a:t>
            </a:r>
            <a:endParaRPr lang="en-US" dirty="0"/>
          </a:p>
        </p:txBody>
      </p:sp>
      <p:sp>
        <p:nvSpPr>
          <p:cNvPr id="3" name="Content Placeholder 2"/>
          <p:cNvSpPr>
            <a:spLocks noGrp="1"/>
          </p:cNvSpPr>
          <p:nvPr>
            <p:ph idx="1"/>
          </p:nvPr>
        </p:nvSpPr>
        <p:spPr/>
        <p:txBody>
          <a:bodyPr>
            <a:normAutofit lnSpcReduction="10000"/>
          </a:bodyPr>
          <a:lstStyle/>
          <a:p>
            <a:r>
              <a:rPr lang="en-US" dirty="0" smtClean="0"/>
              <a:t>Intercellular: </a:t>
            </a:r>
          </a:p>
          <a:p>
            <a:pPr lvl="1"/>
            <a:r>
              <a:rPr lang="en-US" dirty="0" smtClean="0"/>
              <a:t>Endocrine</a:t>
            </a:r>
          </a:p>
          <a:p>
            <a:pPr lvl="1"/>
            <a:r>
              <a:rPr lang="en-US" dirty="0" err="1" smtClean="0"/>
              <a:t>Paracrine</a:t>
            </a:r>
            <a:endParaRPr lang="en-US" dirty="0" smtClean="0"/>
          </a:p>
          <a:p>
            <a:pPr lvl="1"/>
            <a:r>
              <a:rPr lang="en-US" dirty="0" err="1" smtClean="0"/>
              <a:t>Autocrine</a:t>
            </a:r>
            <a:endParaRPr lang="en-US" dirty="0" smtClean="0"/>
          </a:p>
          <a:p>
            <a:pPr lvl="1"/>
            <a:r>
              <a:rPr lang="en-US" dirty="0" err="1" smtClean="0"/>
              <a:t>Juxtacrine</a:t>
            </a:r>
            <a:endParaRPr lang="en-US" dirty="0" smtClean="0"/>
          </a:p>
          <a:p>
            <a:r>
              <a:rPr lang="en-US" dirty="0" smtClean="0"/>
              <a:t>Intracellular</a:t>
            </a:r>
          </a:p>
          <a:p>
            <a:pPr lvl="1"/>
            <a:r>
              <a:rPr lang="en-US" dirty="0" smtClean="0"/>
              <a:t>Hydrophobic</a:t>
            </a:r>
          </a:p>
          <a:p>
            <a:pPr lvl="1"/>
            <a:r>
              <a:rPr lang="en-US" dirty="0" smtClean="0"/>
              <a:t>Hydrophilic</a:t>
            </a:r>
          </a:p>
          <a:p>
            <a:pPr lvl="1"/>
            <a:r>
              <a:rPr lang="en-US" dirty="0" smtClean="0"/>
              <a:t>Gasses</a:t>
            </a:r>
          </a:p>
        </p:txBody>
      </p:sp>
      <p:cxnSp>
        <p:nvCxnSpPr>
          <p:cNvPr id="4" name="Straight Arrow Connector 3"/>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228600" y="60944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6" name="Picture 5" descr="800px-Signal_transduction_v1.png"/>
          <p:cNvPicPr>
            <a:picLocks noChangeAspect="1"/>
          </p:cNvPicPr>
          <p:nvPr/>
        </p:nvPicPr>
        <p:blipFill>
          <a:blip r:embed="rId3"/>
          <a:stretch>
            <a:fillRect/>
          </a:stretch>
        </p:blipFill>
        <p:spPr>
          <a:xfrm>
            <a:off x="3505200" y="1828800"/>
            <a:ext cx="4876397" cy="3578056"/>
          </a:xfrm>
          <a:prstGeom prst="rect">
            <a:avLst/>
          </a:prstGeom>
        </p:spPr>
      </p:pic>
      <p:sp>
        <p:nvSpPr>
          <p:cNvPr id="7" name="Subtitle 2"/>
          <p:cNvSpPr txBox="1">
            <a:spLocks/>
          </p:cNvSpPr>
          <p:nvPr/>
        </p:nvSpPr>
        <p:spPr>
          <a:xfrm>
            <a:off x="1447800" y="62484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Intracellular Signaling Basics</a:t>
            </a:r>
            <a:endParaRPr lang="en-US" dirty="0"/>
          </a:p>
        </p:txBody>
      </p:sp>
      <p:sp>
        <p:nvSpPr>
          <p:cNvPr id="3" name="Content Placeholder 2"/>
          <p:cNvSpPr>
            <a:spLocks noGrp="1"/>
          </p:cNvSpPr>
          <p:nvPr>
            <p:ph idx="1"/>
          </p:nvPr>
        </p:nvSpPr>
        <p:spPr/>
        <p:txBody>
          <a:bodyPr/>
          <a:lstStyle/>
          <a:p>
            <a:r>
              <a:rPr lang="en-US" dirty="0" smtClean="0"/>
              <a:t>Generated en mass in response to receptor activation .</a:t>
            </a:r>
          </a:p>
          <a:p>
            <a:r>
              <a:rPr lang="en-US" dirty="0" smtClean="0"/>
              <a:t>Diffuse away from source to other specific parts in cell</a:t>
            </a:r>
          </a:p>
          <a:p>
            <a:r>
              <a:rPr lang="en-US" dirty="0" smtClean="0"/>
              <a:t>Pass signal on by binding to and altering behavior of selected signaling proteins or target proteins. </a:t>
            </a:r>
          </a:p>
          <a:p>
            <a:endParaRPr lang="en-US" dirty="0" smtClean="0"/>
          </a:p>
        </p:txBody>
      </p:sp>
      <p:cxnSp>
        <p:nvCxnSpPr>
          <p:cNvPr id="4" name="Straight Arrow Connector 3"/>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228600" y="60944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6" name="Subtitle 2"/>
          <p:cNvSpPr txBox="1">
            <a:spLocks/>
          </p:cNvSpPr>
          <p:nvPr/>
        </p:nvSpPr>
        <p:spPr>
          <a:xfrm>
            <a:off x="1447800" y="62484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Intracellular Signaling</a:t>
            </a:r>
            <a:endParaRPr lang="en-US" dirty="0"/>
          </a:p>
        </p:txBody>
      </p:sp>
      <p:sp>
        <p:nvSpPr>
          <p:cNvPr id="3" name="Content Placeholder 2"/>
          <p:cNvSpPr>
            <a:spLocks noGrp="1"/>
          </p:cNvSpPr>
          <p:nvPr>
            <p:ph idx="1"/>
          </p:nvPr>
        </p:nvSpPr>
        <p:spPr/>
        <p:txBody>
          <a:bodyPr>
            <a:normAutofit lnSpcReduction="10000"/>
          </a:bodyPr>
          <a:lstStyle/>
          <a:p>
            <a:r>
              <a:rPr lang="en-US" dirty="0" smtClean="0"/>
              <a:t>Main types of signaling molecules:</a:t>
            </a:r>
          </a:p>
          <a:p>
            <a:pPr lvl="1"/>
            <a:r>
              <a:rPr lang="en-US" dirty="0" smtClean="0"/>
              <a:t>Relay proteins</a:t>
            </a:r>
          </a:p>
          <a:p>
            <a:pPr lvl="1"/>
            <a:r>
              <a:rPr lang="en-US" dirty="0" smtClean="0"/>
              <a:t>Messenger proteins</a:t>
            </a:r>
          </a:p>
          <a:p>
            <a:pPr lvl="1"/>
            <a:r>
              <a:rPr lang="en-US" dirty="0" smtClean="0"/>
              <a:t>Adaptor proteins</a:t>
            </a:r>
          </a:p>
          <a:p>
            <a:pPr lvl="1"/>
            <a:r>
              <a:rPr lang="en-US" dirty="0" smtClean="0"/>
              <a:t>Amplifier proteins</a:t>
            </a:r>
          </a:p>
          <a:p>
            <a:pPr lvl="1"/>
            <a:r>
              <a:rPr lang="en-US" dirty="0" smtClean="0"/>
              <a:t>Transducer proteins</a:t>
            </a:r>
          </a:p>
          <a:p>
            <a:pPr lvl="1"/>
            <a:r>
              <a:rPr lang="en-US" dirty="0" err="1" smtClean="0"/>
              <a:t>Birurcation</a:t>
            </a:r>
            <a:r>
              <a:rPr lang="en-US" dirty="0" smtClean="0"/>
              <a:t> proteins</a:t>
            </a:r>
          </a:p>
          <a:p>
            <a:pPr lvl="1"/>
            <a:r>
              <a:rPr lang="en-US" dirty="0" smtClean="0"/>
              <a:t>Integrator proteins</a:t>
            </a:r>
          </a:p>
          <a:p>
            <a:pPr lvl="1"/>
            <a:r>
              <a:rPr lang="en-US" dirty="0" smtClean="0"/>
              <a:t>Latent gene regulatory proteins</a:t>
            </a:r>
          </a:p>
          <a:p>
            <a:pPr lvl="1"/>
            <a:endParaRPr lang="en-US" dirty="0" smtClean="0"/>
          </a:p>
          <a:p>
            <a:endParaRPr lang="en-US" dirty="0"/>
          </a:p>
        </p:txBody>
      </p:sp>
      <p:cxnSp>
        <p:nvCxnSpPr>
          <p:cNvPr id="4" name="Straight Arrow Connector 3"/>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228600" y="60944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6" name="Subtitle 2"/>
          <p:cNvSpPr txBox="1">
            <a:spLocks/>
          </p:cNvSpPr>
          <p:nvPr/>
        </p:nvSpPr>
        <p:spPr>
          <a:xfrm>
            <a:off x="1447800" y="62484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Intracellular Signaling Systems</a:t>
            </a:r>
            <a:endParaRPr lang="en-US" dirty="0"/>
          </a:p>
        </p:txBody>
      </p:sp>
      <p:sp>
        <p:nvSpPr>
          <p:cNvPr id="3" name="Content Placeholder 2"/>
          <p:cNvSpPr>
            <a:spLocks noGrp="1"/>
          </p:cNvSpPr>
          <p:nvPr>
            <p:ph idx="1"/>
          </p:nvPr>
        </p:nvSpPr>
        <p:spPr/>
        <p:txBody>
          <a:bodyPr/>
          <a:lstStyle/>
          <a:p>
            <a:r>
              <a:rPr lang="en-US" dirty="0" err="1" smtClean="0"/>
              <a:t>cAMP</a:t>
            </a:r>
            <a:endParaRPr lang="en-US" dirty="0" smtClean="0"/>
          </a:p>
          <a:p>
            <a:r>
              <a:rPr lang="en-US" dirty="0" err="1" smtClean="0"/>
              <a:t>Phosphoinositol</a:t>
            </a:r>
            <a:endParaRPr lang="en-US" dirty="0" smtClean="0"/>
          </a:p>
          <a:p>
            <a:r>
              <a:rPr lang="en-US" dirty="0" err="1" smtClean="0"/>
              <a:t>Arachidonic</a:t>
            </a:r>
            <a:r>
              <a:rPr lang="en-US" dirty="0" smtClean="0"/>
              <a:t> acid</a:t>
            </a:r>
          </a:p>
          <a:p>
            <a:r>
              <a:rPr lang="en-US" dirty="0" err="1" smtClean="0"/>
              <a:t>cGMP</a:t>
            </a:r>
            <a:endParaRPr lang="en-US" dirty="0" smtClean="0"/>
          </a:p>
          <a:p>
            <a:r>
              <a:rPr lang="en-US" dirty="0" err="1" smtClean="0"/>
              <a:t>Tyosine</a:t>
            </a:r>
            <a:r>
              <a:rPr lang="en-US" dirty="0" smtClean="0"/>
              <a:t> </a:t>
            </a:r>
            <a:r>
              <a:rPr lang="en-US" dirty="0" err="1" smtClean="0"/>
              <a:t>kinase</a:t>
            </a:r>
            <a:endParaRPr lang="en-US" dirty="0" smtClean="0"/>
          </a:p>
          <a:p>
            <a:endParaRPr lang="en-US" dirty="0"/>
          </a:p>
        </p:txBody>
      </p:sp>
      <p:cxnSp>
        <p:nvCxnSpPr>
          <p:cNvPr id="4" name="Straight Arrow Connector 3"/>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228600" y="60944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6" name="Subtitle 2"/>
          <p:cNvSpPr txBox="1">
            <a:spLocks/>
          </p:cNvSpPr>
          <p:nvPr/>
        </p:nvSpPr>
        <p:spPr>
          <a:xfrm>
            <a:off x="1447800" y="62484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pic>
        <p:nvPicPr>
          <p:cNvPr id="7" name="Picture 6" descr="719px-PIP2_cleavage_to_IP3_and_DAG.jpg"/>
          <p:cNvPicPr>
            <a:picLocks noChangeAspect="1"/>
          </p:cNvPicPr>
          <p:nvPr/>
        </p:nvPicPr>
        <p:blipFill>
          <a:blip r:embed="rId3"/>
          <a:stretch>
            <a:fillRect/>
          </a:stretch>
        </p:blipFill>
        <p:spPr>
          <a:xfrm>
            <a:off x="4648200" y="1905000"/>
            <a:ext cx="3789490" cy="31623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
          </p:nvPr>
        </p:nvSpPr>
        <p:spPr>
          <a:xfrm>
            <a:off x="457200" y="1600200"/>
            <a:ext cx="8229600" cy="4525963"/>
          </a:xfrm>
        </p:spPr>
        <p:txBody>
          <a:bodyPr/>
          <a:lstStyle/>
          <a:p>
            <a:r>
              <a:rPr lang="en-US" dirty="0" smtClean="0"/>
              <a:t>MAPK/ERK</a:t>
            </a:r>
          </a:p>
          <a:p>
            <a:r>
              <a:rPr lang="en-US" dirty="0" smtClean="0"/>
              <a:t>Hedgehog</a:t>
            </a:r>
          </a:p>
          <a:p>
            <a:r>
              <a:rPr lang="en-US" dirty="0" smtClean="0"/>
              <a:t>TGP beta</a:t>
            </a:r>
          </a:p>
          <a:p>
            <a:r>
              <a:rPr lang="en-US" dirty="0" smtClean="0"/>
              <a:t>JAK-STAT</a:t>
            </a:r>
          </a:p>
          <a:p>
            <a:endParaRPr lang="en-US" dirty="0" smtClean="0"/>
          </a:p>
          <a:p>
            <a:endParaRPr lang="en-US" dirty="0"/>
          </a:p>
        </p:txBody>
      </p:sp>
      <p:cxnSp>
        <p:nvCxnSpPr>
          <p:cNvPr id="7" name="Straight Arrow Connector 6"/>
          <p:cNvCxnSpPr/>
          <p:nvPr/>
        </p:nvCxnSpPr>
        <p:spPr>
          <a:xfrm>
            <a:off x="228600" y="60944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 name="Subtitle 2"/>
          <p:cNvSpPr txBox="1">
            <a:spLocks/>
          </p:cNvSpPr>
          <p:nvPr/>
        </p:nvSpPr>
        <p:spPr>
          <a:xfrm>
            <a:off x="1447800" y="62484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sp>
        <p:nvSpPr>
          <p:cNvPr id="9" name="Title 1"/>
          <p:cNvSpPr>
            <a:spLocks noGrp="1"/>
          </p:cNvSpPr>
          <p:nvPr>
            <p:ph type="title"/>
          </p:nvPr>
        </p:nvSpPr>
        <p:spPr>
          <a:xfrm>
            <a:off x="457200" y="274638"/>
            <a:ext cx="8229600" cy="1143000"/>
          </a:xfrm>
        </p:spPr>
        <p:txBody>
          <a:bodyPr>
            <a:normAutofit/>
          </a:bodyPr>
          <a:lstStyle/>
          <a:p>
            <a:r>
              <a:rPr lang="en-US" dirty="0" smtClean="0"/>
              <a:t>Intracellular Signaling Pathways</a:t>
            </a:r>
            <a:endParaRPr lang="en-US" dirty="0"/>
          </a:p>
        </p:txBody>
      </p:sp>
      <p:pic>
        <p:nvPicPr>
          <p:cNvPr id="10" name="Picture 9" descr="180px-MAPKpathway.png"/>
          <p:cNvPicPr>
            <a:picLocks noChangeAspect="1"/>
          </p:cNvPicPr>
          <p:nvPr/>
        </p:nvPicPr>
        <p:blipFill>
          <a:blip r:embed="rId3"/>
          <a:stretch>
            <a:fillRect/>
          </a:stretch>
        </p:blipFill>
        <p:spPr>
          <a:xfrm>
            <a:off x="6553200" y="1905000"/>
            <a:ext cx="1238250" cy="387297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Intracellular Signaling: Molecular Switches</a:t>
            </a:r>
            <a:endParaRPr lang="en-US" dirty="0"/>
          </a:p>
        </p:txBody>
      </p:sp>
      <p:sp>
        <p:nvSpPr>
          <p:cNvPr id="3" name="Content Placeholder 2"/>
          <p:cNvSpPr>
            <a:spLocks noGrp="1"/>
          </p:cNvSpPr>
          <p:nvPr>
            <p:ph idx="1"/>
          </p:nvPr>
        </p:nvSpPr>
        <p:spPr/>
        <p:txBody>
          <a:bodyPr/>
          <a:lstStyle/>
          <a:p>
            <a:r>
              <a:rPr lang="en-US" dirty="0" smtClean="0"/>
              <a:t>On receipt of a signal they switch from inactive to active</a:t>
            </a:r>
          </a:p>
          <a:p>
            <a:r>
              <a:rPr lang="en-US" dirty="0" smtClean="0"/>
              <a:t>Largest class activates or deactivates proteins by </a:t>
            </a:r>
            <a:r>
              <a:rPr lang="en-US" dirty="0" err="1" smtClean="0"/>
              <a:t>phosphorylation</a:t>
            </a:r>
            <a:endParaRPr lang="en-US" dirty="0" smtClean="0"/>
          </a:p>
          <a:p>
            <a:r>
              <a:rPr lang="en-US" dirty="0" smtClean="0"/>
              <a:t>GTP binding is the next largest class</a:t>
            </a:r>
          </a:p>
          <a:p>
            <a:pPr lvl="1"/>
            <a:r>
              <a:rPr lang="en-US" dirty="0" smtClean="0"/>
              <a:t>Active when GTP is bound and inactive when GDP is bound</a:t>
            </a:r>
          </a:p>
        </p:txBody>
      </p:sp>
      <p:cxnSp>
        <p:nvCxnSpPr>
          <p:cNvPr id="4" name="Straight Arrow Connector 3"/>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228600" y="60944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6" name="Subtitle 2"/>
          <p:cNvSpPr txBox="1">
            <a:spLocks/>
          </p:cNvSpPr>
          <p:nvPr/>
        </p:nvSpPr>
        <p:spPr>
          <a:xfrm>
            <a:off x="1447800" y="62484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Intracellular Signaling: Processing</a:t>
            </a:r>
            <a:endParaRPr lang="en-US" dirty="0"/>
          </a:p>
        </p:txBody>
      </p:sp>
      <p:sp>
        <p:nvSpPr>
          <p:cNvPr id="3" name="Content Placeholder 2"/>
          <p:cNvSpPr>
            <a:spLocks noGrp="1"/>
          </p:cNvSpPr>
          <p:nvPr>
            <p:ph idx="1"/>
          </p:nvPr>
        </p:nvSpPr>
        <p:spPr/>
        <p:txBody>
          <a:bodyPr/>
          <a:lstStyle/>
          <a:p>
            <a:r>
              <a:rPr lang="en-US" dirty="0" smtClean="0"/>
              <a:t>Many complex signals come in with multiple interactions</a:t>
            </a:r>
          </a:p>
          <a:p>
            <a:pPr lvl="1"/>
            <a:r>
              <a:rPr lang="en-US" dirty="0" smtClean="0"/>
              <a:t>Scaffold proteins</a:t>
            </a:r>
            <a:endParaRPr lang="en-US" dirty="0"/>
          </a:p>
        </p:txBody>
      </p:sp>
      <p:cxnSp>
        <p:nvCxnSpPr>
          <p:cNvPr id="4" name="Straight Arrow Connector 3"/>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228600" y="60944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6" name="Picture 5" descr="300px-Scaffold_Function.jpg"/>
          <p:cNvPicPr>
            <a:picLocks noChangeAspect="1"/>
          </p:cNvPicPr>
          <p:nvPr/>
        </p:nvPicPr>
        <p:blipFill>
          <a:blip r:embed="rId3"/>
          <a:stretch>
            <a:fillRect/>
          </a:stretch>
        </p:blipFill>
        <p:spPr>
          <a:xfrm>
            <a:off x="2590800" y="3352800"/>
            <a:ext cx="4025524" cy="2267712"/>
          </a:xfrm>
          <a:prstGeom prst="rect">
            <a:avLst/>
          </a:prstGeom>
        </p:spPr>
      </p:pic>
      <p:sp>
        <p:nvSpPr>
          <p:cNvPr id="7" name="Subtitle 2"/>
          <p:cNvSpPr txBox="1">
            <a:spLocks/>
          </p:cNvSpPr>
          <p:nvPr/>
        </p:nvSpPr>
        <p:spPr>
          <a:xfrm>
            <a:off x="1447800" y="62484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Intracellular Signaling: Cell Response </a:t>
            </a:r>
            <a:endParaRPr lang="en-US" dirty="0"/>
          </a:p>
        </p:txBody>
      </p:sp>
      <p:sp>
        <p:nvSpPr>
          <p:cNvPr id="3" name="Content Placeholder 2"/>
          <p:cNvSpPr>
            <a:spLocks noGrp="1"/>
          </p:cNvSpPr>
          <p:nvPr>
            <p:ph idx="1"/>
          </p:nvPr>
        </p:nvSpPr>
        <p:spPr/>
        <p:txBody>
          <a:bodyPr/>
          <a:lstStyle/>
          <a:p>
            <a:r>
              <a:rPr lang="en-US" dirty="0" smtClean="0"/>
              <a:t>Response varies from linear gradient to abrupt changes</a:t>
            </a:r>
          </a:p>
          <a:p>
            <a:r>
              <a:rPr lang="en-US" dirty="0" smtClean="0"/>
              <a:t>If receptors act independently, then a linear gradient normally occurs</a:t>
            </a:r>
          </a:p>
          <a:p>
            <a:r>
              <a:rPr lang="en-US" dirty="0" smtClean="0"/>
              <a:t>If quick change occurs normally more than one </a:t>
            </a:r>
            <a:r>
              <a:rPr lang="en-US" dirty="0" err="1" smtClean="0"/>
              <a:t>effector</a:t>
            </a:r>
            <a:r>
              <a:rPr lang="en-US" dirty="0" smtClean="0"/>
              <a:t> molecule is required. </a:t>
            </a:r>
          </a:p>
          <a:p>
            <a:r>
              <a:rPr lang="en-US" dirty="0" smtClean="0"/>
              <a:t>Activation of one enzyme and inhibition of the reverse reaction also causes quick change</a:t>
            </a:r>
          </a:p>
        </p:txBody>
      </p:sp>
      <p:cxnSp>
        <p:nvCxnSpPr>
          <p:cNvPr id="4" name="Straight Arrow Connector 3"/>
          <p:cNvCxnSpPr/>
          <p:nvPr/>
        </p:nvCxnSpPr>
        <p:spPr>
          <a:xfrm>
            <a:off x="228600" y="1371600"/>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228600" y="6094412"/>
            <a:ext cx="86106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6" name="Subtitle 2"/>
          <p:cNvSpPr txBox="1">
            <a:spLocks/>
          </p:cNvSpPr>
          <p:nvPr/>
        </p:nvSpPr>
        <p:spPr>
          <a:xfrm>
            <a:off x="1447800" y="6248400"/>
            <a:ext cx="6400800" cy="838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400" dirty="0" smtClean="0"/>
              <a:t>Fall Semester, Lab Meeting 3</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9/30/09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3886</TotalTime>
  <Words>1055</Words>
  <Application>Microsoft Office PowerPoint</Application>
  <PresentationFormat>On-screen Show (4:3)</PresentationFormat>
  <Paragraphs>132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Cell Signaling Basics</vt:lpstr>
      <vt:lpstr>Intracellular Signaling Basics</vt:lpstr>
      <vt:lpstr>Intracellular Signaling</vt:lpstr>
      <vt:lpstr>Intracellular Signaling Systems</vt:lpstr>
      <vt:lpstr>Intracellular Signaling Pathways</vt:lpstr>
      <vt:lpstr>Intracellular Signaling: Molecular Switches</vt:lpstr>
      <vt:lpstr>Intracellular Signaling: Processing</vt:lpstr>
      <vt:lpstr>Intracellular Signaling: Cell Response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Cilia Mediate Mechanosensing in Bone Cells by a Calcium-Independent Mechanism</dc:title>
  <dc:creator> </dc:creator>
  <cp:lastModifiedBy> </cp:lastModifiedBy>
  <cp:revision>269</cp:revision>
  <dcterms:created xsi:type="dcterms:W3CDTF">2009-09-09T13:20:26Z</dcterms:created>
  <dcterms:modified xsi:type="dcterms:W3CDTF">2009-09-30T18:45:33Z</dcterms:modified>
</cp:coreProperties>
</file>