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  <Default Extension="bin" ContentType="application/vnd.openxmlformats-officedocument.presentationml.printerSettings"/>
  <Override PartName="/ppt/notesSlides/notesSlide4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4"/>
  </p:notesMasterIdLst>
  <p:sldIdLst>
    <p:sldId id="256" r:id="rId2"/>
    <p:sldId id="263" r:id="rId3"/>
    <p:sldId id="258" r:id="rId4"/>
    <p:sldId id="257" r:id="rId5"/>
    <p:sldId id="262" r:id="rId6"/>
    <p:sldId id="264" r:id="rId7"/>
    <p:sldId id="259" r:id="rId8"/>
    <p:sldId id="267" r:id="rId9"/>
    <p:sldId id="265" r:id="rId10"/>
    <p:sldId id="266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2" d="100"/>
          <a:sy n="82" d="100"/>
        </p:scale>
        <p:origin x="-112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4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19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C5E40C-DD0D-DA4E-86D1-23A07D804331}" type="datetimeFigureOut">
              <a:rPr lang="en-US" smtClean="0"/>
              <a:t>5/16/12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00569-5651-3042-98BB-364AB9435EC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Property rights can either promote or inhibit innovation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00569-5651-3042-98BB-364AB9435EC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baseline="0" dirty="0" smtClean="0"/>
              <a:t> Synthetic Biology is an emerging field </a:t>
            </a:r>
          </a:p>
          <a:p>
            <a:pPr>
              <a:buFont typeface="Arial"/>
              <a:buChar char="•"/>
            </a:pPr>
            <a:endParaRPr lang="en-US" baseline="0" dirty="0" smtClean="0"/>
          </a:p>
          <a:p>
            <a:pPr>
              <a:buFont typeface="Arial"/>
              <a:buChar char="•"/>
            </a:pPr>
            <a:r>
              <a:rPr lang="en-US" baseline="0" dirty="0" smtClean="0"/>
              <a:t> Similar to other engineering majors, looking to create an array of modular biological parts</a:t>
            </a:r>
          </a:p>
          <a:p>
            <a:pPr>
              <a:buFont typeface="Arial"/>
              <a:buChar char="•"/>
            </a:pPr>
            <a:endParaRPr lang="en-US" baseline="0" dirty="0" smtClean="0"/>
          </a:p>
          <a:p>
            <a:pPr>
              <a:buFont typeface="Arial"/>
              <a:buChar char="•"/>
            </a:pPr>
            <a:r>
              <a:rPr lang="en-US" baseline="0" dirty="0" smtClean="0"/>
              <a:t> How do we </a:t>
            </a:r>
            <a:r>
              <a:rPr lang="en-US" baseline="0" dirty="0" err="1" smtClean="0"/>
              <a:t>assimlate</a:t>
            </a:r>
            <a:r>
              <a:rPr lang="en-US" baseline="0" dirty="0" smtClean="0"/>
              <a:t> synthetic biology into property right laws that already exist?</a:t>
            </a:r>
          </a:p>
          <a:p>
            <a:pPr>
              <a:buFont typeface="Arial"/>
              <a:buChar char="•"/>
            </a:pPr>
            <a:endParaRPr lang="en-US" baseline="0" dirty="0" smtClean="0"/>
          </a:p>
          <a:p>
            <a:pPr>
              <a:buFont typeface="Arial"/>
              <a:buChar char="•"/>
            </a:pPr>
            <a:r>
              <a:rPr lang="en-US" baseline="0" dirty="0" smtClean="0"/>
              <a:t>What are the differences between the public domain and the “Commons”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00569-5651-3042-98BB-364AB9435EC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</a:t>
            </a:r>
            <a:r>
              <a:rPr lang="en-US" baseline="0" dirty="0" smtClean="0"/>
              <a:t> Department of Health and Human Services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Even if individuals working in the field know that many computing functions could readily be performed using “genetic switches,” this unwritten knowledge would not be factored into the </a:t>
            </a:r>
            <a:r>
              <a:rPr lang="en-US" baseline="0" dirty="0" err="1" smtClean="0"/>
              <a:t>nonobviousness</a:t>
            </a:r>
            <a:r>
              <a:rPr lang="en-US" baseline="0" dirty="0" smtClean="0"/>
              <a:t> determination.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00569-5651-3042-98BB-364AB9435EC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Open source software producers make their source code freely available for improvement</a:t>
            </a:r>
          </a:p>
          <a:p>
            <a:endParaRPr lang="en-US" dirty="0" smtClean="0"/>
          </a:p>
          <a:p>
            <a:r>
              <a:rPr lang="en-US" dirty="0" err="1" smtClean="0"/>
              <a:t>Copyleft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licensing</a:t>
            </a:r>
            <a:r>
              <a:rPr lang="en-US" baseline="0" dirty="0" err="1" smtClean="0">
                <a:sym typeface="Wingdings"/>
              </a:rPr>
              <a:t>requires</a:t>
            </a:r>
            <a:r>
              <a:rPr lang="en-US" baseline="0" dirty="0" smtClean="0">
                <a:sym typeface="Wingdings"/>
              </a:rPr>
              <a:t> those who </a:t>
            </a:r>
            <a:r>
              <a:rPr lang="en-US" baseline="0" dirty="0" err="1" smtClean="0">
                <a:sym typeface="Wingdings"/>
              </a:rPr>
              <a:t>distriubute</a:t>
            </a:r>
            <a:r>
              <a:rPr lang="en-US" baseline="0" dirty="0" smtClean="0">
                <a:sym typeface="Wingdings"/>
              </a:rPr>
              <a:t> </a:t>
            </a:r>
            <a:r>
              <a:rPr lang="en-US" baseline="0" dirty="0" err="1" smtClean="0">
                <a:sym typeface="Wingdings"/>
              </a:rPr>
              <a:t>ipmrovements</a:t>
            </a:r>
            <a:r>
              <a:rPr lang="en-US" baseline="0" dirty="0" smtClean="0">
                <a:sym typeface="Wingdings"/>
              </a:rPr>
              <a:t> to the source code make them available on the same terms</a:t>
            </a:r>
          </a:p>
          <a:p>
            <a:endParaRPr lang="en-US" baseline="0" dirty="0" smtClean="0">
              <a:sym typeface="Wingdings"/>
            </a:endParaRPr>
          </a:p>
          <a:p>
            <a:r>
              <a:rPr lang="en-US" baseline="0" dirty="0" smtClean="0">
                <a:sym typeface="Wingdings"/>
              </a:rPr>
              <a:t>Relies heavily on copyright </a:t>
            </a:r>
            <a:r>
              <a:rPr lang="en-US" baseline="0" smtClean="0">
                <a:sym typeface="Wingdings"/>
              </a:rPr>
              <a:t>in the source code</a:t>
            </a:r>
          </a:p>
          <a:p>
            <a:endParaRPr lang="en-US" baseline="0" dirty="0" smtClean="0"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00569-5651-3042-98BB-364AB9435EC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Copyright </a:t>
            </a:r>
            <a:r>
              <a:rPr lang="en-US" dirty="0" err="1" smtClean="0"/>
              <a:t>protetction</a:t>
            </a:r>
            <a:r>
              <a:rPr lang="en-US" dirty="0" smtClean="0"/>
              <a:t> </a:t>
            </a:r>
            <a:r>
              <a:rPr lang="en-US" dirty="0" err="1" smtClean="0"/>
              <a:t>wouldhave</a:t>
            </a:r>
            <a:r>
              <a:rPr lang="en-US" dirty="0" smtClean="0"/>
              <a:t> to be</a:t>
            </a:r>
            <a:r>
              <a:rPr lang="en-US" baseline="0" dirty="0" smtClean="0"/>
              <a:t> given by analogy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</a:t>
            </a:r>
            <a:r>
              <a:rPr lang="en-US" baseline="0" dirty="0" smtClean="0"/>
              <a:t> order to receive copyright protection, there must be sufficient amounts of expressive choice</a:t>
            </a:r>
          </a:p>
          <a:p>
            <a:endParaRPr lang="en-US" baseline="0" dirty="0" smtClean="0"/>
          </a:p>
          <a:p>
            <a:r>
              <a:rPr lang="en-US" baseline="0" dirty="0" smtClean="0"/>
              <a:t>Ex: Construction of DNA sequences using base pairs that do not exist in nature allow sufficient expressive choice</a:t>
            </a:r>
          </a:p>
          <a:p>
            <a:endParaRPr lang="en-US" baseline="0" dirty="0" smtClean="0"/>
          </a:p>
          <a:p>
            <a:r>
              <a:rPr lang="en-US" baseline="0" dirty="0" smtClean="0"/>
              <a:t>Most </a:t>
            </a:r>
            <a:r>
              <a:rPr lang="en-US" baseline="0" dirty="0" err="1" smtClean="0"/>
              <a:t>sny</a:t>
            </a:r>
            <a:r>
              <a:rPr lang="en-US" baseline="0" dirty="0" smtClean="0"/>
              <a:t> biologists work within the confines of the existing genetic code. Limits expressive choice</a:t>
            </a:r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00569-5651-3042-98BB-364AB9435EC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Antitrust is the</a:t>
            </a:r>
            <a:r>
              <a:rPr lang="en-US" baseline="0" dirty="0" smtClean="0"/>
              <a:t> US competition law that promotes or maintains market competition by regulating anti-competitive conduct by different entities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Forcing someone to add information to the commons may affect competition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00569-5651-3042-98BB-364AB9435EC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6EACA-E7C4-914F-BB25-087E7975CA05}" type="datetimeFigureOut">
              <a:rPr lang="en-US" smtClean="0"/>
              <a:t>5/16/12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50CCB-5AAF-6541-809F-FABC3F6185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6EACA-E7C4-914F-BB25-087E7975CA05}" type="datetimeFigureOut">
              <a:rPr lang="en-US" smtClean="0"/>
              <a:t>5/16/12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50CCB-5AAF-6541-809F-FABC3F6185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6EACA-E7C4-914F-BB25-087E7975CA05}" type="datetimeFigureOut">
              <a:rPr lang="en-US" smtClean="0"/>
              <a:t>5/16/12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50CCB-5AAF-6541-809F-FABC3F6185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6EACA-E7C4-914F-BB25-087E7975CA05}" type="datetimeFigureOut">
              <a:rPr lang="en-US" smtClean="0"/>
              <a:t>5/16/12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50CCB-5AAF-6541-809F-FABC3F6185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6EACA-E7C4-914F-BB25-087E7975CA05}" type="datetimeFigureOut">
              <a:rPr lang="en-US" smtClean="0"/>
              <a:t>5/16/12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50CCB-5AAF-6541-809F-FABC3F6185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6EACA-E7C4-914F-BB25-087E7975CA05}" type="datetimeFigureOut">
              <a:rPr lang="en-US" smtClean="0"/>
              <a:t>5/16/12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50CCB-5AAF-6541-809F-FABC3F6185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6EACA-E7C4-914F-BB25-087E7975CA05}" type="datetimeFigureOut">
              <a:rPr lang="en-US" smtClean="0"/>
              <a:t>5/16/12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50CCB-5AAF-6541-809F-FABC3F6185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6EACA-E7C4-914F-BB25-087E7975CA05}" type="datetimeFigureOut">
              <a:rPr lang="en-US" smtClean="0"/>
              <a:t>5/16/12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50CCB-5AAF-6541-809F-FABC3F6185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6EACA-E7C4-914F-BB25-087E7975CA05}" type="datetimeFigureOut">
              <a:rPr lang="en-US" smtClean="0"/>
              <a:t>5/16/12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50CCB-5AAF-6541-809F-FABC3F6185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6EACA-E7C4-914F-BB25-087E7975CA05}" type="datetimeFigureOut">
              <a:rPr lang="en-US" smtClean="0"/>
              <a:t>5/16/12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50CCB-5AAF-6541-809F-FABC3F6185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6EACA-E7C4-914F-BB25-087E7975CA05}" type="datetimeFigureOut">
              <a:rPr lang="en-US" smtClean="0"/>
              <a:t>5/16/12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50CCB-5AAF-6541-809F-FABC3F6185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6EACA-E7C4-914F-BB25-087E7975CA05}" type="datetimeFigureOut">
              <a:rPr lang="en-US" smtClean="0"/>
              <a:t>5/16/12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50CCB-5AAF-6541-809F-FABC3F6185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Synthetic  Biology: Caught between Property Rights, the Public Domain, and the Commons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Nahum Seifeselassie</a:t>
            </a:r>
          </a:p>
          <a:p>
            <a:r>
              <a:rPr lang="en-US" dirty="0" smtClean="0"/>
              <a:t>May 16,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Obstacles to Securing Patent “Commons”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066800"/>
            <a:ext cx="8229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Antitrust and Patent Misuse Violations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Expense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MIT Registry of Standard Biological Parts contains more than 2,000 parts</a:t>
            </a:r>
          </a:p>
          <a:p>
            <a:pPr lvl="1"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 A single patent can cost tens of thousands</a:t>
            </a:r>
          </a:p>
          <a:p>
            <a:pPr lvl="1"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Possible Solutions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Statements of non-assertion </a:t>
            </a:r>
          </a:p>
          <a:p>
            <a:pPr lvl="1"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 “</a:t>
            </a:r>
            <a:r>
              <a:rPr lang="en-US" dirty="0" err="1" smtClean="0"/>
              <a:t>Clickwrap</a:t>
            </a:r>
            <a:r>
              <a:rPr lang="en-US" dirty="0" smtClean="0"/>
              <a:t>” license</a:t>
            </a:r>
          </a:p>
          <a:p>
            <a:pPr lvl="1"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 Sui generis property rights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Conclusion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066800"/>
            <a:ext cx="8534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Every solution has significant problems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“</a:t>
            </a:r>
            <a:r>
              <a:rPr lang="en-US" dirty="0" err="1" smtClean="0"/>
              <a:t>Copyleft</a:t>
            </a:r>
            <a:r>
              <a:rPr lang="en-US" dirty="0" smtClean="0"/>
              <a:t>” licenses have been most successful in creating a software “Commons”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Patents are needed monetary incentive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Why go public?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3622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Questions? 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Intellectual Property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constitution states property rights are granted to “promote the progress of…the useful arts”</a:t>
            </a:r>
          </a:p>
          <a:p>
            <a:endParaRPr lang="en-US" sz="2000" dirty="0" smtClean="0"/>
          </a:p>
          <a:p>
            <a:r>
              <a:rPr lang="en-US" sz="2000" dirty="0" smtClean="0"/>
              <a:t>Without property rights laws:</a:t>
            </a:r>
          </a:p>
          <a:p>
            <a:pPr lvl="1"/>
            <a:r>
              <a:rPr lang="en-US" sz="1600" dirty="0"/>
              <a:t>I</a:t>
            </a:r>
            <a:r>
              <a:rPr lang="en-US" sz="1600" dirty="0" smtClean="0"/>
              <a:t>ntellectual theft</a:t>
            </a:r>
          </a:p>
          <a:p>
            <a:pPr lvl="1"/>
            <a:r>
              <a:rPr lang="en-US" sz="1600" dirty="0" smtClean="0"/>
              <a:t>No personal reward for years of effort</a:t>
            </a:r>
          </a:p>
          <a:p>
            <a:pPr lvl="1"/>
            <a:r>
              <a:rPr lang="en-US" sz="1600" dirty="0" smtClean="0"/>
              <a:t>Inhibits motivations to innovate</a:t>
            </a:r>
          </a:p>
          <a:p>
            <a:endParaRPr lang="en-US" sz="2000" dirty="0" smtClean="0"/>
          </a:p>
          <a:p>
            <a:r>
              <a:rPr lang="en-US" sz="2000" dirty="0" smtClean="0"/>
              <a:t>Overbearing property rights laws:</a:t>
            </a:r>
          </a:p>
          <a:p>
            <a:pPr lvl="1"/>
            <a:r>
              <a:rPr lang="en-US" sz="1600" dirty="0" smtClean="0"/>
              <a:t>Inhibits access to standard parts</a:t>
            </a:r>
          </a:p>
          <a:p>
            <a:pPr lvl="1"/>
            <a:r>
              <a:rPr lang="en-US" sz="1600" dirty="0" smtClean="0"/>
              <a:t>Hikes up experiments of any project based on previous research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Motivations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Assimilation of synthetic biology into existing intellectual property laws</a:t>
            </a:r>
          </a:p>
          <a:p>
            <a:endParaRPr lang="en-US" sz="2000" dirty="0" smtClean="0"/>
          </a:p>
          <a:p>
            <a:r>
              <a:rPr lang="en-US" sz="2000" dirty="0" smtClean="0"/>
              <a:t>Methods of creating “</a:t>
            </a:r>
            <a:r>
              <a:rPr lang="en-US" sz="2000" dirty="0" err="1" smtClean="0"/>
              <a:t>openess</a:t>
            </a:r>
            <a:r>
              <a:rPr lang="en-US" sz="2000" dirty="0" smtClean="0"/>
              <a:t>” </a:t>
            </a:r>
          </a:p>
          <a:p>
            <a:endParaRPr lang="en-US" sz="1400" dirty="0" smtClean="0"/>
          </a:p>
          <a:p>
            <a:pPr lvl="1"/>
            <a:r>
              <a:rPr lang="en-US" sz="1600" dirty="0" smtClean="0"/>
              <a:t>The public domain vs. “Commons”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143000"/>
            <a:ext cx="403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Copyright</a:t>
            </a:r>
          </a:p>
          <a:p>
            <a:pPr algn="ctr"/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/>
              <a:t> </a:t>
            </a:r>
            <a:r>
              <a:rPr lang="en-US" dirty="0" smtClean="0"/>
              <a:t>Protection for original works of expression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Excludes works that are functional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Examples: Movies, Books, Music…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19600" y="1148477"/>
            <a:ext cx="4038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Patent</a:t>
            </a:r>
          </a:p>
          <a:p>
            <a:pPr algn="ctr"/>
            <a:endParaRPr lang="en-US" b="1" dirty="0" smtClean="0"/>
          </a:p>
          <a:p>
            <a:pPr>
              <a:buFont typeface="Arial"/>
              <a:buChar char="•"/>
            </a:pPr>
            <a:r>
              <a:rPr lang="en-US" b="1" dirty="0" smtClean="0"/>
              <a:t> </a:t>
            </a:r>
            <a:r>
              <a:rPr lang="en-US" dirty="0" smtClean="0"/>
              <a:t>Intellectual Property Right for an inventor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Requires functionality  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Inventions be “</a:t>
            </a:r>
            <a:r>
              <a:rPr lang="en-US" dirty="0" err="1" smtClean="0"/>
              <a:t>nonobvious</a:t>
            </a:r>
            <a:r>
              <a:rPr lang="en-US" dirty="0" smtClean="0"/>
              <a:t>” to ordinary scientist working in the area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Excludes formulas and algorithms or any word-based content  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38100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Copyright vs. Patent 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Patents: Low Threshold for “</a:t>
            </a:r>
            <a:r>
              <a:rPr lang="en-US" sz="2800" b="1" dirty="0" err="1" smtClean="0"/>
              <a:t>Nonobviousness</a:t>
            </a:r>
            <a:r>
              <a:rPr lang="en-US" sz="2800" b="1" dirty="0" smtClean="0"/>
              <a:t>” </a:t>
            </a:r>
            <a:endParaRPr lang="en-US" sz="28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381000" y="1219200"/>
            <a:ext cx="4114800" cy="4897398"/>
            <a:chOff x="381000" y="1219200"/>
            <a:chExt cx="4114800" cy="4897398"/>
          </a:xfrm>
        </p:grpSpPr>
        <p:sp>
          <p:nvSpPr>
            <p:cNvPr id="3" name="TextBox 2"/>
            <p:cNvSpPr txBox="1"/>
            <p:nvPr/>
          </p:nvSpPr>
          <p:spPr>
            <a:xfrm>
              <a:off x="381000" y="1592282"/>
              <a:ext cx="4114800" cy="45243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/>
                <a:buChar char="•"/>
              </a:pPr>
              <a:r>
                <a:rPr lang="en-US" dirty="0" smtClean="0"/>
                <a:t> Cloning genes is a widely understood method</a:t>
              </a:r>
            </a:p>
            <a:p>
              <a:pPr>
                <a:buFont typeface="Arial"/>
                <a:buChar char="•"/>
              </a:pPr>
              <a:endParaRPr lang="en-US" dirty="0" smtClean="0"/>
            </a:p>
            <a:p>
              <a:pPr>
                <a:buFont typeface="Arial"/>
                <a:buChar char="•"/>
              </a:pPr>
              <a:r>
                <a:rPr lang="en-US" dirty="0" smtClean="0"/>
                <a:t> US Court of Appeals continues to treat gene products of such methods as patentable</a:t>
              </a:r>
            </a:p>
            <a:p>
              <a:pPr>
                <a:buFont typeface="Arial"/>
                <a:buChar char="•"/>
              </a:pPr>
              <a:endParaRPr lang="en-US" dirty="0" smtClean="0"/>
            </a:p>
            <a:p>
              <a:pPr>
                <a:buFont typeface="Arial"/>
                <a:buChar char="•"/>
              </a:pPr>
              <a:r>
                <a:rPr lang="en-US" dirty="0" smtClean="0"/>
                <a:t> Justification: Focus on DNA molecules as chemical compounds vs. the method for isolating DNA</a:t>
              </a:r>
            </a:p>
            <a:p>
              <a:pPr lvl="1">
                <a:buFont typeface="Arial"/>
                <a:buChar char="•"/>
              </a:pPr>
              <a:endParaRPr lang="en-US" dirty="0" smtClean="0"/>
            </a:p>
            <a:p>
              <a:pPr lvl="1">
                <a:buFont typeface="Arial"/>
                <a:buChar char="•"/>
              </a:pPr>
              <a:r>
                <a:rPr lang="en-US" dirty="0"/>
                <a:t> </a:t>
              </a:r>
              <a:r>
                <a:rPr lang="en-US" dirty="0" smtClean="0"/>
                <a:t>DNA sequence only obvious if prior act recites a similar or identical sequence</a:t>
              </a:r>
            </a:p>
            <a:p>
              <a:pPr>
                <a:buFont typeface="Arial"/>
                <a:buChar char="•"/>
              </a:pPr>
              <a:endParaRPr lang="en-US" dirty="0" smtClean="0"/>
            </a:p>
            <a:p>
              <a:pPr>
                <a:buFont typeface="Arial"/>
                <a:buChar char="•"/>
              </a:pPr>
              <a:r>
                <a:rPr lang="en-US" dirty="0" smtClean="0"/>
                <a:t> Allows for plethora of narrow patents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85800" y="1219200"/>
              <a:ext cx="3505200" cy="373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Gene Cloning</a:t>
              </a:r>
              <a:endParaRPr lang="en-US" b="1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48200" y="1219200"/>
            <a:ext cx="4114800" cy="4897398"/>
            <a:chOff x="381000" y="1219200"/>
            <a:chExt cx="4114800" cy="4897398"/>
          </a:xfrm>
        </p:grpSpPr>
        <p:sp>
          <p:nvSpPr>
            <p:cNvPr id="7" name="TextBox 6"/>
            <p:cNvSpPr txBox="1"/>
            <p:nvPr/>
          </p:nvSpPr>
          <p:spPr>
            <a:xfrm>
              <a:off x="381000" y="1592282"/>
              <a:ext cx="4114800" cy="45243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/>
                <a:buChar char="•"/>
              </a:pPr>
              <a:r>
                <a:rPr lang="en-US" dirty="0" smtClean="0"/>
                <a:t> Unwritten information in determination of obviousness prohibited </a:t>
              </a:r>
            </a:p>
            <a:p>
              <a:pPr>
                <a:buFont typeface="Arial"/>
                <a:buChar char="•"/>
              </a:pPr>
              <a:endParaRPr lang="en-US" dirty="0" smtClean="0"/>
            </a:p>
            <a:p>
              <a:pPr>
                <a:buFont typeface="Arial"/>
                <a:buChar char="•"/>
              </a:pPr>
              <a:r>
                <a:rPr lang="en-US" dirty="0" smtClean="0"/>
                <a:t> “Molecular Computing Elements, Gates and Flip Flops” Patent</a:t>
              </a:r>
            </a:p>
            <a:p>
              <a:pPr>
                <a:buFont typeface="Arial"/>
                <a:buChar char="•"/>
              </a:pPr>
              <a:endParaRPr lang="en-US" dirty="0" smtClean="0"/>
            </a:p>
            <a:p>
              <a:pPr lvl="1">
                <a:buFont typeface="Arial"/>
                <a:buChar char="•"/>
              </a:pPr>
              <a:r>
                <a:rPr lang="en-US" dirty="0" smtClean="0"/>
                <a:t> Nucleic-acid binding proteins and nucleic acids</a:t>
              </a:r>
            </a:p>
            <a:p>
              <a:pPr lvl="1">
                <a:buFont typeface="Arial"/>
                <a:buChar char="•"/>
              </a:pPr>
              <a:endParaRPr lang="en-US" dirty="0" smtClean="0"/>
            </a:p>
            <a:p>
              <a:pPr lvl="1">
                <a:buFont typeface="Arial"/>
                <a:buChar char="•"/>
              </a:pPr>
              <a:r>
                <a:rPr lang="en-US" dirty="0" smtClean="0"/>
                <a:t> Logic gates for Boolean algebra </a:t>
              </a:r>
            </a:p>
            <a:p>
              <a:pPr lvl="1">
                <a:buFont typeface="Arial"/>
                <a:buChar char="•"/>
              </a:pPr>
              <a:endParaRPr lang="en-US" dirty="0" smtClean="0"/>
            </a:p>
            <a:p>
              <a:pPr lvl="1">
                <a:buFont typeface="Arial"/>
                <a:buChar char="•"/>
              </a:pPr>
              <a:r>
                <a:rPr lang="en-US" dirty="0" smtClean="0"/>
                <a:t> Any device or system containing </a:t>
              </a:r>
              <a:r>
                <a:rPr lang="en-US" dirty="0" err="1" smtClean="0"/>
                <a:t>boolean</a:t>
              </a:r>
              <a:r>
                <a:rPr lang="en-US" dirty="0" smtClean="0"/>
                <a:t> algebra parts</a:t>
              </a:r>
            </a:p>
            <a:p>
              <a:pPr lvl="1">
                <a:buFont typeface="Arial"/>
                <a:buChar char="•"/>
              </a:pPr>
              <a:endParaRPr lang="en-US" dirty="0" smtClean="0"/>
            </a:p>
            <a:p>
              <a:pPr>
                <a:buFont typeface="Arial"/>
                <a:buChar char="•"/>
              </a:pPr>
              <a:r>
                <a:rPr lang="en-US" dirty="0" smtClean="0"/>
                <a:t> Allows for broad patents  </a:t>
              </a:r>
            </a:p>
            <a:p>
              <a:r>
                <a:rPr lang="en-US" dirty="0" smtClean="0"/>
                <a:t>    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85800" y="1219200"/>
              <a:ext cx="3505200" cy="373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Genetic Switches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3810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Broad and Narrow Patents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425476"/>
            <a:ext cx="4191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Broad Patents:  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Slow growth in the industry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Computer hardware industry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 US government forced licensing of different AT&amp;T, Texas Instruments, and Fairchild Instrument products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48200" y="1425476"/>
            <a:ext cx="4191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Narrower Patents: 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 Various DNA binding proteins, specific gene regulation mechanisms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Patent “thickets” also inhibit growth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Products in Synthetic biology rely on combinations of dozens of patented parts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“Reach-through” royalties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The Public Domain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143000"/>
            <a:ext cx="80772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Outside the world of property  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Registry of Standard Biological Parts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Avoids patents on trivial improvements</a:t>
            </a:r>
          </a:p>
          <a:p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The Commons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838200"/>
            <a:ext cx="8305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Promotes intellectual sharing via intellectual property laws 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Open source software 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“Commons expanding” and “</a:t>
            </a:r>
            <a:r>
              <a:rPr lang="en-US" dirty="0" err="1" smtClean="0"/>
              <a:t>copyleft</a:t>
            </a:r>
            <a:r>
              <a:rPr lang="en-US" dirty="0" smtClean="0"/>
              <a:t>” licenses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Similar concept used with Patents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Obstacles to Establishing Copyright Commons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143000"/>
            <a:ext cx="822960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Synthetic Biology products not discussed in US copyright statute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Expressive Choice?</a:t>
            </a:r>
          </a:p>
          <a:p>
            <a:pPr lvl="1"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 Depends on project </a:t>
            </a:r>
          </a:p>
          <a:p>
            <a:pPr lvl="1"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 Base pairs that don’t appear in nature vs. genetic code</a:t>
            </a:r>
          </a:p>
          <a:p>
            <a:pPr lvl="1"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Copyrights and “</a:t>
            </a:r>
            <a:r>
              <a:rPr lang="en-US" dirty="0" err="1" smtClean="0"/>
              <a:t>copyleft</a:t>
            </a:r>
            <a:r>
              <a:rPr lang="en-US" dirty="0" smtClean="0"/>
              <a:t>” rights diminish incentive to develop and commercialize drugs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794</Words>
  <Application>Microsoft Macintosh PowerPoint</Application>
  <PresentationFormat>On-screen Show (4:3)</PresentationFormat>
  <Paragraphs>162</Paragraphs>
  <Slides>12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Synthetic  Biology: Caught between Property Rights, the Public Domain, and the Commons</vt:lpstr>
      <vt:lpstr>Intellectual Property Rights</vt:lpstr>
      <vt:lpstr>Motivations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Nahum Seifeselassie</dc:creator>
  <cp:lastModifiedBy>Nahum Seifeselassie</cp:lastModifiedBy>
  <cp:revision>36</cp:revision>
  <dcterms:created xsi:type="dcterms:W3CDTF">2012-05-16T04:40:33Z</dcterms:created>
  <dcterms:modified xsi:type="dcterms:W3CDTF">2012-05-16T17:52:08Z</dcterms:modified>
</cp:coreProperties>
</file>