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6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137206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89953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07237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99051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2664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988292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30401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80713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37529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60321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11253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375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655659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691512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41337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83651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80953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5202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33436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09410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57432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4426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1301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5303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0457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9144000" cy="35183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0" name="Shape 10"/>
          <p:cNvCxnSpPr/>
          <p:nvPr/>
        </p:nvCxnSpPr>
        <p:spPr>
          <a:xfrm>
            <a:off x="0" y="3496604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1867781"/>
            <a:ext cx="7772400" cy="1648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7200"/>
            </a:lvl1pPr>
            <a:lvl2pPr>
              <a:spcBef>
                <a:spcPts val="0"/>
              </a:spcBef>
              <a:buSzPct val="100000"/>
              <a:defRPr sz="7200"/>
            </a:lvl2pPr>
            <a:lvl3pPr>
              <a:spcBef>
                <a:spcPts val="0"/>
              </a:spcBef>
              <a:buSzPct val="100000"/>
              <a:defRPr sz="7200"/>
            </a:lvl3pPr>
            <a:lvl4pPr>
              <a:spcBef>
                <a:spcPts val="0"/>
              </a:spcBef>
              <a:buSzPct val="100000"/>
              <a:defRPr sz="7200"/>
            </a:lvl4pPr>
            <a:lvl5pPr>
              <a:spcBef>
                <a:spcPts val="0"/>
              </a:spcBef>
              <a:buSzPct val="100000"/>
              <a:defRPr sz="7200"/>
            </a:lvl5pPr>
            <a:lvl6pPr>
              <a:spcBef>
                <a:spcPts val="0"/>
              </a:spcBef>
              <a:buSzPct val="100000"/>
              <a:defRPr sz="7200"/>
            </a:lvl6pPr>
            <a:lvl7pPr>
              <a:spcBef>
                <a:spcPts val="0"/>
              </a:spcBef>
              <a:buSzPct val="100000"/>
              <a:defRPr sz="7200"/>
            </a:lvl7pPr>
            <a:lvl8pPr>
              <a:spcBef>
                <a:spcPts val="0"/>
              </a:spcBef>
              <a:buSzPct val="100000"/>
              <a:defRPr sz="7200"/>
            </a:lvl8pPr>
            <a:lvl9pPr>
              <a:spcBef>
                <a:spcPts val="0"/>
              </a:spcBef>
              <a:buSzPct val="100000"/>
              <a:defRPr sz="72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685800" y="3627026"/>
            <a:ext cx="7772400" cy="77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6" name="Shape 16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22" name="Shape 22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29" name="Shape 29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None/>
              <a:defRPr sz="1800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  <p:sp>
        <p:nvSpPr>
          <p:cNvPr id="34" name="Shape 34"/>
          <p:cNvSpPr/>
          <p:nvPr/>
        </p:nvSpPr>
        <p:spPr>
          <a:xfrm>
            <a:off x="4274" y="0"/>
            <a:ext cx="9144000" cy="4406399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35" name="Shape 35"/>
          <p:cNvCxnSpPr/>
          <p:nvPr/>
        </p:nvCxnSpPr>
        <p:spPr>
          <a:xfrm>
            <a:off x="0" y="4384371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1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 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ctrTitle"/>
          </p:nvPr>
        </p:nvSpPr>
        <p:spPr>
          <a:xfrm>
            <a:off x="214025" y="295925"/>
            <a:ext cx="8721899" cy="1648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2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Physiological and Transcriptional Responses of Anaerobic Chemostat Cultures of </a:t>
            </a:r>
            <a:r>
              <a:rPr lang="en" sz="2400" b="1" i="1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Saccharomyces</a:t>
            </a:r>
            <a:r>
              <a:rPr lang="en" sz="2400" i="1">
                <a:solidFill>
                  <a:srgbClr val="FFFFFF"/>
                </a:solidFill>
              </a:rPr>
              <a:t> </a:t>
            </a:r>
            <a:r>
              <a:rPr lang="en" sz="2400" b="1" i="1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cerevisiae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2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Subjected to Diurnal Temperature Cycles</a:t>
            </a:r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688775" y="3138596"/>
            <a:ext cx="7772400" cy="2004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200" b="1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200" b="1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smtClean="0">
                <a:solidFill>
                  <a:schemeClr val="dk1"/>
                </a:solidFill>
              </a:rPr>
              <a:t>Student Names</a:t>
            </a:r>
            <a:endParaRPr lang="en" sz="20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Department of Biology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Loyola Marymount University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April 8, 2015</a:t>
            </a:r>
          </a:p>
        </p:txBody>
      </p:sp>
      <p:sp>
        <p:nvSpPr>
          <p:cNvPr id="44" name="Shape 44"/>
          <p:cNvSpPr txBox="1"/>
          <p:nvPr/>
        </p:nvSpPr>
        <p:spPr>
          <a:xfrm>
            <a:off x="1221000" y="2017925"/>
            <a:ext cx="6701999" cy="90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Hebly, M., de Ridder, D., de Hulster, E. A. F., de la Torre Cortes, P., Pronk,</a:t>
            </a:r>
            <a:r>
              <a:rPr lang="en" sz="12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J. T., &amp; Daran-Lapujade, P. (2014). </a:t>
            </a:r>
            <a:r>
              <a:rPr lang="en" sz="1200" b="0" i="1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Applied and Environmental Microbiology, 80(14)</a:t>
            </a:r>
            <a:r>
              <a:rPr lang="en" sz="1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4433-4449.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doi: 10.1128/AEM.00785-14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126153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Table 3: Physiology at Constant Temp</a:t>
            </a:r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6475" y="1175587"/>
            <a:ext cx="7170125" cy="279232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/>
          <p:nvPr/>
        </p:nvSpPr>
        <p:spPr>
          <a:xfrm>
            <a:off x="535425" y="4048150"/>
            <a:ext cx="7886399" cy="6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Important for comparison to determine extent of acclimatization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Fig. 8: Average Expression Levels</a:t>
            </a:r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25" y="1276075"/>
            <a:ext cx="4780899" cy="3747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/>
          <p:nvPr/>
        </p:nvSpPr>
        <p:spPr>
          <a:xfrm>
            <a:off x="5188900" y="1323200"/>
            <a:ext cx="3671100" cy="350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600"/>
              <a:t>Principal Component Analysis: distance between points = more different</a:t>
            </a:r>
          </a:p>
          <a:p>
            <a:pPr lvl="0" rtl="0">
              <a:spcBef>
                <a:spcPts val="0"/>
              </a:spcBef>
              <a:buNone/>
            </a:pPr>
            <a:endParaRPr sz="1600"/>
          </a:p>
          <a:p>
            <a:pPr marL="457200" lvl="0" indent="-330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600"/>
              <a:t>Expression levels were significantly different at 12°C</a:t>
            </a:r>
          </a:p>
          <a:p>
            <a:pPr lvl="0" rtl="0">
              <a:spcBef>
                <a:spcPts val="0"/>
              </a:spcBef>
              <a:buNone/>
            </a:pPr>
            <a:endParaRPr sz="1600"/>
          </a:p>
          <a:p>
            <a:pPr marL="457200" lvl="0" indent="-330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600"/>
              <a:t>Suggests that </a:t>
            </a:r>
            <a:r>
              <a:rPr lang="en" sz="1600" b="1"/>
              <a:t>acclimation </a:t>
            </a:r>
            <a:r>
              <a:rPr lang="en" sz="1600"/>
              <a:t>occurred according to temperature profile rather than temperature itself</a:t>
            </a:r>
          </a:p>
        </p:txBody>
      </p:sp>
      <p:cxnSp>
        <p:nvCxnSpPr>
          <p:cNvPr id="113" name="Shape 113"/>
          <p:cNvCxnSpPr/>
          <p:nvPr/>
        </p:nvCxnSpPr>
        <p:spPr>
          <a:xfrm>
            <a:off x="911775" y="1721550"/>
            <a:ext cx="729900" cy="2400599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14" name="Shape 114"/>
          <p:cNvCxnSpPr/>
          <p:nvPr/>
        </p:nvCxnSpPr>
        <p:spPr>
          <a:xfrm rot="10800000" flipH="1">
            <a:off x="3603275" y="3409499"/>
            <a:ext cx="74100" cy="153900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Physiological Response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DTC cultures at 12-30° extremities closely resembled steady-state acclimatized to same temperature</a:t>
            </a:r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This suggests a full </a:t>
            </a:r>
            <a:r>
              <a:rPr lang="en" b="1"/>
              <a:t>acclimation</a:t>
            </a:r>
            <a:r>
              <a:rPr lang="en"/>
              <a:t> to changing temps rather than a </a:t>
            </a:r>
            <a:r>
              <a:rPr lang="en" b="1"/>
              <a:t>“continuous shock”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4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Outline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3200" strike="sngStrike"/>
              <a:t>Background Information</a:t>
            </a: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3200" strike="sngStrike"/>
              <a:t>How does the specimen respond physiologically?</a:t>
            </a: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3200"/>
              <a:t>How is gene expression affected?</a:t>
            </a: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3200"/>
              <a:t>What causes this response?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57200" y="387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000"/>
              <a:t>Fig. 4: Transcriptome Reprogramming</a:t>
            </a:r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050" y="1316200"/>
            <a:ext cx="5930799" cy="3740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/>
        </p:nvSpPr>
        <p:spPr>
          <a:xfrm>
            <a:off x="6282550" y="1284250"/>
            <a:ext cx="2740800" cy="377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Genes clustered by transcript profile (</a:t>
            </a:r>
            <a:r>
              <a:rPr lang="en" sz="1800" i="1"/>
              <a:t>k</a:t>
            </a:r>
            <a:r>
              <a:rPr lang="en" sz="1800"/>
              <a:t>-means clustering)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Shows positive or negative correlation (p&lt;0.002) to DTC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Suggests major reprogramming of transcriptome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Fig. 5: Gene Comparisons</a:t>
            </a:r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725" y="1176250"/>
            <a:ext cx="4141625" cy="396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/>
          <p:nvPr/>
        </p:nvSpPr>
        <p:spPr>
          <a:xfrm>
            <a:off x="4725250" y="1263625"/>
            <a:ext cx="4141499" cy="365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600"/>
              <a:t>Compared with the data from Kresnowati et al. (2006) and Van den Brink et al. (2008), there was an overlap in glucose-responsive genes</a:t>
            </a:r>
          </a:p>
          <a:p>
            <a:pPr lvl="0" rtl="0">
              <a:spcBef>
                <a:spcPts val="0"/>
              </a:spcBef>
              <a:buNone/>
            </a:pPr>
            <a:endParaRPr sz="1600"/>
          </a:p>
          <a:p>
            <a:pPr marL="457200" lvl="0" indent="-330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600"/>
              <a:t>410 genes showed no overlap with the 2 studies, but possible glucose-response</a:t>
            </a:r>
          </a:p>
          <a:p>
            <a:pPr lvl="0" rtl="0">
              <a:spcBef>
                <a:spcPts val="0"/>
              </a:spcBef>
              <a:buNone/>
            </a:pPr>
            <a:endParaRPr sz="1600"/>
          </a:p>
          <a:p>
            <a:pPr marL="457200" lvl="0" indent="-330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600"/>
              <a:t>Out of the 410 genes that showed to be glucose-responsive 253 were DTC-specific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Fig. 6: Cell &amp; Gene Distribution</a:t>
            </a:r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625" y="1356350"/>
            <a:ext cx="5369025" cy="3546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/>
          <p:nvPr/>
        </p:nvSpPr>
        <p:spPr>
          <a:xfrm>
            <a:off x="5736475" y="1356350"/>
            <a:ext cx="3144600" cy="344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1115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300"/>
              <a:t>Decrease in temperature impeded cell division, hence low cell concentration</a:t>
            </a:r>
          </a:p>
          <a:p>
            <a:pPr marL="914400" lvl="1" indent="-31115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" sz="1300"/>
              <a:t>Cell division resumed with increase in temperature</a:t>
            </a:r>
          </a:p>
          <a:p>
            <a:pPr lvl="0" rtl="0">
              <a:spcBef>
                <a:spcPts val="0"/>
              </a:spcBef>
              <a:buNone/>
            </a:pPr>
            <a:endParaRPr sz="1300"/>
          </a:p>
          <a:p>
            <a:pPr marL="457200" lvl="0" indent="-31115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300"/>
              <a:t>Cell size (growth) unaffected by initial decrease in temperature </a:t>
            </a:r>
          </a:p>
          <a:p>
            <a:pPr lvl="0" rtl="0">
              <a:spcBef>
                <a:spcPts val="0"/>
              </a:spcBef>
              <a:buNone/>
            </a:pPr>
            <a:endParaRPr sz="1300"/>
          </a:p>
          <a:p>
            <a:pPr marL="457200" lvl="0" indent="-31115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300"/>
              <a:t>Accumulation of budded cells in G</a:t>
            </a:r>
            <a:r>
              <a:rPr lang="en" sz="1300" baseline="-25000"/>
              <a:t>2</a:t>
            </a:r>
            <a:r>
              <a:rPr lang="en" sz="1300"/>
              <a:t>/M phase of cell cycle for 12°C temperature change</a:t>
            </a:r>
          </a:p>
          <a:p>
            <a:pPr lvl="0" rtl="0">
              <a:spcBef>
                <a:spcPts val="0"/>
              </a:spcBef>
              <a:buNone/>
            </a:pPr>
            <a:endParaRPr sz="1300"/>
          </a:p>
          <a:p>
            <a:pPr marL="457200" lvl="0" indent="-31115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300"/>
              <a:t>The budding index is inversely proportional in DTC, and constant at </a:t>
            </a:r>
            <a:r>
              <a:rPr lang="en" sz="1300">
                <a:solidFill>
                  <a:schemeClr val="dk1"/>
                </a:solidFill>
              </a:rPr>
              <a:t>30°C reintroduction</a:t>
            </a:r>
            <a:r>
              <a:rPr lang="en" sz="1300"/>
              <a:t> </a:t>
            </a:r>
          </a:p>
        </p:txBody>
      </p:sp>
      <p:cxnSp>
        <p:nvCxnSpPr>
          <p:cNvPr id="148" name="Shape 148"/>
          <p:cNvCxnSpPr/>
          <p:nvPr/>
        </p:nvCxnSpPr>
        <p:spPr>
          <a:xfrm>
            <a:off x="919425" y="3684400"/>
            <a:ext cx="899400" cy="0"/>
          </a:xfrm>
          <a:prstGeom prst="straightConnector1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9" name="Shape 149"/>
          <p:cNvCxnSpPr/>
          <p:nvPr/>
        </p:nvCxnSpPr>
        <p:spPr>
          <a:xfrm>
            <a:off x="978525" y="4489750"/>
            <a:ext cx="899400" cy="0"/>
          </a:xfrm>
          <a:prstGeom prst="straightConnector1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50" name="Shape 150"/>
          <p:cNvCxnSpPr/>
          <p:nvPr/>
        </p:nvCxnSpPr>
        <p:spPr>
          <a:xfrm>
            <a:off x="1372500" y="4197425"/>
            <a:ext cx="0" cy="292200"/>
          </a:xfrm>
          <a:prstGeom prst="straightConnector1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1" name="Shape 151"/>
          <p:cNvCxnSpPr/>
          <p:nvPr/>
        </p:nvCxnSpPr>
        <p:spPr>
          <a:xfrm rot="10800000">
            <a:off x="1365825" y="3684400"/>
            <a:ext cx="6599" cy="266699"/>
          </a:xfrm>
          <a:prstGeom prst="straightConnector1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2" name="Shape 152"/>
          <p:cNvSpPr txBox="1"/>
          <p:nvPr/>
        </p:nvSpPr>
        <p:spPr>
          <a:xfrm>
            <a:off x="1019375" y="3929075"/>
            <a:ext cx="659699" cy="29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700"/>
              <a:t>∆T=~</a:t>
            </a:r>
            <a:r>
              <a:rPr lang="en" sz="700">
                <a:solidFill>
                  <a:schemeClr val="dk1"/>
                </a:solidFill>
              </a:rPr>
              <a:t>12°C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Fig. 7: Carbohydrate Storage</a:t>
            </a:r>
          </a:p>
        </p:txBody>
      </p:sp>
      <p:pic>
        <p:nvPicPr>
          <p:cNvPr id="158" name="Shape 158"/>
          <p:cNvPicPr preferRelativeResize="0"/>
          <p:nvPr/>
        </p:nvPicPr>
        <p:blipFill rotWithShape="1">
          <a:blip r:embed="rId3">
            <a:alphaModFix/>
          </a:blip>
          <a:srcRect r="12556" b="50211"/>
          <a:stretch/>
        </p:blipFill>
        <p:spPr>
          <a:xfrm>
            <a:off x="53500" y="1207750"/>
            <a:ext cx="2514900" cy="3935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 t="50692"/>
          <a:stretch/>
        </p:blipFill>
        <p:spPr>
          <a:xfrm>
            <a:off x="6239900" y="1207750"/>
            <a:ext cx="2904100" cy="3935751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 txBox="1"/>
          <p:nvPr/>
        </p:nvSpPr>
        <p:spPr>
          <a:xfrm>
            <a:off x="2818650" y="1405900"/>
            <a:ext cx="3271199" cy="358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Intracellular concentrations of both glycogen and trehalose affected by temperature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Minimal changes in expression of UDP-glucose (</a:t>
            </a:r>
            <a:r>
              <a:rPr lang="en">
                <a:solidFill>
                  <a:srgbClr val="FF0000"/>
                </a:solidFill>
              </a:rPr>
              <a:t>red circle</a:t>
            </a:r>
            <a:r>
              <a:rPr lang="en"/>
              <a:t>) and trehalose-6-phosphate (</a:t>
            </a:r>
            <a:r>
              <a:rPr lang="en">
                <a:solidFill>
                  <a:srgbClr val="38761D"/>
                </a:solidFill>
              </a:rPr>
              <a:t>green diamond</a:t>
            </a:r>
            <a:r>
              <a:rPr lang="en"/>
              <a:t>) during DTC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3175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Sharp increase in expression when glucose concentration fell below &lt;80%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200"/>
              <a:t>Fig. 9: Comparison of Transcript Levels 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4244750" y="1255025"/>
            <a:ext cx="45380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Response during DTC required twice as many genes when compared to steady-state cultures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Upregulation and downregulation of genes in low temperature steady-state similar to responses during DTC </a:t>
            </a:r>
          </a:p>
          <a:p>
            <a:pPr lvl="0" rtl="0">
              <a:spcBef>
                <a:spcPts val="0"/>
              </a:spcBef>
              <a:buNone/>
            </a:pPr>
            <a:endParaRPr sz="1400"/>
          </a:p>
          <a:p>
            <a:pPr rtl="0">
              <a:spcBef>
                <a:spcPts val="0"/>
              </a:spcBef>
              <a:buNone/>
            </a:pPr>
            <a:endParaRPr sz="1400"/>
          </a:p>
          <a:p>
            <a:pPr lv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167" name="Shape 1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2024" y="1200152"/>
            <a:ext cx="3199799" cy="3670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Gene Expression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232975" y="1355100"/>
            <a:ext cx="8601000" cy="3560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3000"/>
              <a:t>Gene expressions were shown to be different for shock and acclimation scenarios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3000"/>
              <a:t>Cell cycles partially synced with DTC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3000"/>
              <a:t>Residual glucose levels had a strong impact on yeast transcriptome</a:t>
            </a:r>
          </a:p>
          <a:p>
            <a:pPr marL="457200" lvl="0" indent="-4191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3000"/>
              <a:t>Confirmed to be explained by Monod kinetics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4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Outline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3200"/>
              <a:t>Background Information</a:t>
            </a: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3200"/>
              <a:t>How does the specimen respond physiologically?</a:t>
            </a: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3200"/>
              <a:t>How is gene expression affected?</a:t>
            </a: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3200"/>
              <a:t>What causes this response?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4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Outline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3200" strike="sngStrike"/>
              <a:t>Background Information</a:t>
            </a: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3200" strike="sngStrike"/>
              <a:t>How does the specimen respond physiologically?</a:t>
            </a: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3200" strike="sngStrike"/>
              <a:t>How is gene expression affected?</a:t>
            </a: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3200"/>
              <a:t>What causes this response?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Acclimation vs. Cold Shock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278550" y="1425975"/>
            <a:ext cx="8190899" cy="3514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4064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800"/>
              <a:t>Very few genes were similarly regulated in response to respective conditions</a:t>
            </a:r>
          </a:p>
          <a:p>
            <a:pPr marL="457200" lvl="0" indent="-4064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800"/>
              <a:t>Interestingly, IZH1 &amp; IZH4 were upregulated in both conditions (zinc ion transport)</a:t>
            </a:r>
          </a:p>
          <a:p>
            <a:pPr marL="457200" lvl="0" indent="-4064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800"/>
              <a:t>This suggests a relationship between zinc homeostasis and temperature</a:t>
            </a:r>
          </a:p>
          <a:p>
            <a:pPr marL="457200" lvl="0" indent="-4064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800"/>
              <a:t>Supported by documented involvement in membrane fluidity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Future Studies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Previous studies exposed </a:t>
            </a:r>
            <a:r>
              <a:rPr lang="en" i="1"/>
              <a:t>S. cerevisiae</a:t>
            </a:r>
            <a:r>
              <a:rPr lang="en"/>
              <a:t> to constant temperature</a:t>
            </a:r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This study suggests a more realistic model concerning temperature cycles to capture these growth dynamics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Acknowledgements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  <a:buSzPct val="44000"/>
            </a:pPr>
            <a:r>
              <a:rPr lang="en" sz="2800" b="1"/>
              <a:t>Ross </a:t>
            </a:r>
            <a:r>
              <a:rPr lang="en" sz="2800" b="1" smtClean="0"/>
              <a:t>Carson</a:t>
            </a:r>
          </a:p>
          <a:p>
            <a:pPr algn="ctr">
              <a:lnSpc>
                <a:spcPct val="115000"/>
              </a:lnSpc>
              <a:buSzPct val="44000"/>
            </a:pPr>
            <a:r>
              <a:rPr lang="en" sz="2800" b="1" smtClean="0"/>
              <a:t>Mike </a:t>
            </a:r>
            <a:r>
              <a:rPr lang="en" sz="2800" b="1"/>
              <a:t>Leon </a:t>
            </a:r>
            <a:r>
              <a:rPr lang="en" sz="2800" b="1" smtClean="0"/>
              <a:t>Guerrero</a:t>
            </a:r>
          </a:p>
          <a:p>
            <a:pPr algn="ctr">
              <a:lnSpc>
                <a:spcPct val="115000"/>
              </a:lnSpc>
              <a:buSzPct val="44000"/>
            </a:pPr>
            <a:r>
              <a:rPr lang="en" sz="2800" b="1" smtClean="0"/>
              <a:t>Sheila Melone</a:t>
            </a:r>
            <a:endParaRPr lang="en" sz="2800" b="1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References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70401" y="1320125"/>
            <a:ext cx="77177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" sz="1400">
                <a:solidFill>
                  <a:srgbClr val="000000"/>
                </a:solidFill>
              </a:rPr>
              <a:t>Hebly, M., de Ridder, D., de Hulster, E. A. F., de la Torre Cortes, P., Pronk,</a:t>
            </a:r>
            <a:r>
              <a:rPr lang="en" sz="1400" b="1">
                <a:solidFill>
                  <a:srgbClr val="000000"/>
                </a:solidFill>
              </a:rPr>
              <a:t> </a:t>
            </a:r>
            <a:r>
              <a:rPr lang="en" sz="1400">
                <a:solidFill>
                  <a:srgbClr val="000000"/>
                </a:solidFill>
              </a:rPr>
              <a:t>J. T., &amp; Daran-Lapujade, P. (2014). Physiological and transcriptional responses of anaerobic chemostat cultures of </a:t>
            </a:r>
            <a:r>
              <a:rPr lang="en" sz="1400" i="1">
                <a:solidFill>
                  <a:srgbClr val="000000"/>
                </a:solidFill>
              </a:rPr>
              <a:t>Saccharomyces cerevisiae </a:t>
            </a:r>
            <a:r>
              <a:rPr lang="en" sz="1400">
                <a:solidFill>
                  <a:srgbClr val="000000"/>
                </a:solidFill>
              </a:rPr>
              <a:t>subjected to diurnal temperature cycles. </a:t>
            </a:r>
            <a:r>
              <a:rPr lang="en" sz="1400" i="1">
                <a:solidFill>
                  <a:srgbClr val="000000"/>
                </a:solidFill>
              </a:rPr>
              <a:t>Applied and Environmental Microbiology, 80(14)</a:t>
            </a:r>
            <a:r>
              <a:rPr lang="en" sz="1400">
                <a:solidFill>
                  <a:srgbClr val="000000"/>
                </a:solidFill>
              </a:rPr>
              <a:t>, 4433-4449. doi: 10.1128/AEM.00785-14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4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Temperature is an abiotic factor that is well-studied in most microorganisms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Drastic change in temperature induces a “shock”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Circadian rhythms allow for acclimation to temporal changes in temperature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4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Study of</a:t>
            </a:r>
            <a:r>
              <a:rPr lang="en" sz="4400" b="1" i="1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S. cerevisiae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Generation time and temperature change vary by same magnitude</a:t>
            </a:r>
          </a:p>
          <a:p>
            <a:pPr marL="342900" marR="0" lvl="0" indent="-3175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Adaptation rate to changing temperatures is temperature-dependent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–"/>
            </a:pPr>
            <a:r>
              <a:rPr lang="en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Transcription and translation rate direc</a:t>
            </a:r>
            <a:r>
              <a:rPr lang="en"/>
              <a:t>tly related</a:t>
            </a:r>
          </a:p>
          <a:p>
            <a:pPr marR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/>
          </a:p>
          <a:p>
            <a:pPr marR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" sz="240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</a:t>
            </a:r>
            <a:r>
              <a:rPr lang="en" sz="240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S. cerevisiae</a:t>
            </a:r>
            <a:r>
              <a:rPr lang="en" sz="240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able to </a:t>
            </a:r>
            <a:r>
              <a:rPr lang="en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acclimate</a:t>
            </a:r>
            <a:r>
              <a:rPr lang="en" sz="240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temperature changes</a:t>
            </a:r>
            <a:r>
              <a:rPr lang="en" sz="2400"/>
              <a:t>?</a:t>
            </a:r>
          </a:p>
          <a:p>
            <a: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" sz="2400"/>
              <a:t>O</a:t>
            </a:r>
            <a:r>
              <a:rPr lang="en" sz="240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 does it experience </a:t>
            </a:r>
            <a:r>
              <a:rPr lang="en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“continuous temperature shock”</a:t>
            </a:r>
            <a:r>
              <a:rPr lang="en" sz="240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4400">
                <a:solidFill>
                  <a:srgbClr val="FFFFFF"/>
                </a:solidFill>
              </a:rPr>
              <a:t>Experimental Design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9250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/>
              <a:t>2 flask cultures of yeast grown to prep for manipulation</a:t>
            </a:r>
          </a:p>
          <a:p>
            <a:pPr marL="342900" marR="0" lvl="0" indent="-349250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/>
              <a:t>Plated on chemostat; steady-state (control) and diurnal temperature cycle (12-30°C sin fxn) </a:t>
            </a:r>
          </a:p>
          <a:p>
            <a:pPr marL="342900" marR="0" lvl="0" indent="-349250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/>
              <a:t>Samples taken during 5th and/or 6th cycle at 3 hr intervals</a:t>
            </a:r>
          </a:p>
          <a:p>
            <a:pPr marL="342900" marR="0" lvl="0" indent="-349250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/>
              <a:t>Analyses of interest</a:t>
            </a:r>
          </a:p>
          <a:p>
            <a:pPr marL="742950" marR="0" lvl="1" indent="-254000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 sz="1800"/>
              <a:t>Physiology response (biomass, residual glucose, etc)</a:t>
            </a:r>
          </a:p>
          <a:p>
            <a:pPr marL="742950" marR="0" lvl="1" indent="-254000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 sz="1800"/>
              <a:t>Budding Index (BI)</a:t>
            </a:r>
          </a:p>
          <a:p>
            <a:pPr marL="742950" marR="0" lvl="1" indent="-254000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 sz="1800"/>
              <a:t>Microarray &amp; Transcriptome analysis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4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Outline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3200" strike="sngStrike"/>
              <a:t>Background Information</a:t>
            </a: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3200"/>
              <a:t>How does the specimen respond physiologically?</a:t>
            </a: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3200"/>
              <a:t>How is gene expression affected?</a:t>
            </a: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3200"/>
              <a:t>What causes this response?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075" y="1289875"/>
            <a:ext cx="5419199" cy="3793424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Fig. 1: Temperature Profile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5546275" y="1289875"/>
            <a:ext cx="3597600" cy="385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 b="1"/>
              <a:t>Diurnal Time Cycle (DTC)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/>
              <a:t>Represents 24-hour temperature cycles</a:t>
            </a:r>
          </a:p>
          <a:p>
            <a:pPr marL="457200" lvl="0" indent="-3810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/>
              <a:t>Open circles represent actual temp data of Strasbourg, France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Fig. 2: Adaptation to DTC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850" y="1298325"/>
            <a:ext cx="5050100" cy="371809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/>
        </p:nvSpPr>
        <p:spPr>
          <a:xfrm>
            <a:off x="5598325" y="1397900"/>
            <a:ext cx="3337499" cy="145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Biomass concentration remained the same throughout cycles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5564875" y="2855900"/>
            <a:ext cx="3277499" cy="185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Decline in fluctuation of residual glucose and CO</a:t>
            </a:r>
            <a:r>
              <a:rPr lang="en" sz="1800" baseline="-25000"/>
              <a:t>2</a:t>
            </a:r>
            <a:r>
              <a:rPr lang="en" sz="1800"/>
              <a:t> levels suggests acclimation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Fig. 3: Physiology with Temperature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5979975" y="1293050"/>
            <a:ext cx="3061200" cy="353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Residual glucose concentration inversely correlated with temperature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Glucose concentration profile not symmetrical as imposed temperature profile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Off-gas CO</a:t>
            </a:r>
            <a:r>
              <a:rPr lang="en" baseline="-25000"/>
              <a:t>2</a:t>
            </a:r>
            <a:r>
              <a:rPr lang="en"/>
              <a:t> profile revealed </a:t>
            </a:r>
          </a:p>
          <a:p>
            <a:pPr marL="914400" lvl="1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"/>
              <a:t>Slow deceleration of CO</a:t>
            </a:r>
            <a:r>
              <a:rPr lang="en" baseline="-25000"/>
              <a:t>2</a:t>
            </a:r>
            <a:r>
              <a:rPr lang="en"/>
              <a:t> production during temperature increase</a:t>
            </a:r>
          </a:p>
          <a:p>
            <a:pPr marL="914400" lvl="1" indent="-3175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"/>
              <a:t>Sharp acceleration when temperature increased</a:t>
            </a:r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775" y="1293049"/>
            <a:ext cx="5817298" cy="28271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/>
        </p:nvSpPr>
        <p:spPr>
          <a:xfrm>
            <a:off x="106775" y="1245825"/>
            <a:ext cx="2816100" cy="1338000"/>
          </a:xfrm>
          <a:prstGeom prst="rect">
            <a:avLst/>
          </a:prstGeom>
          <a:noFill/>
          <a:ln w="9525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 txBox="1"/>
          <p:nvPr/>
        </p:nvSpPr>
        <p:spPr>
          <a:xfrm>
            <a:off x="4409700" y="2583825"/>
            <a:ext cx="1356599" cy="1379400"/>
          </a:xfrm>
          <a:prstGeom prst="rect">
            <a:avLst/>
          </a:prstGeom>
          <a:noFill/>
          <a:ln w="9525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z">
  <a:themeElements>
    <a:clrScheme name="Custom 233">
      <a:dk1>
        <a:srgbClr val="000000"/>
      </a:dk1>
      <a:lt1>
        <a:srgbClr val="FFFFFF"/>
      </a:lt1>
      <a:dk2>
        <a:srgbClr val="2388DB"/>
      </a:dk2>
      <a:lt2>
        <a:srgbClr val="BBD7F8"/>
      </a:lt2>
      <a:accent1>
        <a:srgbClr val="80B606"/>
      </a:accent1>
      <a:accent2>
        <a:srgbClr val="E29F1D"/>
      </a:accent2>
      <a:accent3>
        <a:srgbClr val="1D6FB2"/>
      </a:accent3>
      <a:accent4>
        <a:srgbClr val="3FAC98"/>
      </a:accent4>
      <a:accent5>
        <a:srgbClr val="5B57BB"/>
      </a:accent5>
      <a:accent6>
        <a:srgbClr val="D1505E"/>
      </a:accent6>
      <a:hlink>
        <a:srgbClr val="185DA2"/>
      </a:hlink>
      <a:folHlink>
        <a:srgbClr val="00487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903</Words>
  <Application>Microsoft Office PowerPoint</Application>
  <PresentationFormat>On-screen Show (16:9)</PresentationFormat>
  <Paragraphs>128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Arial</vt:lpstr>
      <vt:lpstr>biz</vt:lpstr>
      <vt:lpstr>Physiological and Transcriptional Responses of Anaerobic Chemostat Cultures of Saccharomyces cerevisiae  Subjected to Diurnal Temperature Cycles</vt:lpstr>
      <vt:lpstr>Outline</vt:lpstr>
      <vt:lpstr>Introduction</vt:lpstr>
      <vt:lpstr>Study of S. cerevisiae</vt:lpstr>
      <vt:lpstr>Experimental Design</vt:lpstr>
      <vt:lpstr>Outline</vt:lpstr>
      <vt:lpstr>Fig. 1: Temperature Profile</vt:lpstr>
      <vt:lpstr>Fig. 2: Adaptation to DTC</vt:lpstr>
      <vt:lpstr>Fig. 3: Physiology with Temperature</vt:lpstr>
      <vt:lpstr>Table 3: Physiology at Constant Temp</vt:lpstr>
      <vt:lpstr>Fig. 8: Average Expression Levels</vt:lpstr>
      <vt:lpstr>Physiological Response</vt:lpstr>
      <vt:lpstr>Outline</vt:lpstr>
      <vt:lpstr>Fig. 4: Transcriptome Reprogramming</vt:lpstr>
      <vt:lpstr>Fig. 5: Gene Comparisons</vt:lpstr>
      <vt:lpstr>Fig. 6: Cell &amp; Gene Distribution</vt:lpstr>
      <vt:lpstr>Fig. 7: Carbohydrate Storage</vt:lpstr>
      <vt:lpstr>Fig. 9: Comparison of Transcript Levels </vt:lpstr>
      <vt:lpstr>Gene Expression</vt:lpstr>
      <vt:lpstr>Outline</vt:lpstr>
      <vt:lpstr>Acclimation vs. Cold Shock</vt:lpstr>
      <vt:lpstr>Future Studies</vt:lpstr>
      <vt:lpstr>Acknowledgements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Physiological and Transcriptional Responses of Anaerobic Chemostat Cultures of Saccharomyces cerevisiae  Subjected to Diurnal Temperature Cycles</dc:title>
  <dc:creator>Dahlquist, Kam D.</dc:creator>
  <cp:lastModifiedBy>Dahlquist, Kam D.</cp:lastModifiedBy>
  <cp:revision>3</cp:revision>
  <dcterms:modified xsi:type="dcterms:W3CDTF">2016-11-29T18:42:06Z</dcterms:modified>
</cp:coreProperties>
</file>