
<file path=[Content_Types].xml><?xml version="1.0" encoding="utf-8"?>
<Types xmlns="http://schemas.openxmlformats.org/package/2006/content-types"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Default Extension="rels" ContentType="application/vnd.openxmlformats-package.relationships+xml"/>
  <Default Extension="jpeg" ContentType="image/jpeg"/>
  <Default Extension="xml" ContentType="application/xml"/>
  <Override PartName="/ppt/slideLayouts/slideLayout16.xml" ContentType="application/vnd.openxmlformats-officedocument.presentationml.slideLayout+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4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8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notesSlides/notesSlide6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5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13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notesSlides/notesSlide7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821" r:id="rId1"/>
  </p:sldMasterIdLst>
  <p:notesMasterIdLst>
    <p:notesMasterId r:id="rId10"/>
  </p:notesMasterIdLst>
  <p:sldIdLst>
    <p:sldId id="256" r:id="rId2"/>
    <p:sldId id="258" r:id="rId3"/>
    <p:sldId id="265" r:id="rId4"/>
    <p:sldId id="263" r:id="rId5"/>
    <p:sldId id="264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85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845986-8A22-6B47-B34D-67F1FAE72CF3}" type="datetimeFigureOut">
              <a:rPr lang="en-US" smtClean="0"/>
              <a:pPr/>
              <a:t>5/11/11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871E15-9C21-964D-99ED-197204B60F6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871E15-9C21-964D-99ED-197204B60F6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871E15-9C21-964D-99ED-197204B60F6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871E15-9C21-964D-99ED-197204B60F6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871E15-9C21-964D-99ED-197204B60F6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871E15-9C21-964D-99ED-197204B60F6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871E15-9C21-964D-99ED-197204B60F6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871E15-9C21-964D-99ED-197204B60F6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871E15-9C21-964D-99ED-197204B60F6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199" y="1295400"/>
            <a:ext cx="8228013" cy="1927225"/>
          </a:xfrm>
        </p:spPr>
        <p:txBody>
          <a:bodyPr tIns="0" bIns="0" anchor="b" anchorCtr="0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9" y="3307976"/>
            <a:ext cx="8228013" cy="1066800"/>
          </a:xfrm>
        </p:spPr>
        <p:txBody>
          <a:bodyPr tIns="0" bIns="0"/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001E8-9DBD-BB45-8E1B-C382DDEA811E}" type="datetimeFigureOut">
              <a:rPr lang="en-US" smtClean="0"/>
              <a:pPr/>
              <a:t>5/11/11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TextBox 7"/>
          <p:cNvSpPr txBox="1"/>
          <p:nvPr/>
        </p:nvSpPr>
        <p:spPr>
          <a:xfrm>
            <a:off x="8292818" y="5804647"/>
            <a:ext cx="367088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001E8-9DBD-BB45-8E1B-C382DDEA811E}" type="datetimeFigureOut">
              <a:rPr lang="en-US" smtClean="0"/>
              <a:pPr/>
              <a:t>5/11/11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AD421-C1A6-E14B-8049-0AD85162E8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81001"/>
            <a:ext cx="3509683" cy="2209800"/>
          </a:xfrm>
        </p:spPr>
        <p:txBody>
          <a:bodyPr anchor="b"/>
          <a:lstStyle>
            <a:lvl1pPr algn="l">
              <a:defRPr sz="4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0" y="273050"/>
            <a:ext cx="365760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649071"/>
            <a:ext cx="3509683" cy="338819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A5001E8-9DBD-BB45-8E1B-C382DDEA811E}" type="datetimeFigureOut">
              <a:rPr lang="en-US" smtClean="0"/>
              <a:pPr/>
              <a:t>5/11/11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A5001E8-9DBD-BB45-8E1B-C382DDEA811E}" type="datetimeFigureOut">
              <a:rPr lang="en-US" smtClean="0"/>
              <a:pPr/>
              <a:t>5/11/11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AD421-C1A6-E14B-8049-0AD85162E8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28600" y="1143000"/>
            <a:ext cx="4267200" cy="4267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Pictures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A5001E8-9DBD-BB45-8E1B-C382DDEA811E}" type="datetimeFigureOut">
              <a:rPr lang="en-US" smtClean="0"/>
              <a:pPr/>
              <a:t>5/11/11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AD421-C1A6-E14B-8049-0AD85162E8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90600" y="2590800"/>
            <a:ext cx="3505200" cy="3505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2479675" y="1260475"/>
            <a:ext cx="1254125" cy="12541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269875" y="762000"/>
            <a:ext cx="2092325" cy="20923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568388"/>
            <a:ext cx="8228013" cy="3468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001E8-9DBD-BB45-8E1B-C382DDEA811E}" type="datetimeFigureOut">
              <a:rPr lang="en-US" smtClean="0"/>
              <a:pPr/>
              <a:t>5/11/11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AD421-C1A6-E14B-8049-0AD85162E8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274638"/>
            <a:ext cx="1524000" cy="5851525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6859"/>
            <a:ext cx="6019800" cy="561564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001E8-9DBD-BB45-8E1B-C382DDEA811E}" type="datetimeFigureOut">
              <a:rPr lang="en-US" smtClean="0"/>
              <a:pPr/>
              <a:t>5/11/11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AD421-C1A6-E14B-8049-0AD85162E8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Closing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001E8-9DBD-BB45-8E1B-C382DDEA811E}" type="datetimeFigureOut">
              <a:rPr lang="en-US" smtClean="0"/>
              <a:pPr/>
              <a:t>5/11/11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AD421-C1A6-E14B-8049-0AD85162E8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001E8-9DBD-BB45-8E1B-C382DDEA811E}" type="datetimeFigureOut">
              <a:rPr lang="en-US" smtClean="0"/>
              <a:pPr/>
              <a:t>5/11/11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AD421-C1A6-E14B-8049-0AD85162E8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36694"/>
            <a:ext cx="6400800" cy="1362075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399" y="3609695"/>
            <a:ext cx="5181601" cy="1500187"/>
          </a:xfrm>
        </p:spPr>
        <p:txBody>
          <a:bodyPr anchor="t" anchorCtr="0"/>
          <a:lstStyle>
            <a:lvl1pPr marL="0" indent="0" algn="r">
              <a:spcBef>
                <a:spcPts val="300"/>
              </a:spcBef>
              <a:buNone/>
              <a:defRPr sz="1800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A5001E8-9DBD-BB45-8E1B-C382DDEA811E}" type="datetimeFigureOut">
              <a:rPr lang="en-US" smtClean="0"/>
              <a:pPr/>
              <a:t>5/11/11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238999" y="6356350"/>
            <a:ext cx="144621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EFAD421-C1A6-E14B-8049-0AD85162E8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292818" y="5804647"/>
            <a:ext cx="367088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4753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001E8-9DBD-BB45-8E1B-C382DDEA811E}" type="datetimeFigureOut">
              <a:rPr lang="en-US" smtClean="0"/>
              <a:pPr/>
              <a:t>5/11/11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AD421-C1A6-E14B-8049-0AD85162E8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1578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1578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001E8-9DBD-BB45-8E1B-C382DDEA811E}" type="datetimeFigureOut">
              <a:rPr lang="en-US" smtClean="0"/>
              <a:pPr/>
              <a:t>5/11/11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AD421-C1A6-E14B-8049-0AD85162E8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784475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001E8-9DBD-BB45-8E1B-C382DDEA811E}" type="datetimeFigureOut">
              <a:rPr lang="en-US" smtClean="0"/>
              <a:pPr/>
              <a:t>5/11/11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AD421-C1A6-E14B-8049-0AD85162E8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62000" y="4497070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001E8-9DBD-BB45-8E1B-C382DDEA811E}" type="datetimeFigureOut">
              <a:rPr lang="en-US" smtClean="0"/>
              <a:pPr/>
              <a:t>5/11/11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AD421-C1A6-E14B-8049-0AD85162E8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001E8-9DBD-BB45-8E1B-C382DDEA811E}" type="datetimeFigureOut">
              <a:rPr lang="en-US" smtClean="0"/>
              <a:pPr/>
              <a:t>5/11/11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AD421-C1A6-E14B-8049-0AD85162E8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739775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739775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001E8-9DBD-BB45-8E1B-C382DDEA811E}" type="datetimeFigureOut">
              <a:rPr lang="en-US" smtClean="0"/>
              <a:pPr/>
              <a:t>5/11/11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AD421-C1A6-E14B-8049-0AD85162E8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45141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9775" y="2770094"/>
            <a:ext cx="7662864" cy="32671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A5001E8-9DBD-BB45-8E1B-C382DDEA811E}" type="datetimeFigureOut">
              <a:rPr lang="en-US" smtClean="0"/>
              <a:pPr/>
              <a:t>5/11/11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89613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35635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EFAD421-C1A6-E14B-8049-0AD85162E83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  <p:sldLayoutId id="2147483833" r:id="rId12"/>
    <p:sldLayoutId id="2147483834" r:id="rId13"/>
    <p:sldLayoutId id="2147483835" r:id="rId14"/>
    <p:sldLayoutId id="2147483836" r:id="rId15"/>
    <p:sldLayoutId id="2147483837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SzPct val="90000"/>
        <a:buFont typeface="Wingdings" pitchFamily="2" charset="2"/>
        <a:buChar char="S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S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025" y="1792319"/>
            <a:ext cx="8227364" cy="1724867"/>
          </a:xfrm>
        </p:spPr>
        <p:txBody>
          <a:bodyPr>
            <a:noAutofit/>
          </a:bodyPr>
          <a:lstStyle/>
          <a:p>
            <a:r>
              <a:rPr lang="en-US" sz="4000" dirty="0" smtClean="0"/>
              <a:t>Synthetic Biology:  Caught between Property Rights, the Public Domain, and the Commons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9" y="3790952"/>
            <a:ext cx="8228013" cy="1066800"/>
          </a:xfrm>
        </p:spPr>
        <p:txBody>
          <a:bodyPr>
            <a:noAutofit/>
          </a:bodyPr>
          <a:lstStyle/>
          <a:p>
            <a:r>
              <a:rPr lang="en-US" sz="2400" dirty="0" err="1" smtClean="0"/>
              <a:t>Arti</a:t>
            </a:r>
            <a:r>
              <a:rPr lang="en-US" sz="2400" dirty="0" smtClean="0"/>
              <a:t> </a:t>
            </a:r>
            <a:r>
              <a:rPr lang="en-US" sz="2400" dirty="0" err="1" smtClean="0"/>
              <a:t>Rai</a:t>
            </a:r>
            <a:r>
              <a:rPr lang="en-US" sz="2400" dirty="0" smtClean="0"/>
              <a:t> and James Boyle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Presented by Pei-Ann Lin</a:t>
            </a:r>
          </a:p>
          <a:p>
            <a:r>
              <a:rPr lang="en-US" sz="2000" dirty="0" smtClean="0"/>
              <a:t>May 11, 2011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Synthetic Biology and Intellectual Property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best method for creating “openness” and thus, greater innovation?</a:t>
            </a:r>
          </a:p>
          <a:p>
            <a:pPr lvl="1"/>
            <a:r>
              <a:rPr lang="en-US" dirty="0" smtClean="0"/>
              <a:t>Public Domain—not anyone’s property</a:t>
            </a:r>
          </a:p>
          <a:p>
            <a:pPr lvl="1"/>
            <a:r>
              <a:rPr lang="en-US" dirty="0" smtClean="0"/>
              <a:t>The Commons—Use copyright, patents, etc. to leverage requirements of openness for future improvements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Obstacles to Establishing Copyright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Products of synthetic biology do not fit well into the current conceptual limits of copyright law</a:t>
            </a:r>
          </a:p>
          <a:p>
            <a:pPr lvl="1"/>
            <a:r>
              <a:rPr lang="en-US" dirty="0" smtClean="0"/>
              <a:t>Not discussed as copyrightable subject matter in the US copyright statute</a:t>
            </a:r>
          </a:p>
          <a:p>
            <a:pPr lvl="1"/>
            <a:r>
              <a:rPr lang="en-US" dirty="0" smtClean="0"/>
              <a:t>Copyright law is restricted from covering functional articles or methods of operation and requires expressive choices</a:t>
            </a:r>
          </a:p>
          <a:p>
            <a:pPr lvl="2"/>
            <a:r>
              <a:rPr lang="en-US" dirty="0" smtClean="0"/>
              <a:t>(Can copyright be invoked for genetic code?)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Effects of Patents on Growth of Synthetic Biology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Probably low “</a:t>
            </a:r>
            <a:r>
              <a:rPr lang="en-US" dirty="0" err="1" smtClean="0"/>
              <a:t>nonobvious</a:t>
            </a:r>
            <a:r>
              <a:rPr lang="en-US" dirty="0" smtClean="0"/>
              <a:t>” threshold</a:t>
            </a:r>
          </a:p>
          <a:p>
            <a:r>
              <a:rPr lang="en-US" dirty="0" smtClean="0"/>
              <a:t>Broad foundational patents can impede innovation</a:t>
            </a:r>
          </a:p>
          <a:p>
            <a:pPr lvl="1"/>
            <a:r>
              <a:rPr lang="en-US" dirty="0" smtClean="0"/>
              <a:t>U.S.  Department of Health and Human Services holds a patent covering the use of combination of nucleic-acid binding proteins and nucleic acids to set up data storage and logic gates (2004)</a:t>
            </a:r>
          </a:p>
          <a:p>
            <a:r>
              <a:rPr lang="en-US" dirty="0" smtClean="0"/>
              <a:t>Patent thickets or “anti-commons”</a:t>
            </a:r>
          </a:p>
          <a:p>
            <a:pPr lvl="1"/>
            <a:r>
              <a:rPr lang="en-US" dirty="0" smtClean="0"/>
              <a:t>Very specific and large in quantity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Patent-based “Commons” and </a:t>
            </a:r>
            <a:r>
              <a:rPr lang="en-US" dirty="0" err="1" smtClean="0"/>
              <a:t>Copylefting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Normal patent law situation allows for new patents to be filed based on improvements</a:t>
            </a:r>
          </a:p>
          <a:p>
            <a:pPr lvl="1"/>
            <a:r>
              <a:rPr lang="en-US" dirty="0" smtClean="0"/>
              <a:t>Splits rights to a technology over many parties, eventually greatly hindering access</a:t>
            </a:r>
          </a:p>
          <a:p>
            <a:r>
              <a:rPr lang="en-US" dirty="0" err="1" smtClean="0"/>
              <a:t>BioBricks</a:t>
            </a:r>
            <a:r>
              <a:rPr lang="en-US" dirty="0" smtClean="0"/>
              <a:t> Foundation</a:t>
            </a:r>
          </a:p>
          <a:p>
            <a:r>
              <a:rPr lang="en-US" dirty="0" smtClean="0"/>
              <a:t>BIOS (Biological Innovation for an Open Society)</a:t>
            </a:r>
          </a:p>
          <a:p>
            <a:pPr lvl="1"/>
            <a:r>
              <a:rPr lang="en-US" dirty="0" smtClean="0"/>
              <a:t>Uses patent protection on a few key plant gene transfer technologies to force licensees to put improvements to those technologies into the commons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Solution: </a:t>
            </a:r>
            <a:br>
              <a:rPr lang="en-US" dirty="0" smtClean="0"/>
            </a:br>
            <a:r>
              <a:rPr lang="en-US" dirty="0" smtClean="0"/>
              <a:t>Public Domain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MIT Registry of Standard Biological Parts has placed its parts into the public domain</a:t>
            </a:r>
          </a:p>
          <a:p>
            <a:pPr lvl="1"/>
            <a:r>
              <a:rPr lang="en-US" dirty="0" smtClean="0"/>
              <a:t>Protects against the threat of patents impeding innovation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 Solutions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1577581"/>
          <a:ext cx="8692392" cy="49027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7464"/>
                <a:gridCol w="2897464"/>
                <a:gridCol w="2897464"/>
              </a:tblGrid>
              <a:tr h="367535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Strategy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Advantages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Disadvantages</a:t>
                      </a:r>
                      <a:endParaRPr lang="en-US" dirty="0"/>
                    </a:p>
                  </a:txBody>
                  <a:tcPr anchor="ctr"/>
                </a:tc>
              </a:tr>
              <a:tr h="118760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PATENTS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Exclusive use of invention for 20 years</a:t>
                      </a:r>
                      <a:r>
                        <a:rPr lang="en-US" baseline="0" dirty="0" smtClean="0"/>
                        <a:t> and g</a:t>
                      </a:r>
                      <a:r>
                        <a:rPr lang="en-US" dirty="0" smtClean="0"/>
                        <a:t>ives clear</a:t>
                      </a:r>
                      <a:r>
                        <a:rPr lang="en-US" baseline="0" dirty="0" smtClean="0"/>
                        <a:t> property right basis for </a:t>
                      </a:r>
                      <a:r>
                        <a:rPr lang="en-US" baseline="0" dirty="0" err="1" smtClean="0"/>
                        <a:t>copyleft</a:t>
                      </a:r>
                      <a:r>
                        <a:rPr lang="en-US" baseline="0" dirty="0" smtClean="0"/>
                        <a:t> license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Expensive</a:t>
                      </a:r>
                      <a:endParaRPr lang="en-US" dirty="0"/>
                    </a:p>
                  </a:txBody>
                  <a:tcPr anchor="ctr"/>
                </a:tc>
              </a:tr>
              <a:tr h="998016"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COPYRIGHT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Exclusive rights to copy or improve;</a:t>
                      </a:r>
                      <a:r>
                        <a:rPr lang="en-US" baseline="0" dirty="0" smtClean="0"/>
                        <a:t> inexpensive; clear property right basis for </a:t>
                      </a:r>
                      <a:r>
                        <a:rPr lang="en-US" baseline="0" dirty="0" err="1" smtClean="0"/>
                        <a:t>copyleft</a:t>
                      </a:r>
                      <a:r>
                        <a:rPr lang="en-US" baseline="0" dirty="0" smtClean="0"/>
                        <a:t> license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Unclear</a:t>
                      </a:r>
                      <a:r>
                        <a:rPr lang="en-US" baseline="0" dirty="0" smtClean="0"/>
                        <a:t> legal basis for assertion of copyright for synthetic biology creations</a:t>
                      </a:r>
                      <a:endParaRPr lang="en-US" dirty="0"/>
                    </a:p>
                  </a:txBody>
                  <a:tcPr anchor="ctr"/>
                </a:tc>
              </a:tr>
              <a:tr h="99801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CONTRACTS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Inexpensive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Strict</a:t>
                      </a:r>
                      <a:r>
                        <a:rPr lang="en-US" baseline="0" dirty="0" smtClean="0"/>
                        <a:t> limits on information dissemination</a:t>
                      </a:r>
                      <a:endParaRPr lang="en-US" dirty="0"/>
                    </a:p>
                  </a:txBody>
                  <a:tcPr anchor="ctr"/>
                </a:tc>
              </a:tr>
              <a:tr h="115977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SUI GENERIS LEGISLATION</a:t>
                      </a:r>
                      <a:endParaRPr lang="en-US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Narrowly</a:t>
                      </a:r>
                      <a:r>
                        <a:rPr lang="en-US" baseline="0" dirty="0" smtClean="0"/>
                        <a:t> tailored to problem; “open” databases or “social patents”</a:t>
                      </a:r>
                      <a:endParaRPr lang="en-US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Legislative</a:t>
                      </a:r>
                      <a:r>
                        <a:rPr lang="en-US" baseline="0" dirty="0" smtClean="0"/>
                        <a:t> solutions are difficult and SLOW</a:t>
                      </a:r>
                      <a:endParaRPr lang="en-US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2770094"/>
            <a:ext cx="7662864" cy="3526655"/>
          </a:xfrm>
        </p:spPr>
        <p:txBody>
          <a:bodyPr>
            <a:normAutofit/>
          </a:bodyPr>
          <a:lstStyle/>
          <a:p>
            <a:r>
              <a:rPr lang="en-US" dirty="0" smtClean="0"/>
              <a:t>Why are there concerns about antitrust and patent misuse with regards to the BIOS patent-based commons?</a:t>
            </a:r>
          </a:p>
          <a:p>
            <a:r>
              <a:rPr lang="en-US" dirty="0" smtClean="0"/>
              <a:t>How does the (sad but true) financial incentive for innovation play into each of the presented strategies for swift progress in synthetic biology?</a:t>
            </a:r>
          </a:p>
          <a:p>
            <a:r>
              <a:rPr lang="en-US" dirty="0" smtClean="0"/>
              <a:t>Is there an ideal solution??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Genesis">
  <a:themeElements>
    <a:clrScheme name="Genesis">
      <a:dk1>
        <a:sysClr val="windowText" lastClr="000000"/>
      </a:dk1>
      <a:lt1>
        <a:sysClr val="window" lastClr="FFFFFF"/>
      </a:lt1>
      <a:dk2>
        <a:srgbClr val="465466"/>
      </a:dk2>
      <a:lt2>
        <a:srgbClr val="BBD7F8"/>
      </a:lt2>
      <a:accent1>
        <a:srgbClr val="80B606"/>
      </a:accent1>
      <a:accent2>
        <a:srgbClr val="E29F1D"/>
      </a:accent2>
      <a:accent3>
        <a:srgbClr val="2397E2"/>
      </a:accent3>
      <a:accent4>
        <a:srgbClr val="35ACA2"/>
      </a:accent4>
      <a:accent5>
        <a:srgbClr val="5430BB"/>
      </a:accent5>
      <a:accent6>
        <a:srgbClr val="8D34E0"/>
      </a:accent6>
      <a:hlink>
        <a:srgbClr val="00B0F0"/>
      </a:hlink>
      <a:folHlink>
        <a:srgbClr val="0070C0"/>
      </a:folHlink>
    </a:clrScheme>
    <a:fontScheme name="Genesis">
      <a:majorFont>
        <a:latin typeface="Calisto MT"/>
        <a:ea typeface=""/>
        <a:cs typeface=""/>
        <a:font script="Jpan" typeface="ＭＳ 明朝"/>
      </a:majorFont>
      <a:minorFont>
        <a:latin typeface="Calisto MT"/>
        <a:ea typeface=""/>
        <a:cs typeface=""/>
        <a:font script="Jpan" typeface="ＭＳ 明朝"/>
      </a:minorFont>
    </a:fontScheme>
    <a:fmtScheme name="Genesis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00000"/>
                <a:greenMod val="110000"/>
              </a:schemeClr>
            </a:gs>
            <a:gs pos="75000">
              <a:schemeClr val="phClr">
                <a:tint val="40000"/>
                <a:satMod val="150000"/>
                <a:redMod val="100000"/>
                <a:blueMod val="100000"/>
              </a:schemeClr>
            </a:gs>
            <a:gs pos="100000">
              <a:schemeClr val="phClr">
                <a:tint val="60000"/>
                <a:satMod val="120000"/>
                <a:redMod val="100000"/>
                <a:blueMod val="100000"/>
              </a:schemeClr>
            </a:gs>
          </a:gsLst>
          <a:path path="circle">
            <a:fillToRect l="25000" t="25000" r="5000" b="5000"/>
          </a:path>
        </a:gradFill>
        <a:gradFill rotWithShape="1">
          <a:gsLst>
            <a:gs pos="0">
              <a:schemeClr val="phClr">
                <a:tint val="50000"/>
                <a:shade val="100000"/>
                <a:alpha val="100000"/>
                <a:satMod val="150000"/>
              </a:schemeClr>
            </a:gs>
            <a:gs pos="40000">
              <a:schemeClr val="phClr">
                <a:tint val="70000"/>
                <a:shade val="100000"/>
                <a:alpha val="100000"/>
                <a:satMod val="150000"/>
              </a:schemeClr>
            </a:gs>
            <a:gs pos="100000">
              <a:schemeClr val="phClr">
                <a:shade val="90000"/>
                <a:satMod val="11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11400000" sx="102000" sy="101000" algn="tl" rotWithShape="0">
              <a:srgbClr val="000000">
                <a:alpha val="35000"/>
              </a:srgbClr>
            </a:outerShdw>
          </a:effectLst>
          <a:scene3d>
            <a:camera prst="perspectiveFront" fov="4800000"/>
            <a:lightRig rig="morning" dir="tl"/>
          </a:scene3d>
          <a:sp3d prstMaterial="softmetal">
            <a:bevelT w="0" h="0"/>
          </a:sp3d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reflection blurRad="101600" stA="40000" endPos="50000" dist="63500" dir="5400000" fadeDir="7200000" sy="-100000" kx="300000" rotWithShape="0"/>
          </a:effectLst>
          <a:scene3d>
            <a:camera prst="orthographicFront">
              <a:rot lat="0" lon="0" rev="0"/>
            </a:camera>
            <a:lightRig rig="chilly" dir="tr">
              <a:rot lat="0" lon="0" rev="1200000"/>
            </a:lightRig>
          </a:scene3d>
          <a:sp3d prstMaterial="plastic">
            <a:bevelT w="0" h="0"/>
          </a:sp3d>
        </a:effectStyle>
      </a:effectStyleLst>
      <a:bgFillStyleLst>
        <a:blipFill rotWithShape="1">
          <a:blip xmlns:r="http://schemas.openxmlformats.org/officeDocument/2006/relationships" r:embed="rId1"/>
          <a:stretch/>
        </a:blipFill>
        <a:blipFill rotWithShape="1">
          <a:blip xmlns:r="http://schemas.openxmlformats.org/officeDocument/2006/relationships" r:embed="rId2"/>
          <a:stretch/>
        </a:blipFill>
        <a:blipFill rotWithShape="1">
          <a:blip xmlns:r="http://schemas.openxmlformats.org/officeDocument/2006/relationships" r:embed="rId3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Genesis.thmx</Template>
  <TotalTime>899</TotalTime>
  <Words>443</Words>
  <Application>Microsoft Macintosh PowerPoint</Application>
  <PresentationFormat>On-screen Show (4:3)</PresentationFormat>
  <Paragraphs>58</Paragraphs>
  <Slides>8</Slides>
  <Notes>8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Genesis</vt:lpstr>
      <vt:lpstr>Synthetic Biology:  Caught between Property Rights, the Public Domain, and the Commons</vt:lpstr>
      <vt:lpstr>Synthetic Biology and Intellectual Property Law</vt:lpstr>
      <vt:lpstr>Obstacles to Establishing Copyright</vt:lpstr>
      <vt:lpstr>Effects of Patents on Growth of Synthetic Biology</vt:lpstr>
      <vt:lpstr>Patent-based “Commons” and Copylefting</vt:lpstr>
      <vt:lpstr>Current Solution:  Public Domain</vt:lpstr>
      <vt:lpstr>Alternative Solutions</vt:lpstr>
      <vt:lpstr>Discussion Questions</vt:lpstr>
    </vt:vector>
  </TitlesOfParts>
  <Company>MIT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Synthetic Biology:  Caught between Property Rights, the Public Domain, and the Commons</dc:title>
  <dc:creator>Pei Lin</dc:creator>
  <cp:lastModifiedBy>Pei Lin</cp:lastModifiedBy>
  <cp:revision>30</cp:revision>
  <dcterms:created xsi:type="dcterms:W3CDTF">2011-05-11T18:38:39Z</dcterms:created>
  <dcterms:modified xsi:type="dcterms:W3CDTF">2011-05-11T18:40:04Z</dcterms:modified>
</cp:coreProperties>
</file>