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64" r:id="rId5"/>
    <p:sldId id="273" r:id="rId6"/>
    <p:sldId id="265" r:id="rId7"/>
    <p:sldId id="263" r:id="rId8"/>
    <p:sldId id="261" r:id="rId9"/>
    <p:sldId id="271" r:id="rId10"/>
    <p:sldId id="272" r:id="rId11"/>
    <p:sldId id="268" r:id="rId12"/>
    <p:sldId id="260" r:id="rId13"/>
    <p:sldId id="262" r:id="rId14"/>
    <p:sldId id="269" r:id="rId15"/>
    <p:sldId id="270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1" autoAdjust="0"/>
    <p:restoredTop sz="58377" autoAdjust="0"/>
  </p:normalViewPr>
  <p:slideViewPr>
    <p:cSldViewPr>
      <p:cViewPr varScale="1">
        <p:scale>
          <a:sx n="42" d="100"/>
          <a:sy n="42" d="100"/>
        </p:scale>
        <p:origin x="-13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0AEEA8-D190-4C05-A14D-84E82C5F399C}" type="datetimeFigureOut">
              <a:rPr lang="en-US" smtClean="0"/>
              <a:t>12/4/2009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947C7C-4927-4F8C-A214-197A7B3C80A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#CR2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4" Type="http://schemas.openxmlformats.org/officeDocument/2006/relationships/hyperlink" Target="#CR3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Rationale for using Cph1: already a two-component signaling system.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Phytochromes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lack the 5 domains critical for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histidine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kinase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activity. Need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histidine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kinase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activity.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947C7C-4927-4F8C-A214-197A7B3C80AA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Appendix Notes:</a:t>
            </a:r>
          </a:p>
          <a:p>
            <a:r>
              <a:rPr lang="en-US" dirty="0" smtClean="0"/>
              <a:t>-We chose to built a proof-of-concept construct in Arabidopsis thaliana because…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947C7C-4927-4F8C-A214-197A7B3C80AA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-First</a:t>
            </a:r>
            <a:r>
              <a:rPr lang="en-US" baseline="0" dirty="0" smtClean="0"/>
              <a:t>, test that plasmid is stable by transforming into protoplasts (plant cells with cell wall removed for easier plasmid transformation). [We do this so that the time and effort put into putting the whole construct in a full plant does not go to waste if it doesn’t work]</a:t>
            </a:r>
          </a:p>
          <a:p>
            <a:r>
              <a:rPr lang="en-US" baseline="0" dirty="0" smtClean="0"/>
              <a:t>-Transform plasmids into plants with the A. </a:t>
            </a:r>
            <a:r>
              <a:rPr lang="en-US" baseline="0" dirty="0" err="1" smtClean="0"/>
              <a:t>tumefaciens</a:t>
            </a:r>
            <a:r>
              <a:rPr lang="en-US" baseline="0" dirty="0" smtClean="0"/>
              <a:t> Ti plasmid and transfer by conjugation into the A. </a:t>
            </a:r>
            <a:r>
              <a:rPr lang="en-US" baseline="0" dirty="0" err="1" smtClean="0"/>
              <a:t>tumefaciens</a:t>
            </a:r>
            <a:r>
              <a:rPr lang="en-US" baseline="0" dirty="0" smtClean="0"/>
              <a:t> strain GV3111 with the helper plasmid pTiB6S3SE. Inoculate </a:t>
            </a:r>
            <a:r>
              <a:rPr lang="en-US" baseline="0" dirty="0" err="1" smtClean="0"/>
              <a:t>Nicotiana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tabacum</a:t>
            </a:r>
            <a:r>
              <a:rPr lang="en-US" baseline="0" dirty="0" smtClean="0"/>
              <a:t> (tobacco) with the bacterial vector by the leaf disk inoculation method*. Select for </a:t>
            </a:r>
            <a:r>
              <a:rPr lang="en-US" baseline="0" dirty="0" err="1" smtClean="0"/>
              <a:t>kanamycin</a:t>
            </a:r>
            <a:r>
              <a:rPr lang="en-US" baseline="0" dirty="0" smtClean="0"/>
              <a:t>-resistant </a:t>
            </a:r>
            <a:r>
              <a:rPr lang="en-US" baseline="0" dirty="0" err="1" smtClean="0"/>
              <a:t>transformants</a:t>
            </a:r>
            <a:r>
              <a:rPr lang="en-US" baseline="0" dirty="0" smtClean="0"/>
              <a:t>. Screen primary </a:t>
            </a:r>
            <a:r>
              <a:rPr lang="en-US" baseline="0" dirty="0" err="1" smtClean="0"/>
              <a:t>transformants</a:t>
            </a:r>
            <a:r>
              <a:rPr lang="en-US" baseline="0" dirty="0" smtClean="0"/>
              <a:t> with a </a:t>
            </a:r>
            <a:r>
              <a:rPr lang="en-US" baseline="0" dirty="0" err="1" smtClean="0"/>
              <a:t>luciferase</a:t>
            </a:r>
            <a:r>
              <a:rPr lang="en-US" baseline="0" dirty="0" smtClean="0"/>
              <a:t> assay (with cell extracts).</a:t>
            </a:r>
          </a:p>
          <a:p>
            <a:r>
              <a:rPr lang="en-US" baseline="0" dirty="0" smtClean="0"/>
              <a:t>-</a:t>
            </a:r>
            <a:r>
              <a:rPr lang="en-US" baseline="0" dirty="0" err="1" smtClean="0"/>
              <a:t>Luciferase</a:t>
            </a:r>
            <a:r>
              <a:rPr lang="en-US" baseline="0" dirty="0" smtClean="0"/>
              <a:t> activity ranged from 500 to 2500 LU per microgram of protein, depending on the plant organ. </a:t>
            </a:r>
          </a:p>
          <a:p>
            <a:r>
              <a:rPr lang="en-US" baseline="0" dirty="0" smtClean="0"/>
              <a:t>	*The plant organ was a factor in their experiment because they administered </a:t>
            </a:r>
            <a:r>
              <a:rPr lang="en-US" baseline="0" dirty="0" err="1" smtClean="0"/>
              <a:t>luciferin</a:t>
            </a:r>
            <a:r>
              <a:rPr lang="en-US" baseline="0" dirty="0" smtClean="0"/>
              <a:t> by plant uptake 	of the solution such that the vasculature of the plant was reflected.</a:t>
            </a:r>
          </a:p>
          <a:p>
            <a:r>
              <a:rPr lang="en-US" baseline="0" dirty="0" smtClean="0"/>
              <a:t>-To image, expose by contact to Kodak </a:t>
            </a:r>
            <a:r>
              <a:rPr lang="en-US" baseline="0" dirty="0" err="1" smtClean="0"/>
              <a:t>Ektachrome</a:t>
            </a:r>
            <a:r>
              <a:rPr lang="en-US" baseline="0" dirty="0" smtClean="0"/>
              <a:t> 200 film.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From </a:t>
            </a:r>
            <a:r>
              <a:rPr lang="en-US" baseline="0" dirty="0" err="1" smtClean="0"/>
              <a:t>Gallois</a:t>
            </a:r>
            <a:r>
              <a:rPr lang="en-US" baseline="0" dirty="0" smtClean="0"/>
              <a:t> P and </a:t>
            </a:r>
            <a:r>
              <a:rPr lang="en-US" baseline="0" dirty="0" err="1" smtClean="0"/>
              <a:t>Marinho</a:t>
            </a:r>
            <a:r>
              <a:rPr lang="en-US" baseline="0" dirty="0" smtClean="0"/>
              <a:t> P. Leaf Disk Transformation Using </a:t>
            </a:r>
            <a:r>
              <a:rPr lang="en-US" baseline="0" dirty="0" err="1" smtClean="0"/>
              <a:t>Agrobacterium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tumefaciens</a:t>
            </a:r>
            <a:r>
              <a:rPr lang="en-US" baseline="0" dirty="0" smtClean="0"/>
              <a:t>-Expression of </a:t>
            </a:r>
            <a:r>
              <a:rPr lang="en-US" baseline="0" dirty="0" err="1" smtClean="0"/>
              <a:t>Heterologous</a:t>
            </a:r>
            <a:r>
              <a:rPr lang="en-US" baseline="0" dirty="0" smtClean="0"/>
              <a:t> Genes in Tobacco. Springer 1995; 49:39-48.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“Basically, it consists of immersing the leaf disks in a liquid culture of </a:t>
            </a:r>
            <a:r>
              <a:rPr lang="en-US" sz="1200" b="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Agrobacterium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carrying the chosen transformation vector. The plant tissue and </a:t>
            </a:r>
            <a:r>
              <a:rPr lang="en-US" sz="1200" b="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Agrobacterium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are then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cocultivated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on regeneration medium for a period of 2 d at the end of which the leaf disks are transferred to regeneration medium supplemented with an antibiotic to kill the bacteria (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cefotaxime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), and a selective agent against untransformed plant cells. It takes about 2 mo to obtain rooted plantlets that can be transferred to soil. The protocol presented here works well in our hands with </a:t>
            </a:r>
            <a:r>
              <a:rPr lang="en-US" sz="1200" b="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Nicotiana</a:t>
            </a: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tabacum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cultivar “petit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havana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” mutant SR1 (</a:t>
            </a:r>
            <a:r>
              <a:rPr lang="en-US" sz="1200" b="0" i="1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 action="ppaction://hlinkfile"/>
              </a:rPr>
              <a:t>2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</a:t>
            </a:r>
            <a:r>
              <a:rPr lang="en-US" sz="1200" b="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Agrobacterium</a:t>
            </a:r>
            <a:r>
              <a:rPr lang="en-US" sz="12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tumefaciens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strain LBA4404 (</a:t>
            </a:r>
            <a:r>
              <a:rPr lang="en-US" sz="1200" b="0" i="1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4" action="ppaction://hlinkfile"/>
              </a:rPr>
              <a:t>3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harboring binary vectors conferring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kanamycin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resistance (100 mg/L).”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947C7C-4927-4F8C-A214-197A7B3C80AA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E08-6FC2-4FF1-8E08-6C5A03B023BF}" type="datetimeFigureOut">
              <a:rPr lang="en-US" smtClean="0"/>
              <a:pPr/>
              <a:t>12/4/2009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36-6200-41A4-8FB7-3E0B3FA607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E08-6FC2-4FF1-8E08-6C5A03B023BF}" type="datetimeFigureOut">
              <a:rPr lang="en-US" smtClean="0"/>
              <a:pPr/>
              <a:t>12/4/2009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36-6200-41A4-8FB7-3E0B3FA607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E08-6FC2-4FF1-8E08-6C5A03B023BF}" type="datetimeFigureOut">
              <a:rPr lang="en-US" smtClean="0"/>
              <a:pPr/>
              <a:t>12/4/2009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36-6200-41A4-8FB7-3E0B3FA607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E08-6FC2-4FF1-8E08-6C5A03B023BF}" type="datetimeFigureOut">
              <a:rPr lang="en-US" smtClean="0"/>
              <a:pPr/>
              <a:t>12/4/2009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36-6200-41A4-8FB7-3E0B3FA607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E08-6FC2-4FF1-8E08-6C5A03B023BF}" type="datetimeFigureOut">
              <a:rPr lang="en-US" smtClean="0"/>
              <a:pPr/>
              <a:t>12/4/2009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36-6200-41A4-8FB7-3E0B3FA607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E08-6FC2-4FF1-8E08-6C5A03B023BF}" type="datetimeFigureOut">
              <a:rPr lang="en-US" smtClean="0"/>
              <a:pPr/>
              <a:t>12/4/2009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36-6200-41A4-8FB7-3E0B3FA607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E08-6FC2-4FF1-8E08-6C5A03B023BF}" type="datetimeFigureOut">
              <a:rPr lang="en-US" smtClean="0"/>
              <a:pPr/>
              <a:t>12/4/2009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36-6200-41A4-8FB7-3E0B3FA607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E08-6FC2-4FF1-8E08-6C5A03B023BF}" type="datetimeFigureOut">
              <a:rPr lang="en-US" smtClean="0"/>
              <a:pPr/>
              <a:t>12/4/2009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36-6200-41A4-8FB7-3E0B3FA607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E08-6FC2-4FF1-8E08-6C5A03B023BF}" type="datetimeFigureOut">
              <a:rPr lang="en-US" smtClean="0"/>
              <a:pPr/>
              <a:t>12/4/2009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36-6200-41A4-8FB7-3E0B3FA607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E08-6FC2-4FF1-8E08-6C5A03B023BF}" type="datetimeFigureOut">
              <a:rPr lang="en-US" smtClean="0"/>
              <a:pPr/>
              <a:t>12/4/2009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36-6200-41A4-8FB7-3E0B3FA607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EE08-6FC2-4FF1-8E08-6C5A03B023BF}" type="datetimeFigureOut">
              <a:rPr lang="en-US" smtClean="0"/>
              <a:pPr/>
              <a:t>12/4/2009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36-6200-41A4-8FB7-3E0B3FA607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BEE08-6FC2-4FF1-8E08-6C5A03B023BF}" type="datetimeFigureOut">
              <a:rPr lang="en-US" smtClean="0"/>
              <a:pPr/>
              <a:t>12/4/2009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C3236-6200-41A4-8FB7-3E0B3FA607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</a:t>
            </a:r>
            <a:r>
              <a:rPr lang="en-US" dirty="0" err="1" smtClean="0"/>
              <a:t>Otuput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Genomic similarity between Arabidopsis thaliana and </a:t>
            </a:r>
            <a:r>
              <a:rPr lang="en-US" dirty="0" err="1" smtClean="0"/>
              <a:t>Nicotiana</a:t>
            </a:r>
            <a:r>
              <a:rPr lang="en-US" dirty="0" smtClean="0"/>
              <a:t> </a:t>
            </a:r>
            <a:r>
              <a:rPr lang="en-US" dirty="0" err="1" smtClean="0"/>
              <a:t>tabacum</a:t>
            </a:r>
            <a:r>
              <a:rPr lang="en-US" dirty="0" smtClean="0"/>
              <a:t>? </a:t>
            </a:r>
          </a:p>
          <a:p>
            <a:pPr lvl="1"/>
            <a:r>
              <a:rPr lang="en-US" dirty="0" smtClean="0"/>
              <a:t>Both are vascular plants at least…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Effects on </a:t>
            </a:r>
            <a:r>
              <a:rPr lang="en-US" dirty="0" smtClean="0"/>
              <a:t>plant metabolism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Power-output: effect on metabolism? </a:t>
            </a:r>
          </a:p>
          <a:p>
            <a:r>
              <a:rPr lang="en-US" dirty="0" smtClean="0"/>
              <a:t>Make it conditional: constitutively generating </a:t>
            </a:r>
            <a:r>
              <a:rPr lang="en-US" dirty="0" err="1" smtClean="0"/>
              <a:t>luciferin</a:t>
            </a:r>
            <a:r>
              <a:rPr lang="en-US" dirty="0" smtClean="0"/>
              <a:t> is not economical for plant’s energy</a:t>
            </a:r>
          </a:p>
          <a:p>
            <a:pPr lvl="1"/>
            <a:r>
              <a:rPr lang="en-US" dirty="0" err="1" smtClean="0"/>
              <a:t>Luciferase</a:t>
            </a:r>
            <a:r>
              <a:rPr lang="en-US" dirty="0" smtClean="0"/>
              <a:t> uses </a:t>
            </a:r>
            <a:r>
              <a:rPr lang="en-US" dirty="0" err="1" smtClean="0"/>
              <a:t>luciferin</a:t>
            </a:r>
            <a:r>
              <a:rPr lang="en-US" dirty="0" smtClean="0"/>
              <a:t> and ATP to emit light (and ATP = power)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Measuring </a:t>
            </a:r>
            <a:r>
              <a:rPr lang="en-US" dirty="0" smtClean="0"/>
              <a:t>light output of </a:t>
            </a:r>
            <a:r>
              <a:rPr lang="en-US" dirty="0" smtClean="0"/>
              <a:t>plants (lambda = 510- 670 nm) (</a:t>
            </a:r>
            <a:r>
              <a:rPr lang="en-US" dirty="0" err="1" smtClean="0"/>
              <a:t>luminometer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Time of light </a:t>
            </a:r>
            <a:r>
              <a:rPr lang="en-US" dirty="0" smtClean="0"/>
              <a:t>emitting (duration)</a:t>
            </a:r>
            <a:endParaRPr lang="en-US" dirty="0" smtClean="0"/>
          </a:p>
          <a:p>
            <a:r>
              <a:rPr lang="en-US" dirty="0" smtClean="0"/>
              <a:t>Optimal ATP concentration – how vary that</a:t>
            </a:r>
            <a:r>
              <a:rPr lang="en-US" dirty="0" smtClean="0"/>
              <a:t>???</a:t>
            </a:r>
          </a:p>
          <a:p>
            <a:r>
              <a:rPr lang="en-US" dirty="0" smtClean="0"/>
              <a:t>Temperature variation</a:t>
            </a:r>
            <a:endParaRPr lang="en-US" dirty="0" smtClean="0"/>
          </a:p>
          <a:p>
            <a:r>
              <a:rPr lang="en-US" dirty="0" smtClean="0"/>
              <a:t>Increase promoter strength? </a:t>
            </a:r>
            <a:r>
              <a:rPr lang="en-US" dirty="0" smtClean="0"/>
              <a:t>(of </a:t>
            </a:r>
            <a:r>
              <a:rPr lang="en-US" dirty="0" err="1" smtClean="0"/>
              <a:t>PhoB</a:t>
            </a:r>
            <a:r>
              <a:rPr lang="en-US" dirty="0" smtClean="0"/>
              <a:t> binding to the gene’s promoter)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Enhance </a:t>
            </a:r>
            <a:r>
              <a:rPr lang="en-US" dirty="0" err="1" smtClean="0"/>
              <a:t>kinasing</a:t>
            </a:r>
            <a:r>
              <a:rPr lang="en-US" dirty="0" smtClean="0"/>
              <a:t> activity to saturation</a:t>
            </a:r>
          </a:p>
          <a:p>
            <a:r>
              <a:rPr lang="en-US" dirty="0" smtClean="0"/>
              <a:t>Find </a:t>
            </a:r>
            <a:r>
              <a:rPr lang="en-US" dirty="0" err="1" smtClean="0"/>
              <a:t>luciferin</a:t>
            </a:r>
            <a:r>
              <a:rPr lang="en-US" dirty="0" smtClean="0"/>
              <a:t> coding gene (E.g. isolate mRNA in luminous organs… etc.)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In 1986, </a:t>
            </a:r>
            <a:r>
              <a:rPr lang="en-US" dirty="0" err="1" smtClean="0"/>
              <a:t>luciferase</a:t>
            </a:r>
            <a:r>
              <a:rPr lang="en-US" dirty="0" smtClean="0"/>
              <a:t> expression was greatest at the rooms and stem, and not much in the leaves. For our application, we want greater leaf </a:t>
            </a:r>
            <a:r>
              <a:rPr lang="en-US" dirty="0" err="1" smtClean="0"/>
              <a:t>emittance</a:t>
            </a:r>
            <a:r>
              <a:rPr lang="en-US" dirty="0" smtClean="0"/>
              <a:t> (^ surface area). </a:t>
            </a:r>
          </a:p>
          <a:p>
            <a:pPr lvl="1"/>
            <a:r>
              <a:rPr lang="en-US" dirty="0" smtClean="0"/>
              <a:t>This could be caused by </a:t>
            </a:r>
            <a:r>
              <a:rPr lang="en-US" dirty="0" err="1" smtClean="0"/>
              <a:t>luciferin</a:t>
            </a:r>
            <a:r>
              <a:rPr lang="en-US" dirty="0" smtClean="0"/>
              <a:t> diffusion through the vasculature of the plants. They administered </a:t>
            </a:r>
            <a:r>
              <a:rPr lang="en-US" dirty="0" err="1" smtClean="0"/>
              <a:t>luciferin</a:t>
            </a:r>
            <a:r>
              <a:rPr lang="en-US" dirty="0" smtClean="0"/>
              <a:t> by solution to the roots and the uptake of </a:t>
            </a:r>
            <a:r>
              <a:rPr lang="en-US" dirty="0" err="1" smtClean="0"/>
              <a:t>luciferin</a:t>
            </a:r>
            <a:r>
              <a:rPr lang="en-US" dirty="0" smtClean="0"/>
              <a:t> through the cell wall depends on the organ. So we hope that by synthesizing </a:t>
            </a:r>
            <a:r>
              <a:rPr lang="en-US" dirty="0" err="1" smtClean="0"/>
              <a:t>luciferin</a:t>
            </a:r>
            <a:r>
              <a:rPr lang="en-US" dirty="0" smtClean="0"/>
              <a:t> within the plants, we will see more </a:t>
            </a:r>
            <a:r>
              <a:rPr lang="en-US" dirty="0" err="1" smtClean="0"/>
              <a:t>luciferase</a:t>
            </a:r>
            <a:r>
              <a:rPr lang="en-US" dirty="0" smtClean="0"/>
              <a:t> expression in leaves.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 </a:t>
            </a:r>
            <a:r>
              <a:rPr lang="en-US" dirty="0" err="1" smtClean="0"/>
              <a:t>luciferin</a:t>
            </a:r>
            <a:r>
              <a:rPr lang="en-US" dirty="0" smtClean="0"/>
              <a:t> concentrations (400 </a:t>
            </a:r>
            <a:r>
              <a:rPr lang="en-US" dirty="0" err="1" smtClean="0"/>
              <a:t>uM</a:t>
            </a:r>
            <a:r>
              <a:rPr lang="en-US" dirty="0" smtClean="0"/>
              <a:t> and above) were toxic to cultured suspension cells and blocked further growth.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To engineer a plant </a:t>
            </a:r>
            <a:r>
              <a:rPr lang="en-US" dirty="0" smtClean="0"/>
              <a:t>that emits light to act as natural street lamps in rural parts of the developing </a:t>
            </a:r>
            <a:r>
              <a:rPr lang="en-US" dirty="0"/>
              <a:t>world.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Lack of lighting in rural parts of developing countries</a:t>
            </a:r>
          </a:p>
          <a:p>
            <a:r>
              <a:rPr lang="en-US" dirty="0" smtClean="0"/>
              <a:t>Two-component signaling systems shown to output a desired molecule based on a stimulus. Importantly, using light stimulus (as we’ve seen in bacterial photography system)</a:t>
            </a:r>
          </a:p>
          <a:p>
            <a:r>
              <a:rPr lang="en-US" dirty="0" smtClean="0"/>
              <a:t> 2CS also shown to work in plants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Make </a:t>
            </a:r>
            <a:r>
              <a:rPr lang="en-US" dirty="0" err="1" smtClean="0"/>
              <a:t>chimeric</a:t>
            </a:r>
            <a:r>
              <a:rPr lang="en-US" dirty="0" smtClean="0"/>
              <a:t> Cph1 (light-sensing) and </a:t>
            </a:r>
            <a:r>
              <a:rPr lang="en-US" dirty="0" err="1" smtClean="0"/>
              <a:t>cytokinin</a:t>
            </a:r>
            <a:r>
              <a:rPr lang="en-US" dirty="0" smtClean="0"/>
              <a:t> (equivalent to </a:t>
            </a:r>
            <a:r>
              <a:rPr lang="en-US" dirty="0" err="1" smtClean="0"/>
              <a:t>EnvZ</a:t>
            </a:r>
            <a:r>
              <a:rPr lang="en-US" dirty="0" smtClean="0"/>
              <a:t>, the </a:t>
            </a:r>
            <a:r>
              <a:rPr lang="en-US" dirty="0" err="1" smtClean="0"/>
              <a:t>histidine</a:t>
            </a:r>
            <a:r>
              <a:rPr lang="en-US" dirty="0" smtClean="0"/>
              <a:t> </a:t>
            </a:r>
            <a:r>
              <a:rPr lang="en-US" dirty="0" err="1" smtClean="0"/>
              <a:t>kinase</a:t>
            </a:r>
            <a:r>
              <a:rPr lang="en-US" dirty="0" smtClean="0"/>
              <a:t>) </a:t>
            </a:r>
            <a:r>
              <a:rPr lang="en-US" dirty="0" err="1" smtClean="0"/>
              <a:t>transmembrane</a:t>
            </a:r>
            <a:r>
              <a:rPr lang="en-US" dirty="0" smtClean="0"/>
              <a:t> receptor</a:t>
            </a:r>
          </a:p>
          <a:p>
            <a:r>
              <a:rPr lang="en-US" dirty="0" smtClean="0"/>
              <a:t>Couple this to </a:t>
            </a:r>
            <a:r>
              <a:rPr lang="en-US" dirty="0" err="1" smtClean="0"/>
              <a:t>PhoB</a:t>
            </a:r>
            <a:r>
              <a:rPr lang="en-US" dirty="0" smtClean="0"/>
              <a:t> (response regulator) </a:t>
            </a:r>
          </a:p>
          <a:p>
            <a:r>
              <a:rPr lang="en-US" dirty="0" smtClean="0"/>
              <a:t>Put </a:t>
            </a:r>
            <a:r>
              <a:rPr lang="en-US" dirty="0" err="1" smtClean="0"/>
              <a:t>luciferase</a:t>
            </a:r>
            <a:r>
              <a:rPr lang="en-US" dirty="0" smtClean="0"/>
              <a:t> expression under 4 </a:t>
            </a:r>
            <a:r>
              <a:rPr lang="en-US" dirty="0" err="1" smtClean="0"/>
              <a:t>PhoB</a:t>
            </a:r>
            <a:r>
              <a:rPr lang="en-US" dirty="0" smtClean="0"/>
              <a:t> promoter boxes + relevant plant promoter (already have a synthetic promoter)</a:t>
            </a:r>
          </a:p>
          <a:p>
            <a:r>
              <a:rPr lang="en-US" dirty="0" smtClean="0"/>
              <a:t>Transform all of this with the </a:t>
            </a:r>
            <a:r>
              <a:rPr lang="en-US" dirty="0" err="1" smtClean="0"/>
              <a:t>Agrobacterium</a:t>
            </a:r>
            <a:r>
              <a:rPr lang="en-US" dirty="0" smtClean="0"/>
              <a:t> thing into tobacco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Plant species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Test in </a:t>
            </a:r>
            <a:r>
              <a:rPr lang="en-US" dirty="0" err="1" smtClean="0"/>
              <a:t>arabidopsis</a:t>
            </a:r>
            <a:r>
              <a:rPr lang="en-US" dirty="0" smtClean="0"/>
              <a:t> first</a:t>
            </a:r>
          </a:p>
          <a:p>
            <a:r>
              <a:rPr lang="en-US" dirty="0" err="1" smtClean="0"/>
              <a:t>Heterlogous</a:t>
            </a:r>
            <a:r>
              <a:rPr lang="en-US" dirty="0" smtClean="0"/>
              <a:t> </a:t>
            </a:r>
            <a:r>
              <a:rPr lang="en-US" dirty="0" err="1" smtClean="0"/>
              <a:t>histidine</a:t>
            </a:r>
            <a:r>
              <a:rPr lang="en-US" dirty="0" smtClean="0"/>
              <a:t> </a:t>
            </a:r>
            <a:r>
              <a:rPr lang="en-US" dirty="0" err="1" smtClean="0"/>
              <a:t>kinase</a:t>
            </a:r>
            <a:r>
              <a:rPr lang="en-US" dirty="0" smtClean="0"/>
              <a:t> and response receptor: </a:t>
            </a:r>
          </a:p>
          <a:p>
            <a:pPr lvl="1"/>
            <a:r>
              <a:rPr lang="en-US" dirty="0" err="1" smtClean="0"/>
              <a:t>OmpR</a:t>
            </a:r>
            <a:r>
              <a:rPr lang="en-US" dirty="0" smtClean="0"/>
              <a:t> </a:t>
            </a:r>
            <a:r>
              <a:rPr lang="en-US" dirty="0" smtClean="0"/>
              <a:t>and other response regulators didn’t work</a:t>
            </a:r>
          </a:p>
          <a:p>
            <a:pPr lvl="1"/>
            <a:r>
              <a:rPr lang="en-US" dirty="0" smtClean="0"/>
              <a:t>Only </a:t>
            </a:r>
            <a:r>
              <a:rPr lang="en-US" dirty="0" err="1" smtClean="0"/>
              <a:t>PhoB</a:t>
            </a:r>
            <a:r>
              <a:rPr lang="en-US" dirty="0" smtClean="0"/>
              <a:t> worked</a:t>
            </a:r>
          </a:p>
          <a:p>
            <a:r>
              <a:rPr lang="en-US" dirty="0" smtClean="0"/>
              <a:t>Can’t make the assumption that </a:t>
            </a:r>
            <a:r>
              <a:rPr lang="en-US" dirty="0" err="1" smtClean="0"/>
              <a:t>PhoB</a:t>
            </a:r>
            <a:r>
              <a:rPr lang="en-US" dirty="0" smtClean="0"/>
              <a:t> will work in tobacco plans if other canonical response regulators didn’t work in </a:t>
            </a:r>
          </a:p>
          <a:p>
            <a:pPr lvl="1"/>
            <a:r>
              <a:rPr lang="en-US" dirty="0" smtClean="0"/>
              <a:t>i.e. we cannot extrapolate that all plants display AHK.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Plant Construct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Diagram of plant cell transformation method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Luciferase</a:t>
            </a:r>
            <a:r>
              <a:rPr lang="en-US" dirty="0" smtClean="0"/>
              <a:t>: </a:t>
            </a:r>
            <a:r>
              <a:rPr lang="en-US" dirty="0" err="1" smtClean="0"/>
              <a:t>Ow</a:t>
            </a:r>
            <a:r>
              <a:rPr lang="en-US" dirty="0" smtClean="0"/>
              <a:t> 9186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substrates: ATP and </a:t>
            </a:r>
            <a:r>
              <a:rPr lang="en-US" dirty="0" err="1" smtClean="0"/>
              <a:t>luciferin</a:t>
            </a:r>
            <a:r>
              <a:rPr lang="en-US" dirty="0" smtClean="0"/>
              <a:t> (</a:t>
            </a:r>
            <a:r>
              <a:rPr lang="en-US" dirty="0" err="1" smtClean="0"/>
              <a:t>Ow</a:t>
            </a:r>
            <a:r>
              <a:rPr lang="en-US" dirty="0" smtClean="0"/>
              <a:t> 1986)</a:t>
            </a:r>
          </a:p>
          <a:p>
            <a:r>
              <a:rPr lang="en-US" dirty="0" smtClean="0"/>
              <a:t>Advantage: only one protein needed for light production </a:t>
            </a:r>
            <a:endParaRPr lang="en-US" dirty="0" smtClean="0"/>
          </a:p>
          <a:p>
            <a:r>
              <a:rPr lang="en-US" dirty="0" smtClean="0"/>
              <a:t>How many copies of </a:t>
            </a:r>
            <a:r>
              <a:rPr lang="en-US" dirty="0" err="1" smtClean="0"/>
              <a:t>luciferase</a:t>
            </a:r>
            <a:r>
              <a:rPr lang="en-US" dirty="0" smtClean="0"/>
              <a:t> do fireflies produce to emit visibly bright light?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Luciferin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1985 paper, they soaked plant leaves in </a:t>
            </a:r>
            <a:r>
              <a:rPr lang="en-US" dirty="0" err="1" smtClean="0"/>
              <a:t>luciferin</a:t>
            </a:r>
            <a:r>
              <a:rPr lang="en-US" dirty="0" smtClean="0"/>
              <a:t>. Expression lasted 45 to 60 min. </a:t>
            </a:r>
          </a:p>
          <a:p>
            <a:pPr lvl="1"/>
            <a:r>
              <a:rPr lang="en-US" dirty="0" smtClean="0"/>
              <a:t>DMSO aided in uptake of </a:t>
            </a:r>
            <a:r>
              <a:rPr lang="en-US" dirty="0" err="1" smtClean="0"/>
              <a:t>luciferin</a:t>
            </a:r>
            <a:r>
              <a:rPr lang="en-US" dirty="0" smtClean="0"/>
              <a:t> substrate by the plant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Regenerate using </a:t>
            </a:r>
            <a:r>
              <a:rPr lang="en-US" dirty="0" err="1" smtClean="0"/>
              <a:t>Luciferin</a:t>
            </a:r>
            <a:r>
              <a:rPr lang="en-US" dirty="0" smtClean="0"/>
              <a:t> Regenerating Enzyme (LRE): to improve intensity and duration of output.</a:t>
            </a:r>
            <a:endParaRPr lang="en-US" dirty="0"/>
          </a:p>
          <a:p>
            <a:r>
              <a:rPr lang="en-US" dirty="0" smtClean="0"/>
              <a:t>Still need to administer </a:t>
            </a:r>
            <a:r>
              <a:rPr lang="en-US" dirty="0" err="1" smtClean="0"/>
              <a:t>luciferin</a:t>
            </a:r>
            <a:r>
              <a:rPr lang="en-US" dirty="0" smtClean="0"/>
              <a:t> in water (water plants every day)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Luciferin-Luciferase</a:t>
            </a:r>
            <a:r>
              <a:rPr lang="en-US" dirty="0" smtClean="0"/>
              <a:t> Recycling in Firefly</a:t>
            </a:r>
            <a:endParaRPr lang="en-US" dirty="0"/>
          </a:p>
        </p:txBody>
      </p:sp>
      <p:pic>
        <p:nvPicPr>
          <p:cNvPr id="4" name="Content Placeholder 3" descr="luciferin luciferase reaction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43000" y="1582585"/>
            <a:ext cx="6667500" cy="4589615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708</Words>
  <Application>Microsoft Office PowerPoint</Application>
  <PresentationFormat>On-screen Show (4:3)</PresentationFormat>
  <Paragraphs>69</Paragraphs>
  <Slides>17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Goal</vt:lpstr>
      <vt:lpstr>Background</vt:lpstr>
      <vt:lpstr>Construct</vt:lpstr>
      <vt:lpstr>Plant species</vt:lpstr>
      <vt:lpstr>Plant Construct </vt:lpstr>
      <vt:lpstr>Luciferase: Ow 9186</vt:lpstr>
      <vt:lpstr>Luciferin</vt:lpstr>
      <vt:lpstr>Luciferin-Luciferase Recycling in Firefly</vt:lpstr>
      <vt:lpstr>Measuring Otuput</vt:lpstr>
      <vt:lpstr>Potential problem</vt:lpstr>
      <vt:lpstr>Effects on plant metabolism</vt:lpstr>
      <vt:lpstr>Experiments</vt:lpstr>
      <vt:lpstr>Future steps</vt:lpstr>
      <vt:lpstr>Appendix</vt:lpstr>
      <vt:lpstr>Potential problems</vt:lpstr>
      <vt:lpstr>Potential problems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Your User Name</dc:creator>
  <cp:lastModifiedBy>Your User Name</cp:lastModifiedBy>
  <cp:revision>51</cp:revision>
  <dcterms:created xsi:type="dcterms:W3CDTF">2009-12-04T23:31:27Z</dcterms:created>
  <dcterms:modified xsi:type="dcterms:W3CDTF">2009-12-05T06:05:57Z</dcterms:modified>
</cp:coreProperties>
</file>