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64" r:id="rId4"/>
    <p:sldId id="257" r:id="rId5"/>
    <p:sldId id="265" r:id="rId6"/>
    <p:sldId id="258" r:id="rId7"/>
    <p:sldId id="260" r:id="rId8"/>
    <p:sldId id="262" r:id="rId9"/>
    <p:sldId id="266" r:id="rId10"/>
    <p:sldId id="263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833" autoAdjust="0"/>
  </p:normalViewPr>
  <p:slideViewPr>
    <p:cSldViewPr>
      <p:cViewPr varScale="1">
        <p:scale>
          <a:sx n="70" d="100"/>
          <a:sy n="70" d="100"/>
        </p:scale>
        <p:origin x="-11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E15CE-F65B-4018-8F43-3B2B01A805CC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51F61-DAC2-444F-AE43-5D8F55606174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90D0EB-2E96-4C68-ACF6-657160196E7D}" type="slidenum">
              <a:rPr lang="en-GB"/>
              <a:pPr/>
              <a:t>3</a:t>
            </a:fld>
            <a:endParaRPr lang="en-GB"/>
          </a:p>
        </p:txBody>
      </p:sp>
      <p:sp>
        <p:nvSpPr>
          <p:cNvPr id="870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F0CD11-6732-4B0B-AE41-9938B40D1312}" type="slidenum">
              <a:rPr lang="en-GB"/>
              <a:pPr/>
              <a:t>5</a:t>
            </a:fld>
            <a:endParaRPr lang="en-GB"/>
          </a:p>
        </p:txBody>
      </p:sp>
      <p:sp>
        <p:nvSpPr>
          <p:cNvPr id="1024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ec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Gerade Verbindung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Gerade Verbindung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ec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8801" y="142576"/>
            <a:ext cx="702000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6481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680" y="6247376"/>
            <a:ext cx="2897280" cy="47093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21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fld id="{C0335728-4972-453F-B11F-2B4F05D391E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de-DE"/>
          </a:p>
        </p:txBody>
      </p:sp>
      <p:sp>
        <p:nvSpPr>
          <p:cNvPr id="9" name="Rechtec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Gerade Verbindung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Gerade Verbindung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c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Gerade Verbindung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nhaltsplatzhalt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3" name="Fußzeilenplatzhalt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Gerade Verbindung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Gerade Verbindung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818309-DF19-4936-B75D-48D63617871D}" type="datetimeFigureOut">
              <a:rPr lang="de-DE" smtClean="0"/>
              <a:pPr/>
              <a:t>12.07.2010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B17D3D3-C0A2-4CD0-8D01-54B41D3522F6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7744" y="2852936"/>
            <a:ext cx="6172200" cy="1894362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BioBricks</a:t>
            </a:r>
            <a:r>
              <a:rPr lang="de-DE" sz="3600" dirty="0" smtClean="0"/>
              <a:t>: </a:t>
            </a:r>
            <a:br>
              <a:rPr lang="de-DE" sz="3600" dirty="0" smtClean="0"/>
            </a:br>
            <a:r>
              <a:rPr lang="de-DE" sz="3600" dirty="0" smtClean="0"/>
              <a:t>Registry </a:t>
            </a:r>
            <a:r>
              <a:rPr lang="de-DE" sz="3600" dirty="0" err="1" smtClean="0"/>
              <a:t>and</a:t>
            </a:r>
            <a:r>
              <a:rPr lang="de-DE" sz="3600" dirty="0" smtClean="0"/>
              <a:t> </a:t>
            </a:r>
            <a:r>
              <a:rPr lang="de-DE" sz="3600" dirty="0" err="1" smtClean="0"/>
              <a:t>Assembly</a:t>
            </a:r>
            <a:r>
              <a:rPr lang="de-DE" sz="3600" dirty="0" smtClean="0"/>
              <a:t> </a:t>
            </a:r>
            <a:r>
              <a:rPr lang="de-DE" sz="3600" dirty="0" err="1" smtClean="0"/>
              <a:t>Standarts</a:t>
            </a:r>
            <a:endParaRPr lang="de-DE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Piotr </a:t>
            </a:r>
            <a:r>
              <a:rPr lang="de-DE" dirty="0" err="1" smtClean="0"/>
              <a:t>Faba</a:t>
            </a:r>
            <a:r>
              <a:rPr lang="de-DE" dirty="0" smtClean="0"/>
              <a:t> &amp; Florian </a:t>
            </a:r>
            <a:r>
              <a:rPr lang="de-DE" dirty="0" err="1" smtClean="0"/>
              <a:t>Sessler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Standardization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Aim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Synthetic</a:t>
            </a:r>
            <a:r>
              <a:rPr lang="de-DE" dirty="0" smtClean="0"/>
              <a:t> </a:t>
            </a:r>
            <a:r>
              <a:rPr lang="de-DE" dirty="0" err="1" smtClean="0"/>
              <a:t>Biology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enable the systematic engineering of biology</a:t>
            </a:r>
          </a:p>
          <a:p>
            <a:r>
              <a:rPr lang="en-US" dirty="0" smtClean="0"/>
              <a:t>To promote the open and transparent development of tools for </a:t>
            </a:r>
            <a:r>
              <a:rPr lang="de-DE" dirty="0" err="1" smtClean="0"/>
              <a:t>engineering</a:t>
            </a:r>
            <a:r>
              <a:rPr lang="de-DE" dirty="0" smtClean="0"/>
              <a:t> </a:t>
            </a:r>
            <a:r>
              <a:rPr lang="de-DE" dirty="0" err="1" smtClean="0"/>
              <a:t>biology</a:t>
            </a:r>
            <a:endParaRPr lang="de-DE" dirty="0" smtClean="0"/>
          </a:p>
          <a:p>
            <a:r>
              <a:rPr lang="en-US" dirty="0" smtClean="0"/>
              <a:t>And to help construct an interdisciplinary community that can </a:t>
            </a:r>
            <a:r>
              <a:rPr lang="de-DE" dirty="0" err="1" smtClean="0"/>
              <a:t>productively</a:t>
            </a:r>
            <a:r>
              <a:rPr lang="de-DE" dirty="0" smtClean="0"/>
              <a:t> </a:t>
            </a:r>
            <a:r>
              <a:rPr lang="de-DE" dirty="0" err="1" smtClean="0"/>
              <a:t>apply</a:t>
            </a:r>
            <a:r>
              <a:rPr lang="de-DE" dirty="0" smtClean="0"/>
              <a:t> </a:t>
            </a:r>
            <a:r>
              <a:rPr lang="de-DE" dirty="0" err="1" smtClean="0"/>
              <a:t>biological</a:t>
            </a:r>
            <a:r>
              <a:rPr lang="de-DE" dirty="0" smtClean="0"/>
              <a:t> </a:t>
            </a:r>
            <a:r>
              <a:rPr lang="de-DE" dirty="0" err="1" smtClean="0"/>
              <a:t>technology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/>
          <p:nvPr/>
        </p:nvGrpSpPr>
        <p:grpSpPr>
          <a:xfrm>
            <a:off x="195841" y="1437271"/>
            <a:ext cx="8621280" cy="849689"/>
            <a:chOff x="215900" y="1584325"/>
            <a:chExt cx="9504363" cy="936625"/>
          </a:xfrm>
        </p:grpSpPr>
        <p:sp>
          <p:nvSpPr>
            <p:cNvPr id="32769" name="Rectangle 1"/>
            <p:cNvSpPr>
              <a:spLocks noChangeArrowheads="1"/>
            </p:cNvSpPr>
            <p:nvPr/>
          </p:nvSpPr>
          <p:spPr bwMode="auto">
            <a:xfrm>
              <a:off x="215900" y="1619250"/>
              <a:ext cx="3495675" cy="863600"/>
            </a:xfrm>
            <a:prstGeom prst="rect">
              <a:avLst/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 anchor="ctr" anchorCtr="1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</a:tabLst>
              </a:pPr>
              <a:r>
                <a:rPr lang="en-GB" sz="2200" b="1" dirty="0">
                  <a:solidFill>
                    <a:srgbClr val="FFFFFF"/>
                  </a:solidFill>
                </a:rPr>
                <a:t>Abstraction</a:t>
              </a:r>
            </a:p>
          </p:txBody>
        </p:sp>
        <p:sp>
          <p:nvSpPr>
            <p:cNvPr id="32770" name="Rectangle 2"/>
            <p:cNvSpPr>
              <a:spLocks noChangeArrowheads="1"/>
            </p:cNvSpPr>
            <p:nvPr/>
          </p:nvSpPr>
          <p:spPr bwMode="auto">
            <a:xfrm>
              <a:off x="3546475" y="1584325"/>
              <a:ext cx="3330575" cy="936625"/>
            </a:xfrm>
            <a:prstGeom prst="rect">
              <a:avLst/>
            </a:prstGeom>
            <a:blipFill dpi="0" rotWithShape="0">
              <a:blip r:embed="rId4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 anchor="ctr" anchorCtr="1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</a:tabLst>
              </a:pPr>
              <a:r>
                <a:rPr lang="en-GB" sz="2400" b="1" dirty="0">
                  <a:solidFill>
                    <a:srgbClr val="FFFFFF"/>
                  </a:solidFill>
                </a:rPr>
                <a:t>Standardisation</a:t>
              </a:r>
            </a:p>
          </p:txBody>
        </p:sp>
        <p:sp>
          <p:nvSpPr>
            <p:cNvPr id="32771" name="Rectangle 3"/>
            <p:cNvSpPr>
              <a:spLocks noChangeArrowheads="1"/>
            </p:cNvSpPr>
            <p:nvPr/>
          </p:nvSpPr>
          <p:spPr bwMode="auto">
            <a:xfrm>
              <a:off x="6715125" y="1619250"/>
              <a:ext cx="3005138" cy="900113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 anchor="ctr" anchorCtr="1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</a:tabLst>
              </a:pPr>
              <a:r>
                <a:rPr lang="en-GB" sz="2400" b="1" dirty="0">
                  <a:solidFill>
                    <a:srgbClr val="FFFFFF"/>
                  </a:solidFill>
                </a:rPr>
                <a:t>Quality Control</a:t>
              </a:r>
            </a:p>
          </p:txBody>
        </p:sp>
      </p:grp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1468800" y="142575"/>
            <a:ext cx="7021440" cy="114492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</a:tabLst>
            </a:pPr>
            <a:r>
              <a:rPr lang="en-GB" dirty="0"/>
              <a:t>Engineering Approach </a:t>
            </a:r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260641" y="3429001"/>
            <a:ext cx="2024640" cy="3070402"/>
          </a:xfrm>
          <a:prstGeom prst="roundRect">
            <a:avLst>
              <a:gd name="adj" fmla="val 3713"/>
            </a:avLst>
          </a:prstGeom>
          <a:noFill/>
          <a:ln w="72000">
            <a:solidFill>
              <a:srgbClr val="800080"/>
            </a:solidFill>
            <a:prstDash val="sysDot"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489600" y="2547628"/>
            <a:ext cx="8163360" cy="705674"/>
          </a:xfrm>
          <a:prstGeom prst="rect">
            <a:avLst/>
          </a:prstGeom>
          <a:blipFill dpi="0" rotWithShape="0">
            <a:blip r:embed="rId6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Industrial Revolutions</a:t>
            </a:r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2424960" y="3429001"/>
            <a:ext cx="2178720" cy="3070402"/>
          </a:xfrm>
          <a:prstGeom prst="roundRect">
            <a:avLst>
              <a:gd name="adj" fmla="val 3713"/>
            </a:avLst>
          </a:prstGeom>
          <a:noFill/>
          <a:ln w="72000">
            <a:solidFill>
              <a:srgbClr val="800080"/>
            </a:solidFill>
            <a:prstDash val="sysDot"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32776" name="AutoShape 8"/>
          <p:cNvSpPr>
            <a:spLocks noChangeArrowheads="1"/>
          </p:cNvSpPr>
          <p:nvPr/>
        </p:nvSpPr>
        <p:spPr bwMode="auto">
          <a:xfrm>
            <a:off x="4687201" y="3429001"/>
            <a:ext cx="2040480" cy="3070402"/>
          </a:xfrm>
          <a:prstGeom prst="roundRect">
            <a:avLst>
              <a:gd name="adj" fmla="val 3713"/>
            </a:avLst>
          </a:prstGeom>
          <a:noFill/>
          <a:ln w="72000">
            <a:solidFill>
              <a:srgbClr val="800080"/>
            </a:solidFill>
            <a:prstDash val="sysDot"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32777" name="AutoShape 9"/>
          <p:cNvSpPr>
            <a:spLocks noChangeArrowheads="1"/>
          </p:cNvSpPr>
          <p:nvPr/>
        </p:nvSpPr>
        <p:spPr bwMode="auto">
          <a:xfrm>
            <a:off x="6841441" y="3429001"/>
            <a:ext cx="2040480" cy="3070402"/>
          </a:xfrm>
          <a:prstGeom prst="roundRect">
            <a:avLst>
              <a:gd name="adj" fmla="val 3713"/>
            </a:avLst>
          </a:prstGeom>
          <a:noFill/>
          <a:ln w="72000">
            <a:solidFill>
              <a:srgbClr val="800080"/>
            </a:solidFill>
            <a:prstDash val="sysDot"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391681" y="3493807"/>
            <a:ext cx="1795680" cy="489651"/>
          </a:xfrm>
          <a:prstGeom prst="rect">
            <a:avLst/>
          </a:prstGeom>
          <a:blipFill dpi="0" rotWithShape="0">
            <a:blip r:embed="rId7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Mechanical</a:t>
            </a: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2645280" y="3493807"/>
            <a:ext cx="1795680" cy="489651"/>
          </a:xfrm>
          <a:prstGeom prst="rect">
            <a:avLst/>
          </a:prstGeom>
          <a:blipFill dpi="0" rotWithShape="0">
            <a:blip r:embed="rId7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Transport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4832641" y="3493807"/>
            <a:ext cx="1795680" cy="489651"/>
          </a:xfrm>
          <a:prstGeom prst="rect">
            <a:avLst/>
          </a:prstGeom>
          <a:blipFill dpi="0" rotWithShape="0">
            <a:blip r:embed="rId7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Chemical</a:t>
            </a: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6988320" y="3493807"/>
            <a:ext cx="1795680" cy="489651"/>
          </a:xfrm>
          <a:prstGeom prst="rect">
            <a:avLst/>
          </a:prstGeom>
          <a:blipFill dpi="0" rotWithShape="0">
            <a:blip r:embed="rId7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Digital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577441" y="4584002"/>
            <a:ext cx="137952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rgbClr val="000000"/>
                </a:solidFill>
              </a:rPr>
              <a:t>Machine Tool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601920" y="5160063"/>
            <a:ext cx="130464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Nuts &amp; Bolts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158240" y="5003085"/>
            <a:ext cx="1658880" cy="5472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rgbClr val="000000"/>
                </a:solidFill>
              </a:rPr>
              <a:t>Communication </a:t>
            </a:r>
          </a:p>
          <a:p>
            <a:pPr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rgbClr val="000000"/>
                </a:solidFill>
              </a:rPr>
              <a:t>protocols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7179840" y="5661235"/>
            <a:ext cx="121248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File Format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7158241" y="4448628"/>
            <a:ext cx="105552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Hardware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2862720" y="4572481"/>
            <a:ext cx="73152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Trains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2862720" y="4997325"/>
            <a:ext cx="116496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Car / Road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5061600" y="4578241"/>
            <a:ext cx="1290240" cy="5472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Large scale </a:t>
            </a:r>
          </a:p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production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0621"/>
            <a:ext cx="3168352" cy="2112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 </a:t>
            </a:r>
            <a:r>
              <a:rPr lang="de-DE" dirty="0" err="1" smtClean="0"/>
              <a:t>BioBrick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873752"/>
          </a:xfrm>
        </p:spPr>
        <p:txBody>
          <a:bodyPr>
            <a:normAutofit/>
          </a:bodyPr>
          <a:lstStyle/>
          <a:p>
            <a:r>
              <a:rPr lang="en-GB" sz="3600" dirty="0" smtClean="0"/>
              <a:t>Defined structure and function</a:t>
            </a:r>
          </a:p>
          <a:p>
            <a:r>
              <a:rPr lang="en-GB" sz="3600" dirty="0" smtClean="0"/>
              <a:t>Designed to be composed and incorporated into living cells </a:t>
            </a:r>
          </a:p>
          <a:p>
            <a:r>
              <a:rPr lang="en-GB" sz="3600" dirty="0" smtClean="0"/>
              <a:t>Restriction sites, (start </a:t>
            </a:r>
            <a:r>
              <a:rPr lang="en-GB" sz="3600" dirty="0" err="1" smtClean="0"/>
              <a:t>codon</a:t>
            </a:r>
            <a:r>
              <a:rPr lang="en-GB" sz="3600" dirty="0" smtClean="0"/>
              <a:t>,) sequence</a:t>
            </a:r>
          </a:p>
          <a:p>
            <a:r>
              <a:rPr lang="en-GB" sz="3600" dirty="0" smtClean="0"/>
              <a:t>"parts", "devices" and "systems"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668866" y="0"/>
            <a:ext cx="7806268" cy="1144920"/>
          </a:xfrm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</a:tabLst>
            </a:pPr>
            <a:r>
              <a:rPr lang="en-GB" dirty="0" smtClean="0"/>
              <a:t>How is engineering biology different from electronic engineering</a:t>
            </a:r>
            <a:endParaRPr lang="en-GB" dirty="0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467544" y="5445224"/>
            <a:ext cx="7313760" cy="14127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500" b="1" dirty="0" smtClean="0">
                <a:solidFill>
                  <a:srgbClr val="000000"/>
                </a:solidFill>
              </a:rPr>
              <a:t>-&gt; Need for well characterised behaviour of parts:</a:t>
            </a:r>
          </a:p>
          <a:p>
            <a:pPr>
              <a:buFontTx/>
              <a:buChar char="-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5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500" b="1" dirty="0" smtClean="0">
                <a:solidFill>
                  <a:srgbClr val="000000"/>
                </a:solidFill>
                <a:cs typeface="Arial" charset="0"/>
              </a:rPr>
              <a:t>in isolation</a:t>
            </a:r>
          </a:p>
          <a:p>
            <a:pPr>
              <a:buFontTx/>
              <a:buChar char="-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5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500" b="1" dirty="0" smtClean="0">
                <a:solidFill>
                  <a:srgbClr val="000000"/>
                </a:solidFill>
                <a:cs typeface="Arial" charset="0"/>
              </a:rPr>
              <a:t>assembled</a:t>
            </a:r>
            <a:r>
              <a:rPr lang="ar-SA" sz="2200" b="1" dirty="0" smtClean="0">
                <a:solidFill>
                  <a:srgbClr val="000000"/>
                </a:solidFill>
                <a:cs typeface="Arial" charset="0"/>
              </a:rPr>
              <a:t>‏</a:t>
            </a:r>
            <a:endParaRPr lang="en-GB" sz="2200" b="1" dirty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0369" y="1124744"/>
            <a:ext cx="8913631" cy="4315684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GB" sz="2500" b="1" dirty="0">
                <a:solidFill>
                  <a:schemeClr val="accent6">
                    <a:lumMod val="75000"/>
                  </a:schemeClr>
                </a:solidFill>
              </a:rPr>
              <a:t>Reproduction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 – cell growth &amp; division</a:t>
            </a:r>
          </a:p>
          <a:p>
            <a:r>
              <a:rPr lang="en-GB" sz="2500" b="1" dirty="0">
                <a:solidFill>
                  <a:schemeClr val="accent6">
                    <a:lumMod val="75000"/>
                  </a:schemeClr>
                </a:solidFill>
              </a:rPr>
              <a:t>Evolution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 – survival 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pressures</a:t>
            </a:r>
          </a:p>
          <a:p>
            <a:r>
              <a:rPr lang="en-GB" sz="2500" b="1" dirty="0" smtClean="0">
                <a:solidFill>
                  <a:schemeClr val="accent6">
                    <a:lumMod val="75000"/>
                  </a:schemeClr>
                </a:solidFill>
              </a:rPr>
              <a:t>Mutation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– evolutionary pressures can force new mutations</a:t>
            </a:r>
          </a:p>
          <a:p>
            <a:r>
              <a:rPr lang="en-GB" sz="2500" b="1" dirty="0">
                <a:solidFill>
                  <a:schemeClr val="accent6">
                    <a:lumMod val="75000"/>
                  </a:schemeClr>
                </a:solidFill>
              </a:rPr>
              <a:t>Diffusion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 – can lead to cross-talk of systems (no PCB)</a:t>
            </a:r>
          </a:p>
          <a:p>
            <a:r>
              <a:rPr lang="en-GB" sz="2500" b="1" dirty="0">
                <a:solidFill>
                  <a:schemeClr val="accent6">
                    <a:lumMod val="75000"/>
                  </a:schemeClr>
                </a:solidFill>
              </a:rPr>
              <a:t>Decoupling 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– existing biological chassis are complicated, device may interact with endogenous 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pathways</a:t>
            </a:r>
          </a:p>
          <a:p>
            <a:endParaRPr lang="en-GB" sz="25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500" b="1" dirty="0" err="1" smtClean="0">
                <a:solidFill>
                  <a:schemeClr val="accent6">
                    <a:lumMod val="75000"/>
                  </a:schemeClr>
                </a:solidFill>
              </a:rPr>
              <a:t>BioBricks</a:t>
            </a:r>
            <a:r>
              <a:rPr lang="en-GB" sz="2500" b="1" dirty="0" smtClean="0">
                <a:solidFill>
                  <a:schemeClr val="accent6">
                    <a:lumMod val="75000"/>
                  </a:schemeClr>
                </a:solidFill>
              </a:rPr>
              <a:t> - 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behave differently in various environments</a:t>
            </a:r>
          </a:p>
          <a:p>
            <a:endParaRPr lang="en-GB" sz="25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Performance varies with labs due to </a:t>
            </a:r>
            <a:r>
              <a:rPr lang="en-GB" sz="2500" b="1" dirty="0" smtClean="0">
                <a:solidFill>
                  <a:schemeClr val="accent6">
                    <a:lumMod val="75000"/>
                  </a:schemeClr>
                </a:solidFill>
              </a:rPr>
              <a:t>variety of practices 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used to handle parts</a:t>
            </a:r>
            <a:endParaRPr lang="en-GB" sz="25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2" grpId="0"/>
      <p:bldP spid="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 Registry</a:t>
            </a:r>
            <a:endParaRPr lang="de-D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937227"/>
            <a:ext cx="7467600" cy="4199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Standards</a:t>
            </a:r>
            <a:endParaRPr lang="de-D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95412" y="2151062"/>
            <a:ext cx="5591175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779686"/>
          </a:xfrm>
        </p:spPr>
        <p:txBody>
          <a:bodyPr>
            <a:normAutofit/>
          </a:bodyPr>
          <a:lstStyle/>
          <a:p>
            <a:r>
              <a:rPr lang="de-DE" sz="3200" dirty="0" smtClean="0"/>
              <a:t>Other Standards</a:t>
            </a:r>
            <a:endParaRPr lang="de-DE" sz="3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76872"/>
            <a:ext cx="4424164" cy="1106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3861048"/>
            <a:ext cx="6227662" cy="246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platzhalter 3"/>
          <p:cNvSpPr>
            <a:spLocks noGrp="1"/>
          </p:cNvSpPr>
          <p:nvPr>
            <p:ph type="body" sz="quarter" idx="1"/>
          </p:nvPr>
        </p:nvSpPr>
        <p:spPr>
          <a:xfrm>
            <a:off x="457200" y="1196753"/>
            <a:ext cx="4040188" cy="720080"/>
          </a:xfrm>
        </p:spPr>
        <p:txBody>
          <a:bodyPr>
            <a:normAutofit/>
          </a:bodyPr>
          <a:lstStyle/>
          <a:p>
            <a:r>
              <a:rPr lang="de-DE" sz="3600" dirty="0"/>
              <a:t>BBF RFC </a:t>
            </a:r>
            <a:r>
              <a:rPr lang="de-DE" sz="3600" dirty="0" smtClean="0"/>
              <a:t>20</a:t>
            </a:r>
            <a:endParaRPr lang="de-DE" sz="36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3"/>
          </p:nvPr>
        </p:nvSpPr>
        <p:spPr>
          <a:xfrm>
            <a:off x="4645025" y="1196753"/>
            <a:ext cx="4041775" cy="720079"/>
          </a:xfrm>
        </p:spPr>
        <p:txBody>
          <a:bodyPr>
            <a:normAutofit/>
          </a:bodyPr>
          <a:lstStyle/>
          <a:p>
            <a:r>
              <a:rPr lang="de-DE" sz="3600" dirty="0"/>
              <a:t>BBF RFC </a:t>
            </a:r>
            <a:r>
              <a:rPr lang="de-DE" sz="3600" dirty="0" smtClean="0"/>
              <a:t>23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Assembly standards</a:t>
            </a:r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15712" t="16472" r="9781" b="14906"/>
          <a:stretch>
            <a:fillRect/>
          </a:stretch>
        </p:blipFill>
        <p:spPr bwMode="auto">
          <a:xfrm>
            <a:off x="0" y="1594309"/>
            <a:ext cx="9144000" cy="5263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reus">
  <a:themeElements>
    <a:clrScheme name="Nereus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Nereus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Nere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212</Words>
  <Application>Microsoft Office PowerPoint</Application>
  <PresentationFormat>On-screen Show (4:3)</PresentationFormat>
  <Paragraphs>52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Nereus</vt:lpstr>
      <vt:lpstr>BioBricks:  Registry and Assembly Standarts</vt:lpstr>
      <vt:lpstr>The Aim of Synthetic Biology</vt:lpstr>
      <vt:lpstr>Engineering Approach </vt:lpstr>
      <vt:lpstr>What is a BioBrick?</vt:lpstr>
      <vt:lpstr>How is engineering biology different from electronic engineering</vt:lpstr>
      <vt:lpstr>The Registry</vt:lpstr>
      <vt:lpstr>Standards</vt:lpstr>
      <vt:lpstr>Other Standards</vt:lpstr>
      <vt:lpstr>Assembly standards</vt:lpstr>
      <vt:lpstr>Standardization</vt:lpstr>
    </vt:vector>
  </TitlesOfParts>
  <Company>Keine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BioBricks:  Registry and Assembly Standarts</dc:title>
  <dc:creator>Florian Sessler</dc:creator>
  <cp:lastModifiedBy>pdf08</cp:lastModifiedBy>
  <cp:revision>57</cp:revision>
  <dcterms:created xsi:type="dcterms:W3CDTF">2010-07-11T15:50:59Z</dcterms:created>
  <dcterms:modified xsi:type="dcterms:W3CDTF">2010-07-12T17:29:01Z</dcterms:modified>
</cp:coreProperties>
</file>