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0" r:id="rId3"/>
    <p:sldId id="257" r:id="rId4"/>
    <p:sldId id="259" r:id="rId5"/>
    <p:sldId id="261" r:id="rId6"/>
    <p:sldId id="262" r:id="rId7"/>
    <p:sldId id="263" r:id="rId8"/>
    <p:sldId id="264" r:id="rId9"/>
    <p:sldId id="265" r:id="rId10"/>
    <p:sldId id="266" r:id="rId11"/>
    <p:sldId id="267" r:id="rId12"/>
    <p:sldId id="268" r:id="rId13"/>
    <p:sldId id="270" r:id="rId14"/>
    <p:sldId id="269" r:id="rId15"/>
    <p:sldId id="271" r:id="rId16"/>
    <p:sldId id="272" r:id="rId17"/>
    <p:sldId id="273" r:id="rId18"/>
    <p:sldId id="276" r:id="rId19"/>
    <p:sldId id="278" r:id="rId20"/>
    <p:sldId id="274" r:id="rId21"/>
    <p:sldId id="277" r:id="rId22"/>
    <p:sldId id="275" r:id="rId23"/>
    <p:sldId id="279" r:id="rId24"/>
    <p:sldId id="280" r:id="rId25"/>
    <p:sldId id="281"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7EFF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239" autoAdjust="0"/>
  </p:normalViewPr>
  <p:slideViewPr>
    <p:cSldViewPr>
      <p:cViewPr varScale="1">
        <p:scale>
          <a:sx n="74" d="100"/>
          <a:sy n="74" d="100"/>
        </p:scale>
        <p:origin x="-185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D6E6A56-B9FD-4F55-B30B-EA4DE14D40C7}" type="datetimeFigureOut">
              <a:rPr lang="en-US"/>
              <a:pPr>
                <a:defRPr/>
              </a:pPr>
              <a:t>12/2/2010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3B2FBE4-5F26-4DB7-9659-4D73B9334CE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L: In medicine today, Cancer is a very relevant problem that doctors and scientists are focusing on.  90% of cancer patient Deaths result from metastasis</a:t>
            </a:r>
          </a:p>
          <a:p>
            <a:pPr eaLnBrk="1" hangingPunct="1"/>
            <a:r>
              <a:rPr lang="en-US" smtClean="0"/>
              <a:t>As one nature article puts it, Metastasis is a question of life or death. When considering metastatic carcinomas, previous studies have indicated that the presence of circulating tumor cells is associated with shorter survival times.</a:t>
            </a:r>
          </a:p>
          <a:p>
            <a:pPr eaLnBrk="1" hangingPunct="1"/>
            <a:endParaRPr lang="en-US" smtClean="0"/>
          </a:p>
          <a:p>
            <a:pPr eaLnBrk="1" hangingPunct="1"/>
            <a:r>
              <a:rPr lang="en-US" smtClean="0"/>
              <a:t>Capturing these circulating tumor cells can pose as an alternative to invasive biopsies, which are often used to characterize tumor phenotype.</a:t>
            </a:r>
          </a:p>
          <a:p>
            <a:pPr eaLnBrk="1" hangingPunct="1"/>
            <a:r>
              <a:rPr lang="en-US" smtClean="0"/>
              <a:t>Additionally, the non-invasive methods developed in this paper may work to diagnose and monitor cancer.</a:t>
            </a:r>
          </a:p>
        </p:txBody>
      </p:sp>
      <p:sp>
        <p:nvSpPr>
          <p:cNvPr id="4" name="Slide Number Placeholder 3"/>
          <p:cNvSpPr>
            <a:spLocks noGrp="1"/>
          </p:cNvSpPr>
          <p:nvPr>
            <p:ph type="sldNum" sz="quarter" idx="5"/>
          </p:nvPr>
        </p:nvSpPr>
        <p:spPr/>
        <p:txBody>
          <a:bodyPr/>
          <a:lstStyle/>
          <a:p>
            <a:pPr>
              <a:defRPr/>
            </a:pPr>
            <a:fld id="{DB23FD1D-9FFA-4087-89CF-8DC146FAF046}"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K</a:t>
            </a:r>
          </a:p>
          <a:p>
            <a:pPr eaLnBrk="1" hangingPunct="1">
              <a:spcBef>
                <a:spcPct val="0"/>
              </a:spcBef>
            </a:pPr>
            <a:r>
              <a:rPr lang="en-US" smtClean="0"/>
              <a:t>Ct scans were performed at baseline and at regular intervals according to std clinical practice.  Sum of unidimensional size in cm of all significant and measurable tumor sites.</a:t>
            </a:r>
          </a:p>
          <a:p>
            <a:pPr eaLnBrk="1" hangingPunct="1">
              <a:spcBef>
                <a:spcPct val="0"/>
              </a:spcBef>
            </a:pPr>
            <a:r>
              <a:rPr lang="en-US" smtClean="0"/>
              <a:t>Absolute number not nce corr. With size, but percent change in ctc quantity and percent change in tumour size.</a:t>
            </a:r>
          </a:p>
          <a:p>
            <a:pPr eaLnBrk="1" hangingPunct="1">
              <a:spcBef>
                <a:spcPct val="0"/>
              </a:spcBef>
            </a:pPr>
            <a:r>
              <a:rPr lang="en-US" smtClean="0"/>
              <a:t>Trend follows that of tumor response to treatment.  These are 6 patients.</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BCEFF9-0008-4AEE-86D3-EAB3B39F61F2}" type="slidenum">
              <a:rPr lang="en-US"/>
              <a:pPr fontAlgn="base">
                <a:spcBef>
                  <a:spcPct val="0"/>
                </a:spcBef>
                <a:spcAft>
                  <a:spcPct val="0"/>
                </a:spcAft>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 To really gain a sense of how significant this CTC-chip technology is,  we can compare its CTC capture rates to those of the currently leading technology, immunomagnetic bead purification. And we can see that the CTC chip outperforms immunomagnetic bead purification across a variety of cancer as well has exhibits increased purity and yield.</a:t>
            </a:r>
          </a:p>
          <a:p>
            <a:pPr eaLnBrk="1" hangingPunct="1">
              <a:spcBef>
                <a:spcPct val="0"/>
              </a:spcBef>
            </a:pPr>
            <a:endParaRPr lang="en-US" smtClean="0"/>
          </a:p>
          <a:p>
            <a:pPr eaLnBrk="1" hangingPunct="1">
              <a:spcBef>
                <a:spcPct val="0"/>
              </a:spcBef>
            </a:pPr>
            <a:r>
              <a:rPr lang="en-US" smtClean="0"/>
              <a:t>Immunomagnetic bead purification is currently the lead technology in the clinical setting with reported success in identifying CTCs</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31F62B-D5E9-4642-96E9-95580A65EECD}" type="slidenum">
              <a:rPr lang="en-US"/>
              <a:pPr fontAlgn="base">
                <a:spcBef>
                  <a:spcPct val="0"/>
                </a:spcBef>
                <a:spcAft>
                  <a:spcPct val="0"/>
                </a:spcAft>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L: Following cell capture on the chip, these researchers showed that cells were still viable through live/dead assays, and that they could be immunostained. They tested for 2 tumor specific markers. PSA which is prostate specific antigen and TTF-1 which is specific for lung adenocarcinoma. They also used RT-PCR amplification to  show that PSA transcripts appeared in the cells of patients with prostate cancer but were absent from the lung cancer cells and non-CTC cells (hematologic cells).</a:t>
            </a:r>
          </a:p>
        </p:txBody>
      </p:sp>
      <p:sp>
        <p:nvSpPr>
          <p:cNvPr id="4" name="Slide Number Placeholder 3"/>
          <p:cNvSpPr>
            <a:spLocks noGrp="1"/>
          </p:cNvSpPr>
          <p:nvPr>
            <p:ph type="sldNum" sz="quarter" idx="5"/>
          </p:nvPr>
        </p:nvSpPr>
        <p:spPr/>
        <p:txBody>
          <a:bodyPr/>
          <a:lstStyle/>
          <a:p>
            <a:pPr>
              <a:defRPr/>
            </a:pPr>
            <a:fld id="{813EA85C-6DA6-4A7C-9A25-75CAFFD41B92}"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L: Therefore in conclusion, the main advances of this CTC chip technology include the fact that whole blood samples can be used without preprocessing. The chip allows for both increased purity and sensitivity. It can detect CTCs across a wide range of cancers from prostate to pancreas to lung. And the microchip design can be applied to capturing other rare cells as well, by using antibodies other than Epcam. </a:t>
            </a:r>
          </a:p>
          <a:p>
            <a:pPr eaLnBrk="1" hangingPunct="1"/>
            <a:endParaRPr lang="en-US" smtClean="0"/>
          </a:p>
          <a:p>
            <a:pPr eaLnBrk="1" hangingPunct="1"/>
            <a:r>
              <a:rPr lang="en-US" smtClean="0"/>
              <a:t>Lastly one interesting note to point out, if we refer back to this table that we saw a few slides ago, was that this chip was able to isolate approximately the same number of CTCs in both metastatic prostate cancer as well as localized (or not metastatic) prostate cancer. This novel finding enabled by the chip warrants further study as it may reveal deeper insights about metastasis and the biology of CTCs.</a:t>
            </a:r>
          </a:p>
        </p:txBody>
      </p:sp>
      <p:sp>
        <p:nvSpPr>
          <p:cNvPr id="4" name="Slide Number Placeholder 3"/>
          <p:cNvSpPr>
            <a:spLocks noGrp="1"/>
          </p:cNvSpPr>
          <p:nvPr>
            <p:ph type="sldNum" sz="quarter" idx="5"/>
          </p:nvPr>
        </p:nvSpPr>
        <p:spPr/>
        <p:txBody>
          <a:bodyPr/>
          <a:lstStyle/>
          <a:p>
            <a:pPr>
              <a:defRPr/>
            </a:pPr>
            <a:fld id="{2A2B65E5-5953-4EEC-9F4A-9A98331ED50D}"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Patient population</a:t>
            </a:r>
          </a:p>
          <a:p>
            <a:pPr eaLnBrk="1" hangingPunct="1"/>
            <a:r>
              <a:rPr lang="en-US" smtClean="0"/>
              <a:t>Diff drugs given to patients.</a:t>
            </a:r>
          </a:p>
          <a:p>
            <a:pPr eaLnBrk="1" hangingPunct="1"/>
            <a:r>
              <a:rPr lang="en-US" smtClean="0"/>
              <a:t>Supplement figures</a:t>
            </a:r>
          </a:p>
          <a:p>
            <a:pPr eaLnBrk="1" hangingPunct="1"/>
            <a:r>
              <a:rPr lang="en-US" smtClean="0"/>
              <a:t>Big setup</a:t>
            </a:r>
          </a:p>
        </p:txBody>
      </p:sp>
      <p:sp>
        <p:nvSpPr>
          <p:cNvPr id="4" name="Slide Number Placeholder 3"/>
          <p:cNvSpPr>
            <a:spLocks noGrp="1"/>
          </p:cNvSpPr>
          <p:nvPr>
            <p:ph type="sldNum" sz="quarter" idx="5"/>
          </p:nvPr>
        </p:nvSpPr>
        <p:spPr/>
        <p:txBody>
          <a:bodyPr/>
          <a:lstStyle/>
          <a:p>
            <a:pPr>
              <a:defRPr/>
            </a:pPr>
            <a:fld id="{18590B2B-36FE-41F2-B32E-1AC6E8A8DA72}"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p:spPr>
      </p:sp>
      <p:sp>
        <p:nvSpPr>
          <p:cNvPr id="63491" name="Rectangle 3"/>
          <p:cNvSpPr>
            <a:spLocks noGrp="1"/>
          </p:cNvSpPr>
          <p:nvPr>
            <p:ph type="body" idx="1"/>
          </p:nvPr>
        </p:nvSpPr>
        <p:spPr bwMode="auto">
          <a:noFill/>
        </p:spPr>
        <p:txBody>
          <a:bodyPr wrap="square" numCol="1" anchor="t" anchorCtr="0" compatLnSpc="1">
            <a:prstTxWarp prst="textNoShape">
              <a:avLst/>
            </a:prstTxWarp>
          </a:bodyPr>
          <a:lstStyle/>
          <a:p>
            <a:r>
              <a:rPr lang="en-US" b="1" smtClean="0"/>
              <a:t>Figure S2. Design criteria and computational analysis of hydrodynamics in the microfluidic chip. </a:t>
            </a:r>
            <a:r>
              <a:rPr lang="en-US" smtClean="0"/>
              <a:t>(</a:t>
            </a:r>
            <a:r>
              <a:rPr lang="en-US" b="1" smtClean="0"/>
              <a:t>a</a:t>
            </a:r>
            <a:r>
              <a:rPr lang="en-US" smtClean="0"/>
              <a:t>) Comparison of the hydrodynamic efficiency of different post array arrangements by distance between the posts using square, diagonal square, and equilateral triangular arrays. (</a:t>
            </a:r>
            <a:r>
              <a:rPr lang="en-US" b="1" smtClean="0"/>
              <a:t>b</a:t>
            </a:r>
            <a:r>
              <a:rPr lang="en-US" smtClean="0"/>
              <a:t>) Computational analysis of the micropost array. Cell trajectories (solid lines) are based on particle tracings and the end positions of the cells are indicated by red dots. Cells starting from positions between the microposts followed the streamline and never came into contact with the microposts, an observation predicting detrimental impact on target cell capture. To address this concern, a vertical periodic shift of 50μm was incorporated after every 3 rows of microposts, forcing cells to change their trajectory and hence enhancing the probability of collision with microposts. (</a:t>
            </a:r>
            <a:r>
              <a:rPr lang="en-US" b="1" smtClean="0"/>
              <a:t>c</a:t>
            </a:r>
            <a:r>
              <a:rPr lang="en-US" smtClean="0"/>
              <a:t>) Flow</a:t>
            </a:r>
          </a:p>
          <a:p>
            <a:r>
              <a:rPr lang="en-US" b="1" smtClean="0"/>
              <a:t>Profile </a:t>
            </a:r>
            <a:r>
              <a:rPr lang="en-US" smtClean="0"/>
              <a:t>for an equilateral triangular array: Velocity vectors and surface contours colored by magnitude of velocity. (</a:t>
            </a:r>
            <a:r>
              <a:rPr lang="en-US" b="1" smtClean="0"/>
              <a:t>d</a:t>
            </a:r>
            <a:r>
              <a:rPr lang="en-US" smtClean="0"/>
              <a:t>) Shear stress, x-component along the surface of the post.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smtClean="0"/>
              <a:t>L: So CTCs are Circulating Tumor Cells derived from an epithelial origin. They exist in peripheral whole blood and because they circulate throughout the body, they are considered to be a possible origin of metastatic disease. CTCs are rare, comprising as few as one per billion haematologic cells in blood, and their presence serves as a strong prognostic factor in regards to survival rates.  In a larger biological context, capturing these CTCs will allow for further study of these cells, so that we can gain a better understanding of cancer stem cell biomarkers and metastasis in general.</a:t>
            </a:r>
          </a:p>
          <a:p>
            <a:pPr eaLnBrk="1" hangingPunct="1">
              <a:spcBef>
                <a:spcPct val="0"/>
              </a:spcBef>
            </a:pPr>
            <a:endParaRPr lang="en-US" sz="1100" smtClean="0"/>
          </a:p>
          <a:p>
            <a:pPr eaLnBrk="1" hangingPunct="1">
              <a:spcBef>
                <a:spcPct val="0"/>
              </a:spcBef>
            </a:pPr>
            <a:endParaRPr lang="en-US" sz="110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E655FC-9E75-4586-BD81-0E86B90F5CD8}" type="slidenum">
              <a:rPr lang="en-US"/>
              <a:pPr fontAlgn="base">
                <a:spcBef>
                  <a:spcPct val="0"/>
                </a:spcBef>
                <a:spcAft>
                  <a:spcPct val="0"/>
                </a:spcAft>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 This paper focused on the design and implementation of a new technology, which they called the “CTC-chip”.  This microfluidic chip precisely controls laminar flow to allow for efficient and selective separation of CTCs from whole blood. In fact one of the characteristics that is so novel about this chip is that, no prelabeling or pre-processing of the blood is required. Essentially scientists are able to take the whole blood sample directly from the patient, flow it through this microfluidic chip, and capture CTCs. More specifically the microposts of this chip are coated with anti-epcam to enable CTC interaction and binding.</a:t>
            </a:r>
          </a:p>
          <a:p>
            <a:pPr eaLnBrk="1" hangingPunct="1">
              <a:spcBef>
                <a:spcPct val="0"/>
              </a:spcBef>
            </a:pPr>
            <a:endParaRPr lang="en-US" smtClean="0"/>
          </a:p>
          <a:p>
            <a:pPr eaLnBrk="1" hangingPunct="1">
              <a:spcBef>
                <a:spcPct val="0"/>
              </a:spcBef>
            </a:pPr>
            <a:r>
              <a:rPr lang="en-US" smtClean="0"/>
              <a:t>Microfluidics.</a:t>
            </a:r>
          </a:p>
          <a:p>
            <a:pPr eaLnBrk="1" hangingPunct="1">
              <a:spcBef>
                <a:spcPct val="0"/>
              </a:spcBef>
            </a:pPr>
            <a:r>
              <a:rPr lang="en-US" smtClean="0"/>
              <a:t>Precisely controlled laminar flow conditions, WITHOUT requisite pre-labelling or processing.</a:t>
            </a:r>
          </a:p>
          <a:p>
            <a:pPr eaLnBrk="1" hangingPunct="1">
              <a:spcBef>
                <a:spcPct val="0"/>
              </a:spcBef>
            </a:pPr>
            <a:r>
              <a:rPr lang="en-US" smtClean="0"/>
              <a:t>Epcam is frequently overexpressed by carcinomas of lunch, colorectal, breast, prostate, head and neck, and hepatic origina, and is absent from haematologic cells – perfect for coating micrposts.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ABD4ED-8FB6-451C-8683-EB65245C8742}" type="slidenum">
              <a:rPr lang="en-US"/>
              <a:pPr fontAlgn="base">
                <a:spcBef>
                  <a:spcPct val="0"/>
                </a:spcBef>
                <a:spcAft>
                  <a:spcPct val="0"/>
                </a:spcAft>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L: In regards to designing the structure of the chip, theoretical simulations characterizing cell interaction with microposts revealed equilateral triangle configuration with a 50 um distance between posts and a 50 um shift after every 3 rows was the most efficient geometric arrangement. This </a:t>
            </a:r>
            <a:r>
              <a:rPr lang="en-US" sz="1300" smtClean="0"/>
              <a:t>array of microposts that are made chemically functional with anti Ep-CAM (epithelial cell adhesion molecule) which provides the specificity for CTC capture from unfractionated blood due to the fact that EpCAM is frequently overexpressed lung, colorectal, breast, prostate, head and neck, and hepatic carcinomas while remaining absent in haematologic cells.</a:t>
            </a:r>
          </a:p>
        </p:txBody>
      </p:sp>
      <p:sp>
        <p:nvSpPr>
          <p:cNvPr id="4" name="Slide Number Placeholder 3"/>
          <p:cNvSpPr>
            <a:spLocks noGrp="1"/>
          </p:cNvSpPr>
          <p:nvPr>
            <p:ph type="sldNum" sz="quarter" idx="5"/>
          </p:nvPr>
        </p:nvSpPr>
        <p:spPr/>
        <p:txBody>
          <a:bodyPr/>
          <a:lstStyle/>
          <a:p>
            <a:pPr>
              <a:defRPr/>
            </a:pPr>
            <a:fld id="{6EFA7A69-6844-4C7B-8445-249395474DC8}"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 After they established this initial design, they further optimized the chip for CTC capture by adding a vertical shift of 50µm periodically throughout the chip (was incorporated after every 3 rows of microposts), This shift forces cells in the flow path to change their trajectory and therefore enhances their probability of colliding with microposts. </a:t>
            </a:r>
          </a:p>
          <a:p>
            <a:pPr eaLnBrk="1" hangingPunct="1">
              <a:spcBef>
                <a:spcPct val="0"/>
              </a:spcBef>
            </a:pPr>
            <a:endParaRPr lang="en-US" smtClean="0"/>
          </a:p>
          <a:p>
            <a:pPr eaLnBrk="1" hangingPunct="1">
              <a:spcBef>
                <a:spcPct val="0"/>
              </a:spcBef>
            </a:pPr>
            <a:r>
              <a:rPr lang="en-US" smtClean="0"/>
              <a:t>Additionally for the chip to work, there were 2 key parameters they need to optimize, and those were shear force and flow velocity. The shear force needed to be sufficiently low that the cells would be able to bind and remain stuck to the microposts, and flow velocity needed to be slow enough so that they could maximize the frequency and duration of cell micropost contact. They experimentally determined that a flow rate of 1-2 ml/h was optimal by running samples at different flow rates across the chip and maximizing the capture yield.</a:t>
            </a:r>
          </a:p>
          <a:p>
            <a:endParaRPr lang="en-US" smtClean="0"/>
          </a:p>
          <a:p>
            <a:r>
              <a:rPr lang="en-US" smtClean="0"/>
              <a:t>Maximum shear stress experienced by a cell near a micropost was 0.4 dyn/cm</a:t>
            </a:r>
            <a:r>
              <a:rPr lang="en-US" baseline="30000" smtClean="0"/>
              <a:t>2</a:t>
            </a:r>
            <a:r>
              <a:rPr lang="en-US" smtClean="0"/>
              <a:t> at </a:t>
            </a:r>
            <a:r>
              <a:rPr lang="el-GR" smtClean="0">
                <a:cs typeface="Arial" charset="0"/>
              </a:rPr>
              <a:t>θ</a:t>
            </a:r>
            <a:r>
              <a:rPr lang="en-US" smtClean="0">
                <a:cs typeface="Arial" charset="0"/>
              </a:rPr>
              <a:t>=68°</a:t>
            </a:r>
          </a:p>
          <a:p>
            <a:r>
              <a:rPr lang="en-US" smtClean="0">
                <a:cs typeface="Arial" charset="0"/>
              </a:rPr>
              <a:t>CTC-chip containing an array of 78,000 microposts within a 970mm</a:t>
            </a:r>
            <a:r>
              <a:rPr lang="en-US" baseline="30000" smtClean="0">
                <a:cs typeface="Arial" charset="0"/>
              </a:rPr>
              <a:t>2</a:t>
            </a:r>
            <a:r>
              <a:rPr lang="en-US" smtClean="0">
                <a:cs typeface="Arial" charset="0"/>
              </a:rPr>
              <a:t> surface</a:t>
            </a:r>
          </a:p>
          <a:p>
            <a:r>
              <a:rPr lang="en-US" smtClean="0"/>
              <a:t>Expected maximum velocity was 460 um/s from flow profile</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8E89D4-71CF-4721-8FFA-2E3AFDDD70D3}" type="slidenum">
              <a:rPr lang="en-US"/>
              <a:pPr fontAlgn="base">
                <a:spcBef>
                  <a:spcPct val="0"/>
                </a:spcBef>
                <a:spcAft>
                  <a:spcPct val="0"/>
                </a:spcAft>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K</a:t>
            </a:r>
          </a:p>
          <a:p>
            <a:pPr eaLnBrk="1" hangingPunct="1">
              <a:spcBef>
                <a:spcPct val="0"/>
              </a:spcBef>
            </a:pPr>
            <a:endParaRPr lang="en-US" smtClean="0"/>
          </a:p>
          <a:p>
            <a:pPr eaLnBrk="1" hangingPunct="1">
              <a:spcBef>
                <a:spcPct val="0"/>
              </a:spcBef>
            </a:pPr>
            <a:r>
              <a:rPr lang="en-US" smtClean="0"/>
              <a:t>NSLCL (NCI-HI650), breast (SkBr-3), prostate (PC3-9) 50K ag/cell </a:t>
            </a:r>
          </a:p>
          <a:p>
            <a:pPr eaLnBrk="1" hangingPunct="1">
              <a:spcBef>
                <a:spcPct val="0"/>
              </a:spcBef>
            </a:pPr>
            <a:r>
              <a:rPr lang="en-US" smtClean="0"/>
              <a:t>for bladder (T-24) only 2K ag/cell </a:t>
            </a:r>
          </a:p>
          <a:p>
            <a:pPr eaLnBrk="1" hangingPunct="1">
              <a:spcBef>
                <a:spcPct val="0"/>
              </a:spcBef>
            </a:pPr>
            <a:endParaRPr lang="en-US" smtClean="0"/>
          </a:p>
          <a:p>
            <a:pPr eaLnBrk="1" hangingPunct="1">
              <a:spcBef>
                <a:spcPct val="0"/>
              </a:spcBef>
            </a:pPr>
            <a:r>
              <a:rPr lang="en-US" smtClean="0"/>
              <a:t>We want comfort ourselves that variations don’t matter—doesn’t hinder measurements</a:t>
            </a:r>
          </a:p>
          <a:p>
            <a:pPr eaLnBrk="1" hangingPunct="1">
              <a:spcBef>
                <a:spcPct val="0"/>
              </a:spcBef>
            </a:pPr>
            <a:r>
              <a:rPr lang="en-US" smtClean="0"/>
              <a:t>Epcam</a:t>
            </a:r>
          </a:p>
          <a:p>
            <a:pPr eaLnBrk="1" hangingPunct="1">
              <a:spcBef>
                <a:spcPct val="0"/>
              </a:spcBef>
            </a:pPr>
            <a:r>
              <a:rPr lang="en-US" smtClean="0"/>
              <a:t>Blood conc</a:t>
            </a:r>
          </a:p>
          <a:p>
            <a:pPr eaLnBrk="1" hangingPunct="1">
              <a:spcBef>
                <a:spcPct val="0"/>
              </a:spcBef>
            </a:pPr>
            <a:r>
              <a:rPr lang="en-US" smtClean="0"/>
              <a:t>Whole blood vs. lysed blood</a:t>
            </a:r>
          </a:p>
          <a:p>
            <a:pPr eaLnBrk="1" hangingPunct="1">
              <a:spcBef>
                <a:spcPct val="0"/>
              </a:spcBef>
            </a:pPr>
            <a:endParaRPr lang="en-US" smtClean="0"/>
          </a:p>
          <a:p>
            <a:pPr eaLnBrk="1" hangingPunct="1">
              <a:spcBef>
                <a:spcPct val="0"/>
              </a:spcBef>
            </a:pPr>
            <a:r>
              <a:rPr lang="en-US" smtClean="0"/>
              <a:t>Spiked blood.</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AC7820-22F3-42D6-9B0B-484413ED8B84}" type="slidenum">
              <a:rPr lang="en-US"/>
              <a:pPr fontAlgn="base">
                <a:spcBef>
                  <a:spcPct val="0"/>
                </a:spcBef>
                <a:spcAft>
                  <a:spcPct val="0"/>
                </a:spcAft>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K</a:t>
            </a:r>
          </a:p>
          <a:p>
            <a:pPr eaLnBrk="1" hangingPunct="1"/>
            <a:endParaRPr lang="en-US" smtClean="0"/>
          </a:p>
          <a:p>
            <a:pPr eaLnBrk="1" hangingPunct="1"/>
            <a:r>
              <a:rPr lang="en-US" smtClean="0"/>
              <a:t>To assess the potential steric hindrance of red blood cells in flow path, compared to lysed blood.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K</a:t>
            </a:r>
          </a:p>
          <a:p>
            <a:pPr eaLnBrk="1" hangingPunct="1">
              <a:spcBef>
                <a:spcPct val="0"/>
              </a:spcBef>
            </a:pPr>
            <a:endParaRPr lang="en-US" smtClean="0"/>
          </a:p>
          <a:p>
            <a:pPr eaLnBrk="1" hangingPunct="1">
              <a:spcBef>
                <a:spcPct val="0"/>
              </a:spcBef>
            </a:pPr>
            <a:r>
              <a:rPr lang="en-US" smtClean="0"/>
              <a:t>Whole from cancer patients avg vol of blood analyzed 2.7 mls/ sample</a:t>
            </a:r>
          </a:p>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CC302F-5931-4165-A3C0-A529A530478A}" type="slidenum">
              <a:rPr lang="en-US"/>
              <a:pPr fontAlgn="base">
                <a:spcBef>
                  <a:spcPct val="0"/>
                </a:spcBef>
                <a:spcAft>
                  <a:spcPct val="0"/>
                </a:spcAft>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K</a:t>
            </a:r>
          </a:p>
          <a:p>
            <a:pPr eaLnBrk="1" hangingPunct="1">
              <a:spcBef>
                <a:spcPct val="0"/>
              </a:spcBef>
            </a:pPr>
            <a:r>
              <a:rPr lang="en-US" smtClean="0"/>
              <a:t>Using a control of healthy patients, only detected ctcs where they were present.  No false positives</a:t>
            </a:r>
          </a:p>
          <a:p>
            <a:pPr eaLnBrk="1" hangingPunct="1">
              <a:spcBef>
                <a:spcPct val="0"/>
              </a:spcBef>
            </a:pPr>
            <a:endParaRPr lang="en-US" smtClean="0"/>
          </a:p>
          <a:p>
            <a:pPr eaLnBrk="1" hangingPunct="1">
              <a:spcBef>
                <a:spcPct val="0"/>
              </a:spcBef>
            </a:pPr>
            <a:r>
              <a:rPr lang="en-US" smtClean="0"/>
              <a:t>Out of the 116 samples (from 68 patients), we found ctcs in 115 of them….resulting a sensitivity of 99.1%.</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a:t>
            </a:r>
          </a:p>
          <a:p>
            <a:pPr eaLnBrk="1" hangingPunct="1">
              <a:spcBef>
                <a:spcPct val="0"/>
              </a:spcBef>
            </a:pPr>
            <a:r>
              <a:rPr lang="en-US" smtClean="0"/>
              <a:t>In order to gauge purity of what is captured, </a:t>
            </a:r>
          </a:p>
          <a:p>
            <a:pPr eaLnBrk="1" hangingPunct="1">
              <a:spcBef>
                <a:spcPct val="0"/>
              </a:spcBef>
            </a:pPr>
            <a:r>
              <a:rPr lang="en-US" smtClean="0"/>
              <a:t>Here (left) stained with cytokeratin (plus morphological characteristics) to identify CTC cells, and CD45 for hemaetalogic cells (not expressed in ctcs).  The average purity of capture was defined as the ratio of cyto+ to cd45+.</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Cytokeratin = marker for epithelial cells.</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BAAF9C-AA34-4AF5-9A0A-55B16500739A}" type="slidenum">
              <a:rPr lang="en-US"/>
              <a:pPr fontAlgn="base">
                <a:spcBef>
                  <a:spcPct val="0"/>
                </a:spcBef>
                <a:spcAft>
                  <a:spcPct val="0"/>
                </a:spcAft>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fld id="{8D48FD90-E0B4-4B41-85E8-9D153F2EEF98}" type="datetimeFigureOut">
              <a:rPr lang="en-US"/>
              <a:pPr>
                <a:defRPr/>
              </a:pPr>
              <a:t>12/2/2010</a:t>
            </a:fld>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CA6DBE1F-0B8F-482F-AF18-46BCD497EE8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D5D03B0-D16B-41FC-A097-754376F48668}" type="datetimeFigureOut">
              <a:rPr lang="en-US"/>
              <a:pPr>
                <a:defRPr/>
              </a:pPr>
              <a:t>12/2/2010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D88B379-C818-431B-B91A-9F07D466D6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Isosceles Triangle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traight Connector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A49431F-E7C7-49E7-BD93-0247EA676075}" type="datetimeFigureOut">
              <a:rPr lang="en-US"/>
              <a:pPr>
                <a:defRPr/>
              </a:pPr>
              <a:t>12/2/2010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7D07E90-F13F-4DD5-BB5A-EF284690855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8040331A-9B2B-4FCD-9C36-5DE633D3C72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59397B2-A883-4E4F-AC19-223C3E082EBB}" type="datetimeFigureOut">
              <a:rPr lang="en-US"/>
              <a:pPr>
                <a:defRPr/>
              </a:pPr>
              <a:t>12/2/2010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78E8408-BB1F-4C6B-B690-FFE2F237174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137AD4FF-7184-44D9-8AD1-C53B3CD7D12B}" type="datetimeFigureOut">
              <a:rPr lang="en-US"/>
              <a:pPr>
                <a:defRPr/>
              </a:pPr>
              <a:t>12/2/2010</a:t>
            </a:fld>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5B0782BC-F4B8-4318-8438-C97746F6B41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023FF78-73A6-4F91-9D18-9BD9CE052731}" type="datetimeFigureOut">
              <a:rPr lang="en-US"/>
              <a:pPr>
                <a:defRPr/>
              </a:pPr>
              <a:t>12/2/2010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9A446EA-4F8C-4550-A294-62A3B3E6072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E0F67906-C520-412F-B61A-78D21780C564}" type="datetimeFigureOut">
              <a:rPr lang="en-US"/>
              <a:pPr>
                <a:defRPr/>
              </a:pPr>
              <a:t>12/2/2010</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3641493-2C86-44B4-BF01-00CEE97A390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A9175083-562B-4C70-88A2-077F2A7CD16C}" type="datetimeFigureOut">
              <a:rPr lang="en-US"/>
              <a:pPr>
                <a:defRPr/>
              </a:pPr>
              <a:t>12/2/2010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FE527AE6-2303-4CF4-9874-9C95539D70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F505AC6D-5DF0-4A02-BFF8-13859E142DCE}" type="datetimeFigureOut">
              <a:rPr lang="en-US"/>
              <a:pPr>
                <a:defRPr/>
              </a:pPr>
              <a:t>12/2/2010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9ECB822B-7F8A-4279-A027-5FFE86612A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Straight Connector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Isosceles Triang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058981EB-D3A4-4C8C-8952-4A81497B7629}" type="datetimeFigureOut">
              <a:rPr lang="en-US"/>
              <a:pPr>
                <a:defRPr/>
              </a:pPr>
              <a:t>12/2/2010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EBD241E4-96E7-42F7-9FCC-875872088B6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Isosceles Triang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73BE524E-8BA0-4B76-91B4-7CA24EEF0421}" type="datetimeFigureOut">
              <a:rPr lang="en-US"/>
              <a:pPr>
                <a:defRPr/>
              </a:pPr>
              <a:t>12/2/2010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3CCDE364-37E7-42F1-A9F7-864EC0E52C7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defRPr>
            </a:lvl1pPr>
          </a:lstStyle>
          <a:p>
            <a:pPr>
              <a:defRPr/>
            </a:pPr>
            <a:fld id="{D33D922C-0889-497C-AF0E-5E7C3005D16F}" type="datetimeFigureOut">
              <a:rPr lang="en-US"/>
              <a:pPr>
                <a:defRPr/>
              </a:pPr>
              <a:t>12/2/2010</a:t>
            </a:fld>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defRPr>
            </a:lvl1pPr>
          </a:lstStyle>
          <a:p>
            <a:pPr>
              <a:defRPr/>
            </a:pPr>
            <a:fld id="{FC9E0414-3CD3-471C-A4EE-79CB823DCD92}" type="slidenum">
              <a:rPr lang="en-US"/>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4" r:id="rId3"/>
    <p:sldLayoutId id="2147483671" r:id="rId4"/>
    <p:sldLayoutId id="2147483670" r:id="rId5"/>
    <p:sldLayoutId id="2147483675" r:id="rId6"/>
    <p:sldLayoutId id="2147483676" r:id="rId7"/>
    <p:sldLayoutId id="2147483677" r:id="rId8"/>
    <p:sldLayoutId id="2147483678" r:id="rId9"/>
    <p:sldLayoutId id="2147483669" r:id="rId10"/>
    <p:sldLayoutId id="2147483679" r:id="rId11"/>
    <p:sldLayoutId id="2147483680" r:id="rId12"/>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en-US" sz="1200" smtClean="0"/>
              <a:t>Sunitha Nagrath, Lecia V. Sequist, Shyamala Maheswaran, Daphne W. Bell, Daniel Irimia, Lindsey Ulkus, Matthew R. Smith, Eunice L. Kwak, Subba Digumarthy, Alona Muzikansky, Paula Ryan, Ulysses J. Balis, Ronald G. Tompkins, Daniel A. Haber &amp; Mehmet Toner</a:t>
            </a:r>
            <a:br>
              <a:rPr lang="en-US" sz="1200" smtClean="0"/>
            </a:br>
            <a:r>
              <a:rPr lang="en-US" sz="1200" i="1" smtClean="0"/>
              <a:t>Nature December</a:t>
            </a:r>
            <a:r>
              <a:rPr lang="en-US" sz="1200" smtClean="0"/>
              <a:t> 2007</a:t>
            </a:r>
            <a:br>
              <a:rPr lang="en-US" sz="1200" smtClean="0"/>
            </a:br>
            <a:endParaRPr lang="en-US" sz="1200" smtClean="0"/>
          </a:p>
        </p:txBody>
      </p:sp>
      <p:sp>
        <p:nvSpPr>
          <p:cNvPr id="3" name="Subtitle 2"/>
          <p:cNvSpPr>
            <a:spLocks noGrp="1"/>
          </p:cNvSpPr>
          <p:nvPr>
            <p:ph type="subTitle" idx="1"/>
          </p:nvPr>
        </p:nvSpPr>
        <p:spPr/>
        <p:txBody>
          <a:bodyPr>
            <a:normAutofit fontScale="70000" lnSpcReduction="20000"/>
          </a:bodyPr>
          <a:lstStyle/>
          <a:p>
            <a:pPr eaLnBrk="1" fontAlgn="auto" hangingPunct="1">
              <a:spcAft>
                <a:spcPts val="0"/>
              </a:spcAft>
              <a:buFont typeface="Wingdings 3"/>
              <a:buNone/>
              <a:defRPr/>
            </a:pPr>
            <a:r>
              <a:rPr lang="en-US" dirty="0" smtClean="0"/>
              <a:t>Presented by:</a:t>
            </a:r>
          </a:p>
          <a:p>
            <a:pPr eaLnBrk="1" fontAlgn="auto" hangingPunct="1">
              <a:spcAft>
                <a:spcPts val="0"/>
              </a:spcAft>
              <a:buFont typeface="Wingdings 3"/>
              <a:buNone/>
              <a:defRPr/>
            </a:pPr>
            <a:r>
              <a:rPr lang="en-US" dirty="0" smtClean="0"/>
              <a:t>Katherine </a:t>
            </a:r>
            <a:r>
              <a:rPr lang="en-US" dirty="0" err="1" smtClean="0"/>
              <a:t>Choi</a:t>
            </a:r>
            <a:r>
              <a:rPr lang="en-US" dirty="0" smtClean="0"/>
              <a:t> and Linda Fong</a:t>
            </a:r>
          </a:p>
          <a:p>
            <a:pPr eaLnBrk="1" fontAlgn="auto" hangingPunct="1">
              <a:spcAft>
                <a:spcPts val="0"/>
              </a:spcAft>
              <a:buFont typeface="Wingdings 3"/>
              <a:buNone/>
              <a:defRPr/>
            </a:pPr>
            <a:endParaRPr lang="en-US" dirty="0"/>
          </a:p>
        </p:txBody>
      </p:sp>
      <p:sp>
        <p:nvSpPr>
          <p:cNvPr id="4" name="Rectangle 2"/>
          <p:cNvSpPr txBox="1">
            <a:spLocks noChangeArrowheads="1"/>
          </p:cNvSpPr>
          <p:nvPr/>
        </p:nvSpPr>
        <p:spPr>
          <a:xfrm>
            <a:off x="685800" y="1371600"/>
            <a:ext cx="7772400" cy="1470025"/>
          </a:xfrm>
          <a:prstGeom prst="rect">
            <a:avLst/>
          </a:prstGeom>
        </p:spPr>
        <p:txBody>
          <a:bodyPr>
            <a:normAutofit fontScale="90000" lnSpcReduction="20000"/>
          </a:bodyPr>
          <a:lstStyle/>
          <a:p>
            <a:pPr algn="r" fontAlgn="auto">
              <a:spcAft>
                <a:spcPts val="0"/>
              </a:spcAft>
              <a:defRPr/>
            </a:pPr>
            <a:r>
              <a:rPr lang="en-US" sz="4000" dirty="0">
                <a:latin typeface="+mj-lt"/>
                <a:ea typeface="+mj-ea"/>
                <a:cs typeface="+mj-cs"/>
              </a:rPr>
              <a:t>Isolation of rare circulating tumor cells in cancer patients by microchip technology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3"/>
          <a:srcRect/>
          <a:stretch>
            <a:fillRect/>
          </a:stretch>
        </p:blipFill>
        <p:spPr bwMode="auto">
          <a:xfrm>
            <a:off x="5562600" y="1143000"/>
            <a:ext cx="2667000" cy="5151438"/>
          </a:xfrm>
          <a:prstGeom prst="rect">
            <a:avLst/>
          </a:prstGeom>
          <a:noFill/>
          <a:ln w="9525">
            <a:noFill/>
            <a:miter lim="800000"/>
            <a:headEnd/>
            <a:tailEnd/>
          </a:ln>
        </p:spPr>
      </p:pic>
      <p:sp>
        <p:nvSpPr>
          <p:cNvPr id="8" name="Rectangle 7"/>
          <p:cNvSpPr/>
          <p:nvPr/>
        </p:nvSpPr>
        <p:spPr>
          <a:xfrm>
            <a:off x="5410200" y="1143000"/>
            <a:ext cx="2971800" cy="51816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Significant Gains in Purity and Sensitivity</a:t>
            </a:r>
            <a:endParaRPr lang="en-US" dirty="0"/>
          </a:p>
        </p:txBody>
      </p:sp>
      <p:sp>
        <p:nvSpPr>
          <p:cNvPr id="32772" name="Content Placeholder 2"/>
          <p:cNvSpPr>
            <a:spLocks noGrp="1"/>
          </p:cNvSpPr>
          <p:nvPr>
            <p:ph sz="quarter" idx="1"/>
          </p:nvPr>
        </p:nvSpPr>
        <p:spPr>
          <a:xfrm>
            <a:off x="685800" y="1371600"/>
            <a:ext cx="4041775" cy="4937125"/>
          </a:xfrm>
        </p:spPr>
        <p:txBody>
          <a:bodyPr/>
          <a:lstStyle/>
          <a:p>
            <a:pPr eaLnBrk="1" hangingPunct="1"/>
            <a:r>
              <a:rPr lang="en-US" smtClean="0"/>
              <a:t>CTCs only captured in patient samples with cancer</a:t>
            </a:r>
          </a:p>
          <a:p>
            <a:pPr eaLnBrk="1" hangingPunct="1"/>
            <a:r>
              <a:rPr lang="en-US" smtClean="0"/>
              <a:t>Sensitivity:  CTCs detected in 99.1% of cancer samples</a:t>
            </a:r>
          </a:p>
          <a:p>
            <a:pPr eaLnBrk="1" hangingPunct="1"/>
            <a:r>
              <a:rPr lang="en-US" smtClean="0"/>
              <a:t>Purity:  CTCs constitute ~50% of captured cells</a:t>
            </a:r>
          </a:p>
        </p:txBody>
      </p:sp>
      <p:sp>
        <p:nvSpPr>
          <p:cNvPr id="9" name="Rectangle 8"/>
          <p:cNvSpPr/>
          <p:nvPr/>
        </p:nvSpPr>
        <p:spPr>
          <a:xfrm>
            <a:off x="4876800" y="2895600"/>
            <a:ext cx="35052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6" name="Picture 4"/>
          <p:cNvPicPr>
            <a:picLocks noChangeAspect="1" noChangeArrowheads="1"/>
          </p:cNvPicPr>
          <p:nvPr/>
        </p:nvPicPr>
        <p:blipFill>
          <a:blip r:embed="rId4"/>
          <a:srcRect/>
          <a:stretch>
            <a:fillRect/>
          </a:stretch>
        </p:blipFill>
        <p:spPr bwMode="auto">
          <a:xfrm>
            <a:off x="5029200" y="3048000"/>
            <a:ext cx="3429000" cy="269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CTC correlation with clinical response to treatment</a:t>
            </a:r>
            <a:endParaRPr lang="en-US" dirty="0"/>
          </a:p>
        </p:txBody>
      </p:sp>
      <p:sp>
        <p:nvSpPr>
          <p:cNvPr id="34818" name="Content Placeholder 2"/>
          <p:cNvSpPr>
            <a:spLocks noGrp="1"/>
          </p:cNvSpPr>
          <p:nvPr>
            <p:ph sz="quarter" idx="1"/>
          </p:nvPr>
        </p:nvSpPr>
        <p:spPr>
          <a:xfrm>
            <a:off x="457200" y="1219200"/>
            <a:ext cx="8229600" cy="4937125"/>
          </a:xfrm>
        </p:spPr>
        <p:txBody>
          <a:bodyPr/>
          <a:lstStyle/>
          <a:p>
            <a:pPr eaLnBrk="1" hangingPunct="1"/>
            <a:r>
              <a:rPr lang="en-US" smtClean="0"/>
              <a:t>Direct correlation between percent change in CTC quantity and percent change in tumor size</a:t>
            </a:r>
          </a:p>
        </p:txBody>
      </p:sp>
      <p:pic>
        <p:nvPicPr>
          <p:cNvPr id="34819" name="Picture 3"/>
          <p:cNvPicPr>
            <a:picLocks noChangeAspect="1" noChangeArrowheads="1"/>
          </p:cNvPicPr>
          <p:nvPr/>
        </p:nvPicPr>
        <p:blipFill>
          <a:blip r:embed="rId3"/>
          <a:srcRect/>
          <a:stretch>
            <a:fillRect/>
          </a:stretch>
        </p:blipFill>
        <p:spPr bwMode="auto">
          <a:xfrm>
            <a:off x="381000" y="2127250"/>
            <a:ext cx="5686425" cy="1911350"/>
          </a:xfrm>
          <a:prstGeom prst="rect">
            <a:avLst/>
          </a:prstGeom>
          <a:noFill/>
          <a:ln w="9525">
            <a:noFill/>
            <a:miter lim="800000"/>
            <a:headEnd/>
            <a:tailEnd/>
          </a:ln>
        </p:spPr>
      </p:pic>
      <p:pic>
        <p:nvPicPr>
          <p:cNvPr id="34820" name="Picture 4"/>
          <p:cNvPicPr>
            <a:picLocks noChangeAspect="1" noChangeArrowheads="1"/>
          </p:cNvPicPr>
          <p:nvPr/>
        </p:nvPicPr>
        <p:blipFill>
          <a:blip r:embed="rId4"/>
          <a:srcRect/>
          <a:stretch>
            <a:fillRect/>
          </a:stretch>
        </p:blipFill>
        <p:spPr bwMode="auto">
          <a:xfrm>
            <a:off x="6192838" y="2209800"/>
            <a:ext cx="2722562" cy="1781175"/>
          </a:xfrm>
          <a:prstGeom prst="rect">
            <a:avLst/>
          </a:prstGeom>
          <a:noFill/>
          <a:ln w="9525">
            <a:noFill/>
            <a:miter lim="800000"/>
            <a:headEnd/>
            <a:tailEnd/>
          </a:ln>
        </p:spPr>
      </p:pic>
      <p:pic>
        <p:nvPicPr>
          <p:cNvPr id="34821" name="Picture 5"/>
          <p:cNvPicPr>
            <a:picLocks noChangeAspect="1" noChangeArrowheads="1"/>
          </p:cNvPicPr>
          <p:nvPr/>
        </p:nvPicPr>
        <p:blipFill>
          <a:blip r:embed="rId5"/>
          <a:srcRect/>
          <a:stretch>
            <a:fillRect/>
          </a:stretch>
        </p:blipFill>
        <p:spPr bwMode="auto">
          <a:xfrm>
            <a:off x="228600" y="4087813"/>
            <a:ext cx="2995613" cy="1868487"/>
          </a:xfrm>
          <a:prstGeom prst="rect">
            <a:avLst/>
          </a:prstGeom>
          <a:noFill/>
          <a:ln w="9525">
            <a:noFill/>
            <a:miter lim="800000"/>
            <a:headEnd/>
            <a:tailEnd/>
          </a:ln>
        </p:spPr>
      </p:pic>
      <p:pic>
        <p:nvPicPr>
          <p:cNvPr id="34822" name="Picture 6"/>
          <p:cNvPicPr>
            <a:picLocks noChangeAspect="1" noChangeArrowheads="1"/>
          </p:cNvPicPr>
          <p:nvPr/>
        </p:nvPicPr>
        <p:blipFill>
          <a:blip r:embed="rId6"/>
          <a:srcRect/>
          <a:stretch>
            <a:fillRect/>
          </a:stretch>
        </p:blipFill>
        <p:spPr bwMode="auto">
          <a:xfrm>
            <a:off x="3152775" y="4078288"/>
            <a:ext cx="5991225" cy="194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algn="ctr" eaLnBrk="1" hangingPunct="1"/>
            <a:r>
              <a:rPr lang="en-US" smtClean="0"/>
              <a:t>CTC-chip vs. Existing technology</a:t>
            </a:r>
          </a:p>
        </p:txBody>
      </p:sp>
      <p:graphicFrame>
        <p:nvGraphicFramePr>
          <p:cNvPr id="35955" name="Group 115"/>
          <p:cNvGraphicFramePr>
            <a:graphicFrameLocks noGrp="1"/>
          </p:cNvGraphicFramePr>
          <p:nvPr>
            <p:ph sz="quarter" idx="1"/>
          </p:nvPr>
        </p:nvGraphicFramePr>
        <p:xfrm>
          <a:off x="381000" y="1447800"/>
          <a:ext cx="8382000" cy="4067175"/>
        </p:xfrm>
        <a:graphic>
          <a:graphicData uri="http://schemas.openxmlformats.org/drawingml/2006/table">
            <a:tbl>
              <a:tblPr/>
              <a:tblGrid>
                <a:gridCol w="1241425"/>
                <a:gridCol w="3254375"/>
                <a:gridCol w="3886200"/>
              </a:tblGrid>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Gill Sans MT" pitchFamily="34" charset="0"/>
                        </a:rPr>
                        <a:t>Cancer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Gill Sans MT" pitchFamily="34" charset="0"/>
                        </a:rPr>
                        <a:t>Immunomagnetic Bead Purification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Gill Sans MT" pitchFamily="34" charset="0"/>
                        </a:rPr>
                        <a:t>CTC Chip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Gill Sans MT" pitchFamily="34" charset="0"/>
                      </a:endParaRPr>
                    </a:p>
                  </a:txBody>
                  <a:tcPr horzOverflow="overflow">
                    <a:lnL w="12700" cap="flat" cmpd="sng" algn="ctr">
                      <a:solidFill>
                        <a:schemeClr val="bg1"/>
                      </a:solidFill>
                      <a:prstDash val="solid"/>
                      <a:round/>
                      <a:headEnd type="none" w="med" len="med"/>
                      <a:tailEnd type="none" w="med" len="med"/>
                    </a:lnL>
                    <a:lnR cap="flat">
                      <a:noFill/>
                    </a:lnR>
                    <a:lnT cap="flat">
                      <a:noFill/>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Prostate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4±24 (average # of CTCs ± s.d.)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86±78 (metastatic), 94±63 (localized)</a:t>
                      </a:r>
                    </a:p>
                  </a:txBody>
                  <a:tcPr horzOverflow="overflow">
                    <a:lnL w="12700" cap="flat" cmpd="sng" algn="ctr">
                      <a:solidFill>
                        <a:schemeClr val="bg1"/>
                      </a:solidFill>
                      <a:prstDash val="solid"/>
                      <a:round/>
                      <a:headEnd type="none" w="med" len="med"/>
                      <a:tailEnd type="none" w="med" len="med"/>
                    </a:lnL>
                    <a:lnR cap="flat">
                      <a:noFill/>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Lung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11±118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155±236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Breast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10±33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79±52</a:t>
                      </a: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Colorectal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121±127</a:t>
                      </a: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Pancreatic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196±228</a:t>
                      </a: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31908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hMerge="1">
                  <a:txBody>
                    <a:bodyPr/>
                    <a:lstStyle/>
                    <a:p>
                      <a:endParaRPr lang="en-US"/>
                    </a:p>
                  </a:txBody>
                  <a:tcPr/>
                </a:tc>
                <a:tc h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Purity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0.01-0.1%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49%-67%</a:t>
                      </a: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Yield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~20-60%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99.1%</a:t>
                      </a: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solidFill>
                      <a:srgbClr val="EBECF0"/>
                    </a:solidFill>
                  </a:tcPr>
                </a:tc>
              </a:tr>
            </a:tbl>
          </a:graphicData>
        </a:graphic>
      </p:graphicFrame>
      <p:sp>
        <p:nvSpPr>
          <p:cNvPr id="36907" name="TextBox 10"/>
          <p:cNvSpPr txBox="1">
            <a:spLocks noChangeArrowheads="1"/>
          </p:cNvSpPr>
          <p:nvPr/>
        </p:nvSpPr>
        <p:spPr bwMode="auto">
          <a:xfrm>
            <a:off x="762000" y="5719763"/>
            <a:ext cx="7467600" cy="376237"/>
          </a:xfrm>
          <a:prstGeom prst="rect">
            <a:avLst/>
          </a:prstGeom>
          <a:noFill/>
          <a:ln w="9525">
            <a:solidFill>
              <a:srgbClr val="C00000"/>
            </a:solidFill>
            <a:miter lim="800000"/>
            <a:headEnd/>
            <a:tailEnd/>
          </a:ln>
        </p:spPr>
        <p:txBody>
          <a:bodyPr>
            <a:spAutoFit/>
          </a:bodyPr>
          <a:lstStyle/>
          <a:p>
            <a:pPr algn="ctr"/>
            <a:r>
              <a:rPr lang="en-US">
                <a:latin typeface="Gill Sans MT" pitchFamily="34" charset="0"/>
              </a:rPr>
              <a:t>CTC-Chip outperforms the current leading technology for identifying CTCs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algn="ctr" eaLnBrk="1" hangingPunct="1"/>
            <a:r>
              <a:rPr lang="en-US" smtClean="0"/>
              <a:t>Subsequent Molecular Analysis</a:t>
            </a:r>
          </a:p>
        </p:txBody>
      </p:sp>
      <p:sp>
        <p:nvSpPr>
          <p:cNvPr id="38914" name="Content Placeholder 2"/>
          <p:cNvSpPr>
            <a:spLocks noGrp="1"/>
          </p:cNvSpPr>
          <p:nvPr>
            <p:ph sz="quarter" idx="1"/>
          </p:nvPr>
        </p:nvSpPr>
        <p:spPr>
          <a:xfrm>
            <a:off x="228600" y="1219200"/>
            <a:ext cx="8610600" cy="4937125"/>
          </a:xfrm>
        </p:spPr>
        <p:txBody>
          <a:bodyPr/>
          <a:lstStyle/>
          <a:p>
            <a:pPr eaLnBrk="1" hangingPunct="1"/>
            <a:r>
              <a:rPr lang="en-US" sz="2300" smtClean="0"/>
              <a:t>Cells are viable after capture</a:t>
            </a:r>
          </a:p>
          <a:p>
            <a:pPr eaLnBrk="1" hangingPunct="1"/>
            <a:r>
              <a:rPr lang="en-US" sz="2300" smtClean="0"/>
              <a:t>Potential for immunostaining</a:t>
            </a:r>
          </a:p>
          <a:p>
            <a:pPr eaLnBrk="1" hangingPunct="1"/>
            <a:r>
              <a:rPr lang="en-US" sz="2300" smtClean="0"/>
              <a:t>Tested the expression of 2 tumor specific markers PSA and TTF-1</a:t>
            </a:r>
          </a:p>
        </p:txBody>
      </p:sp>
      <p:pic>
        <p:nvPicPr>
          <p:cNvPr id="38915" name="Picture 2"/>
          <p:cNvPicPr>
            <a:picLocks noChangeAspect="1" noChangeArrowheads="1"/>
          </p:cNvPicPr>
          <p:nvPr/>
        </p:nvPicPr>
        <p:blipFill>
          <a:blip r:embed="rId3"/>
          <a:srcRect/>
          <a:stretch>
            <a:fillRect/>
          </a:stretch>
        </p:blipFill>
        <p:spPr bwMode="auto">
          <a:xfrm>
            <a:off x="1219200" y="2590800"/>
            <a:ext cx="6553200" cy="366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228600" y="152400"/>
            <a:ext cx="8915400" cy="990600"/>
          </a:xfrm>
        </p:spPr>
        <p:txBody>
          <a:bodyPr/>
          <a:lstStyle/>
          <a:p>
            <a:pPr algn="ctr" eaLnBrk="1" hangingPunct="1"/>
            <a:r>
              <a:rPr lang="en-US" sz="3300" smtClean="0"/>
              <a:t>Advantages of CTC-Chip Technology</a:t>
            </a:r>
          </a:p>
        </p:txBody>
      </p:sp>
      <p:sp>
        <p:nvSpPr>
          <p:cNvPr id="40962" name="Content Placeholder 2"/>
          <p:cNvSpPr>
            <a:spLocks noGrp="1"/>
          </p:cNvSpPr>
          <p:nvPr>
            <p:ph sz="quarter" idx="1"/>
          </p:nvPr>
        </p:nvSpPr>
        <p:spPr>
          <a:xfrm>
            <a:off x="457200" y="1219200"/>
            <a:ext cx="8229600" cy="4937125"/>
          </a:xfrm>
        </p:spPr>
        <p:txBody>
          <a:bodyPr/>
          <a:lstStyle/>
          <a:p>
            <a:pPr eaLnBrk="1" hangingPunct="1"/>
            <a:r>
              <a:rPr lang="en-US" smtClean="0"/>
              <a:t>Blood does not need preprocessing</a:t>
            </a:r>
          </a:p>
          <a:p>
            <a:pPr eaLnBrk="1" hangingPunct="1"/>
            <a:r>
              <a:rPr lang="en-US" smtClean="0"/>
              <a:t>Unprecedented purity of CTC capture</a:t>
            </a:r>
          </a:p>
          <a:p>
            <a:pPr eaLnBrk="1" hangingPunct="1"/>
            <a:r>
              <a:rPr lang="en-US" smtClean="0"/>
              <a:t>Sensitivity of chip detects CTC in cancer patients.</a:t>
            </a:r>
          </a:p>
          <a:p>
            <a:pPr eaLnBrk="1" hangingPunct="1"/>
            <a:r>
              <a:rPr lang="en-US" smtClean="0"/>
              <a:t>Detects CTCs across a wide range of cancers</a:t>
            </a:r>
          </a:p>
          <a:p>
            <a:pPr eaLnBrk="1" hangingPunct="1"/>
            <a:r>
              <a:rPr lang="en-US" smtClean="0"/>
              <a:t>Applicable for capture of other rare circulating cells via alternate Abs on microposts</a:t>
            </a:r>
          </a:p>
          <a:p>
            <a:pPr eaLnBrk="1" hangingPunct="1"/>
            <a:endParaRPr lang="en-US" smtClean="0"/>
          </a:p>
        </p:txBody>
      </p:sp>
      <p:graphicFrame>
        <p:nvGraphicFramePr>
          <p:cNvPr id="37923" name="Group 35"/>
          <p:cNvGraphicFramePr>
            <a:graphicFrameLocks noGrp="1"/>
          </p:cNvGraphicFramePr>
          <p:nvPr/>
        </p:nvGraphicFramePr>
        <p:xfrm>
          <a:off x="457200" y="4876800"/>
          <a:ext cx="8153400" cy="1093788"/>
        </p:xfrm>
        <a:graphic>
          <a:graphicData uri="http://schemas.openxmlformats.org/drawingml/2006/table">
            <a:tbl>
              <a:tblPr/>
              <a:tblGrid>
                <a:gridCol w="1066800"/>
                <a:gridCol w="3306776"/>
                <a:gridCol w="3779823"/>
              </a:tblGrid>
              <a:tr h="727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Gill Sans MT" pitchFamily="34" charset="0"/>
                        </a:rPr>
                        <a:t>Cancer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Gill Sans MT" pitchFamily="34" charset="0"/>
                        </a:rPr>
                        <a:t>Immunomagnetic Bead Purification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Gill Sans MT" pitchFamily="34" charset="0"/>
                        </a:rPr>
                        <a:t>CTC Chip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Gill Sans MT" pitchFamily="34" charset="0"/>
                      </a:endParaRPr>
                    </a:p>
                  </a:txBody>
                  <a:tcPr horzOverflow="overflow">
                    <a:lnL w="12700" cap="flat" cmpd="sng" algn="ctr">
                      <a:solidFill>
                        <a:schemeClr val="bg1"/>
                      </a:solidFill>
                      <a:prstDash val="solid"/>
                      <a:round/>
                      <a:headEnd type="none" w="med" len="med"/>
                      <a:tailEnd type="none" w="med" len="med"/>
                    </a:lnL>
                    <a:lnR cap="flat">
                      <a:noFill/>
                    </a:lnR>
                    <a:lnT cap="flat">
                      <a:noFill/>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90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Prostate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4±24 (average # of CTCs ± s.d.)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86±78 (metastatic), 94±63 (localized)</a:t>
                      </a:r>
                    </a:p>
                  </a:txBody>
                  <a:tcPr horzOverflow="overflow">
                    <a:lnL w="12700" cap="flat" cmpd="sng" algn="ctr">
                      <a:solidFill>
                        <a:schemeClr val="bg1"/>
                      </a:solidFill>
                      <a:prstDash val="solid"/>
                      <a:round/>
                      <a:headEnd type="none" w="med" len="med"/>
                      <a:tailEnd type="none" w="med" len="med"/>
                    </a:lnL>
                    <a:lnR cap="flat">
                      <a:noFill/>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bl>
          </a:graphicData>
        </a:graphic>
      </p:graphicFrame>
      <p:sp>
        <p:nvSpPr>
          <p:cNvPr id="37926" name="Content Placeholder 2"/>
          <p:cNvSpPr>
            <a:spLocks/>
          </p:cNvSpPr>
          <p:nvPr/>
        </p:nvSpPr>
        <p:spPr bwMode="auto">
          <a:xfrm>
            <a:off x="457200" y="4114800"/>
            <a:ext cx="8153400" cy="1981200"/>
          </a:xfrm>
          <a:prstGeom prst="rect">
            <a:avLst/>
          </a:prstGeom>
          <a:solidFill>
            <a:schemeClr val="bg1"/>
          </a:solidFill>
          <a:ln w="9525">
            <a:noFill/>
            <a:miter lim="800000"/>
            <a:headEnd/>
            <a:tailEnd/>
          </a:ln>
        </p:spPr>
        <p:txBody>
          <a:bodyPr/>
          <a:lstStyle/>
          <a:p>
            <a:pPr marL="273050" indent="-273050">
              <a:spcBef>
                <a:spcPts val="600"/>
              </a:spcBef>
              <a:buClr>
                <a:schemeClr val="accent1"/>
              </a:buClr>
              <a:buSzPct val="76000"/>
              <a:buFont typeface="Wingdings 3" pitchFamily="18" charset="2"/>
              <a:buChar char=""/>
            </a:pPr>
            <a:r>
              <a:rPr lang="en-US" sz="2800">
                <a:latin typeface="Gill Sans MT" pitchFamily="34" charset="0"/>
              </a:rPr>
              <a:t>Future Directions:</a:t>
            </a:r>
          </a:p>
          <a:p>
            <a:pPr marL="547688" lvl="1" indent="-273050">
              <a:spcBef>
                <a:spcPts val="500"/>
              </a:spcBef>
              <a:buClr>
                <a:schemeClr val="accent2"/>
              </a:buClr>
              <a:buSzPct val="76000"/>
              <a:buFont typeface="Wingdings 3" pitchFamily="18" charset="2"/>
              <a:buChar char=""/>
            </a:pPr>
            <a:r>
              <a:rPr lang="en-US" sz="2400">
                <a:solidFill>
                  <a:schemeClr val="tx2"/>
                </a:solidFill>
                <a:latin typeface="Gill Sans MT" pitchFamily="34" charset="0"/>
              </a:rPr>
              <a:t>CTCs found in localized prostate cancer and metastatic prostate cancer are similar—novel finding with this technique and warrants further study</a:t>
            </a:r>
          </a:p>
          <a:p>
            <a:pPr marL="273050" indent="-273050">
              <a:spcBef>
                <a:spcPts val="600"/>
              </a:spcBef>
              <a:buClr>
                <a:schemeClr val="accent1"/>
              </a:buClr>
              <a:buSzPct val="76000"/>
              <a:buFont typeface="Wingdings 3" pitchFamily="18" charset="2"/>
              <a:buChar char=""/>
            </a:pPr>
            <a:endParaRPr lang="en-US" sz="2600">
              <a:latin typeface="Gill Sans MT" pitchFamily="34" charset="0"/>
            </a:endParaRPr>
          </a:p>
          <a:p>
            <a:pPr marL="273050" indent="-273050">
              <a:spcBef>
                <a:spcPts val="600"/>
              </a:spcBef>
              <a:buClr>
                <a:schemeClr val="accent1"/>
              </a:buClr>
              <a:buSzPct val="76000"/>
              <a:buFont typeface="Wingdings 3" pitchFamily="18" charset="2"/>
              <a:buChar char=""/>
            </a:pPr>
            <a:endParaRPr lang="en-US" sz="2600">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010" name="Title 4"/>
          <p:cNvSpPr>
            <a:spLocks noGrp="1"/>
          </p:cNvSpPr>
          <p:nvPr>
            <p:ph type="title"/>
          </p:nvPr>
        </p:nvSpPr>
        <p:spPr/>
        <p:txBody>
          <a:bodyPr/>
          <a:lstStyle/>
          <a:p>
            <a:pPr eaLnBrk="1" hangingPunct="1"/>
            <a:r>
              <a:rPr lang="en-US" smtClean="0">
                <a:solidFill>
                  <a:schemeClr val="bg2"/>
                </a:solidFill>
              </a:rPr>
              <a:t>Questions?</a:t>
            </a:r>
            <a:r>
              <a:rPr lang="en-US" smtClean="0">
                <a:solidFill>
                  <a:schemeClr val="accent1"/>
                </a:solidFill>
              </a:rPr>
              <a:t/>
            </a:r>
            <a:br>
              <a:rPr lang="en-US" smtClean="0">
                <a:solidFill>
                  <a:schemeClr val="accent1"/>
                </a:solidFill>
              </a:rPr>
            </a:br>
            <a:endParaRPr lang="en-US" smtClean="0">
              <a:solidFill>
                <a:schemeClr val="accent1"/>
              </a:solidFill>
            </a:endParaRPr>
          </a:p>
        </p:txBody>
      </p:sp>
      <p:sp>
        <p:nvSpPr>
          <p:cNvPr id="3" name="Content Placeholder 2"/>
          <p:cNvSpPr>
            <a:spLocks noGrp="1"/>
          </p:cNvSpPr>
          <p:nvPr>
            <p:ph type="body" idx="1"/>
          </p:nvPr>
        </p:nvSpPr>
        <p:spPr/>
        <p:txBody>
          <a:bodyPr>
            <a:normAutofit/>
          </a:bodyPr>
          <a:lstStyle/>
          <a:p>
            <a:pPr eaLnBrk="1" fontAlgn="auto" hangingPunct="1">
              <a:spcAft>
                <a:spcPts val="0"/>
              </a:spcAft>
              <a:buFont typeface="Wingdings 3"/>
              <a:buNone/>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5"/>
          <p:cNvSpPr>
            <a:spLocks noGrp="1"/>
          </p:cNvSpPr>
          <p:nvPr>
            <p:ph type="title"/>
          </p:nvPr>
        </p:nvSpPr>
        <p:spPr/>
        <p:txBody>
          <a:bodyPr/>
          <a:lstStyle/>
          <a:p>
            <a:pPr algn="ctr" eaLnBrk="1" hangingPunct="1"/>
            <a:r>
              <a:rPr lang="en-US" smtClean="0"/>
              <a:t>Patient Population</a:t>
            </a:r>
          </a:p>
        </p:txBody>
      </p:sp>
      <p:sp>
        <p:nvSpPr>
          <p:cNvPr id="44034" name="Content Placeholder 7"/>
          <p:cNvSpPr>
            <a:spLocks noGrp="1"/>
          </p:cNvSpPr>
          <p:nvPr>
            <p:ph sz="quarter" idx="1"/>
          </p:nvPr>
        </p:nvSpPr>
        <p:spPr>
          <a:xfrm>
            <a:off x="685800" y="4191000"/>
            <a:ext cx="7924800" cy="2041525"/>
          </a:xfrm>
        </p:spPr>
        <p:txBody>
          <a:bodyPr/>
          <a:lstStyle/>
          <a:p>
            <a:pPr eaLnBrk="1" hangingPunct="1"/>
            <a:r>
              <a:rPr lang="en-US" sz="2000" smtClean="0"/>
              <a:t>68 Patients with epithelial cancers.</a:t>
            </a:r>
          </a:p>
          <a:p>
            <a:pPr eaLnBrk="1" hangingPunct="1"/>
            <a:r>
              <a:rPr lang="en-US" sz="2000" smtClean="0"/>
              <a:t>7 of 26 subjects with prostate cancer had untreated clinically localized disease. Specimens collected before prostatectomy with curative intent.</a:t>
            </a:r>
          </a:p>
          <a:p>
            <a:pPr eaLnBrk="1" hangingPunct="1"/>
            <a:r>
              <a:rPr lang="en-US" sz="2000" smtClean="0"/>
              <a:t>Volume of blood: 2.7 mls/sample (range, 0.9 - 5.1 mls )</a:t>
            </a:r>
          </a:p>
          <a:p>
            <a:pPr eaLnBrk="1" hangingPunct="1"/>
            <a:r>
              <a:rPr lang="en-US" sz="2000" smtClean="0"/>
              <a:t>20 healthy individuals as controls (3.0 ± 0.4 mls).</a:t>
            </a:r>
          </a:p>
        </p:txBody>
      </p:sp>
      <p:graphicFrame>
        <p:nvGraphicFramePr>
          <p:cNvPr id="5" name="Table 4"/>
          <p:cNvGraphicFramePr>
            <a:graphicFrameLocks noGrp="1"/>
          </p:cNvGraphicFramePr>
          <p:nvPr/>
        </p:nvGraphicFramePr>
        <p:xfrm>
          <a:off x="1524000" y="1397000"/>
          <a:ext cx="6096000" cy="2595563"/>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Type</a:t>
                      </a:r>
                      <a:r>
                        <a:rPr lang="en-US" baseline="0" dirty="0" smtClean="0"/>
                        <a:t> of Cancer</a:t>
                      </a:r>
                      <a:endParaRPr lang="en-US" dirty="0"/>
                    </a:p>
                  </a:txBody>
                  <a:tcPr/>
                </a:tc>
                <a:tc>
                  <a:txBody>
                    <a:bodyPr/>
                    <a:lstStyle/>
                    <a:p>
                      <a:r>
                        <a:rPr lang="en-US" dirty="0" smtClean="0"/>
                        <a:t>Number of Samples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NSCLC</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55</a:t>
                      </a:r>
                      <a:endParaRPr lang="en-US" dirty="0"/>
                    </a:p>
                  </a:txBody>
                  <a:tcPr/>
                </a:tc>
              </a:tr>
              <a:tr h="370840">
                <a:tc>
                  <a:txBody>
                    <a:bodyPr/>
                    <a:lstStyle/>
                    <a:p>
                      <a:r>
                        <a:rPr lang="en-US" dirty="0" smtClean="0"/>
                        <a:t>Prostate</a:t>
                      </a:r>
                      <a:endParaRPr lang="en-US" dirty="0"/>
                    </a:p>
                  </a:txBody>
                  <a:tcPr/>
                </a:tc>
                <a:tc>
                  <a:txBody>
                    <a:bodyPr/>
                    <a:lstStyle/>
                    <a:p>
                      <a:r>
                        <a:rPr lang="en-US" dirty="0" smtClean="0"/>
                        <a:t>26</a:t>
                      </a:r>
                      <a:endParaRPr lang="en-US" dirty="0"/>
                    </a:p>
                  </a:txBody>
                  <a:tcPr/>
                </a:tc>
              </a:tr>
              <a:tr h="370840">
                <a:tc>
                  <a:txBody>
                    <a:bodyPr/>
                    <a:lstStyle/>
                    <a:p>
                      <a:r>
                        <a:rPr lang="en-US" dirty="0" smtClean="0"/>
                        <a:t>Pancreatic</a:t>
                      </a:r>
                      <a:endParaRPr lang="en-US" dirty="0"/>
                    </a:p>
                  </a:txBody>
                  <a:tcPr/>
                </a:tc>
                <a:tc>
                  <a:txBody>
                    <a:bodyPr/>
                    <a:lstStyle/>
                    <a:p>
                      <a:r>
                        <a:rPr lang="en-US" dirty="0" smtClean="0"/>
                        <a:t>15</a:t>
                      </a:r>
                      <a:endParaRPr lang="en-US" dirty="0"/>
                    </a:p>
                  </a:txBody>
                  <a:tcPr/>
                </a:tc>
              </a:tr>
              <a:tr h="370840">
                <a:tc>
                  <a:txBody>
                    <a:bodyPr/>
                    <a:lstStyle/>
                    <a:p>
                      <a:r>
                        <a:rPr lang="en-US" dirty="0" smtClean="0"/>
                        <a:t>Breast</a:t>
                      </a:r>
                    </a:p>
                  </a:txBody>
                  <a:tcPr/>
                </a:tc>
                <a:tc>
                  <a:txBody>
                    <a:bodyPr/>
                    <a:lstStyle/>
                    <a:p>
                      <a:r>
                        <a:rPr lang="en-US" dirty="0" smtClean="0"/>
                        <a:t>10</a:t>
                      </a:r>
                      <a:endParaRPr lang="en-US" dirty="0"/>
                    </a:p>
                  </a:txBody>
                  <a:tcPr/>
                </a:tc>
              </a:tr>
              <a:tr h="370840">
                <a:tc>
                  <a:txBody>
                    <a:bodyPr/>
                    <a:lstStyle/>
                    <a:p>
                      <a:r>
                        <a:rPr lang="en-US" dirty="0" smtClean="0"/>
                        <a:t>Colon</a:t>
                      </a:r>
                    </a:p>
                  </a:txBody>
                  <a:tcPr/>
                </a:tc>
                <a:tc>
                  <a:txBody>
                    <a:bodyPr/>
                    <a:lstStyle/>
                    <a:p>
                      <a:r>
                        <a:rPr lang="en-US" dirty="0" smtClean="0"/>
                        <a:t>10</a:t>
                      </a:r>
                      <a:endParaRPr lang="en-US" dirty="0"/>
                    </a:p>
                  </a:txBody>
                  <a:tcPr/>
                </a:tc>
              </a:tr>
              <a:tr h="370840">
                <a:tc>
                  <a:txBody>
                    <a:bodyPr/>
                    <a:lstStyle/>
                    <a:p>
                      <a:r>
                        <a:rPr lang="en-US" dirty="0" smtClean="0"/>
                        <a:t>Total</a:t>
                      </a:r>
                    </a:p>
                  </a:txBody>
                  <a:tcPr/>
                </a:tc>
                <a:tc>
                  <a:txBody>
                    <a:bodyPr/>
                    <a:lstStyle/>
                    <a:p>
                      <a:r>
                        <a:rPr lang="en-US" dirty="0" smtClean="0"/>
                        <a:t>116</a:t>
                      </a:r>
                      <a:endParaRPr lang="en-US"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4"/>
          <p:cNvSpPr>
            <a:spLocks noGrp="1"/>
          </p:cNvSpPr>
          <p:nvPr>
            <p:ph type="title"/>
          </p:nvPr>
        </p:nvSpPr>
        <p:spPr/>
        <p:txBody>
          <a:bodyPr/>
          <a:lstStyle/>
          <a:p>
            <a:pPr algn="ctr" eaLnBrk="1" hangingPunct="1"/>
            <a:r>
              <a:rPr lang="en-US" smtClean="0"/>
              <a:t>Cancer Drug Treatment</a:t>
            </a:r>
          </a:p>
        </p:txBody>
      </p:sp>
      <p:pic>
        <p:nvPicPr>
          <p:cNvPr id="46082" name="Picture 3"/>
          <p:cNvPicPr>
            <a:picLocks noChangeAspect="1" noChangeArrowheads="1"/>
          </p:cNvPicPr>
          <p:nvPr/>
        </p:nvPicPr>
        <p:blipFill>
          <a:blip r:embed="rId2"/>
          <a:srcRect/>
          <a:stretch>
            <a:fillRect/>
          </a:stretch>
        </p:blipFill>
        <p:spPr bwMode="auto">
          <a:xfrm>
            <a:off x="1179513" y="3733800"/>
            <a:ext cx="4535487" cy="1524000"/>
          </a:xfrm>
          <a:prstGeom prst="rect">
            <a:avLst/>
          </a:prstGeom>
          <a:noFill/>
          <a:ln w="9525">
            <a:noFill/>
            <a:miter lim="800000"/>
            <a:headEnd/>
            <a:tailEnd/>
          </a:ln>
        </p:spPr>
      </p:pic>
      <p:pic>
        <p:nvPicPr>
          <p:cNvPr id="46083" name="Picture 4"/>
          <p:cNvPicPr>
            <a:picLocks noChangeAspect="1" noChangeArrowheads="1"/>
          </p:cNvPicPr>
          <p:nvPr/>
        </p:nvPicPr>
        <p:blipFill>
          <a:blip r:embed="rId3"/>
          <a:srcRect/>
          <a:stretch>
            <a:fillRect/>
          </a:stretch>
        </p:blipFill>
        <p:spPr bwMode="auto">
          <a:xfrm>
            <a:off x="5791200" y="3789363"/>
            <a:ext cx="2171700" cy="1420812"/>
          </a:xfrm>
          <a:prstGeom prst="rect">
            <a:avLst/>
          </a:prstGeom>
          <a:noFill/>
          <a:ln w="9525">
            <a:noFill/>
            <a:miter lim="800000"/>
            <a:headEnd/>
            <a:tailEnd/>
          </a:ln>
        </p:spPr>
      </p:pic>
      <p:pic>
        <p:nvPicPr>
          <p:cNvPr id="46084" name="Picture 5"/>
          <p:cNvPicPr>
            <a:picLocks noChangeAspect="1" noChangeArrowheads="1"/>
          </p:cNvPicPr>
          <p:nvPr/>
        </p:nvPicPr>
        <p:blipFill>
          <a:blip r:embed="rId4"/>
          <a:srcRect/>
          <a:stretch>
            <a:fillRect/>
          </a:stretch>
        </p:blipFill>
        <p:spPr bwMode="auto">
          <a:xfrm>
            <a:off x="990600" y="5227638"/>
            <a:ext cx="2389188" cy="1490662"/>
          </a:xfrm>
          <a:prstGeom prst="rect">
            <a:avLst/>
          </a:prstGeom>
          <a:noFill/>
          <a:ln w="9525">
            <a:noFill/>
            <a:miter lim="800000"/>
            <a:headEnd/>
            <a:tailEnd/>
          </a:ln>
        </p:spPr>
      </p:pic>
      <p:pic>
        <p:nvPicPr>
          <p:cNvPr id="46085" name="Picture 6"/>
          <p:cNvPicPr>
            <a:picLocks noChangeAspect="1" noChangeArrowheads="1"/>
          </p:cNvPicPr>
          <p:nvPr/>
        </p:nvPicPr>
        <p:blipFill>
          <a:blip r:embed="rId5"/>
          <a:srcRect/>
          <a:stretch>
            <a:fillRect/>
          </a:stretch>
        </p:blipFill>
        <p:spPr bwMode="auto">
          <a:xfrm>
            <a:off x="3352800" y="5233988"/>
            <a:ext cx="4778375" cy="1547812"/>
          </a:xfrm>
          <a:prstGeom prst="rect">
            <a:avLst/>
          </a:prstGeom>
          <a:noFill/>
          <a:ln w="9525">
            <a:noFill/>
            <a:miter lim="800000"/>
            <a:headEnd/>
            <a:tailEnd/>
          </a:ln>
        </p:spPr>
      </p:pic>
      <p:graphicFrame>
        <p:nvGraphicFramePr>
          <p:cNvPr id="10" name="Table 9"/>
          <p:cNvGraphicFramePr>
            <a:graphicFrameLocks noGrp="1"/>
          </p:cNvGraphicFramePr>
          <p:nvPr/>
        </p:nvGraphicFramePr>
        <p:xfrm>
          <a:off x="1524000" y="1214438"/>
          <a:ext cx="6096000" cy="2595562"/>
        </p:xfrm>
        <a:graphic>
          <a:graphicData uri="http://schemas.openxmlformats.org/drawingml/2006/table">
            <a:tbl>
              <a:tblPr firstRow="1" bandRow="1">
                <a:tableStyleId>{5C22544A-7EE6-4342-B048-85BDC9FD1C3A}</a:tableStyleId>
              </a:tblPr>
              <a:tblGrid>
                <a:gridCol w="1981200"/>
                <a:gridCol w="4114800"/>
              </a:tblGrid>
              <a:tr h="370840">
                <a:tc>
                  <a:txBody>
                    <a:bodyPr/>
                    <a:lstStyle/>
                    <a:p>
                      <a:r>
                        <a:rPr lang="en-US" dirty="0" smtClean="0"/>
                        <a:t>Cancer</a:t>
                      </a:r>
                      <a:endParaRPr lang="en-US" dirty="0"/>
                    </a:p>
                  </a:txBody>
                  <a:tcPr/>
                </a:tc>
                <a:tc>
                  <a:txBody>
                    <a:bodyPr/>
                    <a:lstStyle/>
                    <a:p>
                      <a:r>
                        <a:rPr lang="en-US" dirty="0" smtClean="0"/>
                        <a:t>Drug Treatment</a:t>
                      </a:r>
                      <a:endParaRPr lang="en-US" dirty="0"/>
                    </a:p>
                  </a:txBody>
                  <a:tcPr/>
                </a:tc>
              </a:tr>
              <a:tr h="370840">
                <a:tc>
                  <a:txBody>
                    <a:bodyPr/>
                    <a:lstStyle/>
                    <a:p>
                      <a:r>
                        <a:rPr lang="en-US" dirty="0" smtClean="0"/>
                        <a:t>d.   NSCLC</a:t>
                      </a:r>
                      <a:endParaRPr lang="en-US" dirty="0"/>
                    </a:p>
                  </a:txBody>
                  <a:tcPr/>
                </a:tc>
                <a:tc>
                  <a:txBody>
                    <a:bodyPr/>
                    <a:lstStyle/>
                    <a:p>
                      <a:r>
                        <a:rPr lang="en-US" dirty="0" smtClean="0"/>
                        <a:t>1</a:t>
                      </a:r>
                      <a:r>
                        <a:rPr lang="en-US" baseline="30000" dirty="0" smtClean="0"/>
                        <a:t>st</a:t>
                      </a:r>
                      <a:r>
                        <a:rPr lang="en-US" dirty="0" smtClean="0"/>
                        <a:t>-line</a:t>
                      </a:r>
                      <a:r>
                        <a:rPr lang="en-US" baseline="0" dirty="0" smtClean="0"/>
                        <a:t> </a:t>
                      </a:r>
                      <a:r>
                        <a:rPr lang="en-US" dirty="0" err="1" smtClean="0"/>
                        <a:t>carboplatin</a:t>
                      </a:r>
                      <a:r>
                        <a:rPr lang="en-US" dirty="0" smtClean="0"/>
                        <a:t>, </a:t>
                      </a:r>
                      <a:r>
                        <a:rPr lang="en-US" dirty="0" err="1" smtClean="0"/>
                        <a:t>paclitaxel</a:t>
                      </a:r>
                      <a:endParaRPr lang="en-US" dirty="0"/>
                    </a:p>
                  </a:txBody>
                  <a:tcPr/>
                </a:tc>
              </a:tr>
              <a:tr h="370840">
                <a:tc>
                  <a:txBody>
                    <a:bodyPr/>
                    <a:lstStyle/>
                    <a:p>
                      <a:r>
                        <a:rPr lang="en-US" dirty="0" smtClean="0"/>
                        <a:t>e.   NSCLC</a:t>
                      </a:r>
                      <a:endParaRPr lang="en-US" dirty="0"/>
                    </a:p>
                  </a:txBody>
                  <a:tcPr/>
                </a:tc>
                <a:tc>
                  <a:txBody>
                    <a:bodyPr/>
                    <a:lstStyle/>
                    <a:p>
                      <a:r>
                        <a:rPr lang="en-US" dirty="0" smtClean="0"/>
                        <a:t>2</a:t>
                      </a:r>
                      <a:r>
                        <a:rPr lang="en-US" baseline="30000" dirty="0" smtClean="0"/>
                        <a:t>nd</a:t>
                      </a:r>
                      <a:r>
                        <a:rPr lang="en-US" dirty="0" smtClean="0"/>
                        <a:t>-line </a:t>
                      </a:r>
                      <a:r>
                        <a:rPr lang="en-US" dirty="0" err="1" smtClean="0"/>
                        <a:t>pemetrexed</a:t>
                      </a:r>
                      <a:endParaRPr lang="en-US" dirty="0"/>
                    </a:p>
                  </a:txBody>
                  <a:tcPr/>
                </a:tc>
              </a:tr>
              <a:tr h="370840">
                <a:tc>
                  <a:txBody>
                    <a:bodyPr/>
                    <a:lstStyle/>
                    <a:p>
                      <a:pPr marL="342900" indent="-342900">
                        <a:buAutoNum type="alphaLcPeriod" startAt="6"/>
                      </a:pPr>
                      <a:r>
                        <a:rPr lang="en-US" baseline="0" dirty="0" smtClean="0"/>
                        <a:t>Colorectal</a:t>
                      </a:r>
                      <a:endParaRPr lang="en-US" dirty="0"/>
                    </a:p>
                  </a:txBody>
                  <a:tcPr/>
                </a:tc>
                <a:tc>
                  <a:txBody>
                    <a:bodyPr/>
                    <a:lstStyle/>
                    <a:p>
                      <a:r>
                        <a:rPr lang="en-US" dirty="0" smtClean="0"/>
                        <a:t>1</a:t>
                      </a:r>
                      <a:r>
                        <a:rPr lang="en-US" baseline="30000" dirty="0" smtClean="0"/>
                        <a:t>st</a:t>
                      </a:r>
                      <a:r>
                        <a:rPr lang="en-US" dirty="0" smtClean="0"/>
                        <a:t> -line</a:t>
                      </a:r>
                      <a:r>
                        <a:rPr lang="en-US" baseline="0" dirty="0" smtClean="0"/>
                        <a:t> 5FU, </a:t>
                      </a:r>
                      <a:r>
                        <a:rPr lang="en-US" baseline="0" dirty="0" err="1" smtClean="0"/>
                        <a:t>irinotecan</a:t>
                      </a:r>
                      <a:endParaRPr lang="en-US" dirty="0"/>
                    </a:p>
                  </a:txBody>
                  <a:tcPr/>
                </a:tc>
              </a:tr>
              <a:tr h="370840">
                <a:tc>
                  <a:txBody>
                    <a:bodyPr/>
                    <a:lstStyle/>
                    <a:p>
                      <a:pPr marL="342900" indent="-342900">
                        <a:buAutoNum type="alphaLcPeriod" startAt="7"/>
                      </a:pPr>
                      <a:r>
                        <a:rPr lang="en-US" dirty="0" smtClean="0"/>
                        <a:t>Pancreatic</a:t>
                      </a:r>
                    </a:p>
                  </a:txBody>
                  <a:tcPr/>
                </a:tc>
                <a:tc>
                  <a:txBody>
                    <a:bodyPr/>
                    <a:lstStyle/>
                    <a:p>
                      <a:r>
                        <a:rPr lang="en-US" dirty="0" smtClean="0"/>
                        <a:t>1</a:t>
                      </a:r>
                      <a:r>
                        <a:rPr lang="en-US" baseline="30000" dirty="0" smtClean="0"/>
                        <a:t>st</a:t>
                      </a:r>
                      <a:r>
                        <a:rPr lang="en-US" dirty="0" smtClean="0"/>
                        <a:t>-line</a:t>
                      </a:r>
                      <a:r>
                        <a:rPr lang="en-US" baseline="0" dirty="0" smtClean="0"/>
                        <a:t> </a:t>
                      </a:r>
                      <a:r>
                        <a:rPr lang="en-US" baseline="0" dirty="0" err="1" smtClean="0"/>
                        <a:t>gemcitabine</a:t>
                      </a:r>
                      <a:r>
                        <a:rPr lang="en-US" baseline="0" dirty="0" smtClean="0"/>
                        <a:t>,  </a:t>
                      </a:r>
                      <a:r>
                        <a:rPr lang="en-US" baseline="0" dirty="0" err="1" smtClean="0"/>
                        <a:t>bevacizumab</a:t>
                      </a:r>
                      <a:endParaRPr lang="en-US" dirty="0"/>
                    </a:p>
                  </a:txBody>
                  <a:tcPr/>
                </a:tc>
              </a:tr>
              <a:tr h="370840">
                <a:tc>
                  <a:txBody>
                    <a:bodyPr/>
                    <a:lstStyle/>
                    <a:p>
                      <a:pPr marL="342900" indent="-342900">
                        <a:buNone/>
                      </a:pPr>
                      <a:r>
                        <a:rPr lang="en-US" dirty="0" smtClean="0"/>
                        <a:t>h.  </a:t>
                      </a:r>
                      <a:r>
                        <a:rPr lang="en-US" baseline="0" dirty="0" smtClean="0"/>
                        <a:t> Pancreatic</a:t>
                      </a:r>
                      <a:endParaRPr lang="en-US" dirty="0" smtClean="0"/>
                    </a:p>
                  </a:txBody>
                  <a:tcPr/>
                </a:tc>
                <a:tc>
                  <a:txBody>
                    <a:bodyPr/>
                    <a:lstStyle/>
                    <a:p>
                      <a:r>
                        <a:rPr lang="en-US" dirty="0" smtClean="0"/>
                        <a:t>1</a:t>
                      </a:r>
                      <a:r>
                        <a:rPr lang="en-US" baseline="30000" dirty="0" smtClean="0"/>
                        <a:t>st</a:t>
                      </a:r>
                      <a:r>
                        <a:rPr lang="en-US" dirty="0" smtClean="0"/>
                        <a:t>-line</a:t>
                      </a:r>
                      <a:r>
                        <a:rPr lang="en-US" baseline="0" dirty="0" smtClean="0"/>
                        <a:t> </a:t>
                      </a:r>
                      <a:r>
                        <a:rPr lang="en-US" baseline="0" dirty="0" err="1" smtClean="0"/>
                        <a:t>gemcitabine</a:t>
                      </a:r>
                      <a:endParaRPr lang="en-US" dirty="0"/>
                    </a:p>
                  </a:txBody>
                  <a:tcPr/>
                </a:tc>
              </a:tr>
              <a:tr h="370840">
                <a:tc>
                  <a:txBody>
                    <a:bodyPr/>
                    <a:lstStyle/>
                    <a:p>
                      <a:pPr marL="342900" indent="-342900">
                        <a:buAutoNum type="romanLcPeriod"/>
                      </a:pPr>
                      <a:r>
                        <a:rPr lang="en-US" baseline="0" dirty="0" smtClean="0"/>
                        <a:t>Pancreatic</a:t>
                      </a:r>
                      <a:endParaRPr lang="en-US" dirty="0" smtClean="0"/>
                    </a:p>
                  </a:txBody>
                  <a:tcPr/>
                </a:tc>
                <a:tc>
                  <a:txBody>
                    <a:bodyPr/>
                    <a:lstStyle/>
                    <a:p>
                      <a:r>
                        <a:rPr lang="en-US" dirty="0" smtClean="0"/>
                        <a:t>1</a:t>
                      </a:r>
                      <a:r>
                        <a:rPr lang="en-US" baseline="30000" dirty="0" smtClean="0"/>
                        <a:t>st</a:t>
                      </a:r>
                      <a:r>
                        <a:rPr lang="en-US" dirty="0" smtClean="0"/>
                        <a:t>-line</a:t>
                      </a:r>
                      <a:r>
                        <a:rPr lang="en-US" baseline="0" dirty="0" smtClean="0"/>
                        <a:t> </a:t>
                      </a:r>
                      <a:r>
                        <a:rPr lang="en-US" baseline="0" dirty="0" err="1" smtClean="0"/>
                        <a:t>gemcitabine</a:t>
                      </a:r>
                      <a:r>
                        <a:rPr lang="en-US" baseline="0" dirty="0" smtClean="0"/>
                        <a:t>, </a:t>
                      </a:r>
                      <a:r>
                        <a:rPr lang="en-US" baseline="0" dirty="0" err="1" smtClean="0"/>
                        <a:t>erlotinib</a:t>
                      </a:r>
                      <a:endParaRPr lang="en-US"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endParaRPr lang="en-US" smtClean="0"/>
          </a:p>
        </p:txBody>
      </p:sp>
      <p:pic>
        <p:nvPicPr>
          <p:cNvPr id="47106" name="Picture 2"/>
          <p:cNvPicPr>
            <a:picLocks noChangeAspect="1" noChangeArrowheads="1"/>
          </p:cNvPicPr>
          <p:nvPr/>
        </p:nvPicPr>
        <p:blipFill>
          <a:blip r:embed="rId2"/>
          <a:srcRect/>
          <a:stretch>
            <a:fillRect/>
          </a:stretch>
        </p:blipFill>
        <p:spPr bwMode="auto">
          <a:xfrm>
            <a:off x="0" y="1371600"/>
            <a:ext cx="9013825" cy="2333625"/>
          </a:xfrm>
          <a:prstGeom prst="rect">
            <a:avLst/>
          </a:prstGeom>
          <a:noFill/>
          <a:ln w="9525">
            <a:noFill/>
            <a:miter lim="800000"/>
            <a:headEnd/>
            <a:tailEnd/>
          </a:ln>
        </p:spPr>
      </p:pic>
      <p:graphicFrame>
        <p:nvGraphicFramePr>
          <p:cNvPr id="4" name="Table 3"/>
          <p:cNvGraphicFramePr>
            <a:graphicFrameLocks noGrp="1"/>
          </p:cNvGraphicFramePr>
          <p:nvPr/>
        </p:nvGraphicFramePr>
        <p:xfrm>
          <a:off x="1447800" y="3810000"/>
          <a:ext cx="6096000" cy="2286000"/>
        </p:xfrm>
        <a:graphic>
          <a:graphicData uri="http://schemas.openxmlformats.org/drawingml/2006/table">
            <a:tbl>
              <a:tblPr firstRow="1" bandRow="1">
                <a:tableStyleId>{5C22544A-7EE6-4342-B048-85BDC9FD1C3A}</a:tableStyleId>
              </a:tblPr>
              <a:tblGrid>
                <a:gridCol w="1981200"/>
                <a:gridCol w="4114800"/>
              </a:tblGrid>
              <a:tr h="345440">
                <a:tc>
                  <a:txBody>
                    <a:bodyPr/>
                    <a:lstStyle/>
                    <a:p>
                      <a:r>
                        <a:rPr lang="en-US" dirty="0" smtClean="0"/>
                        <a:t>Cancer</a:t>
                      </a:r>
                      <a:endParaRPr lang="en-US" dirty="0"/>
                    </a:p>
                  </a:txBody>
                  <a:tcPr/>
                </a:tc>
                <a:tc>
                  <a:txBody>
                    <a:bodyPr/>
                    <a:lstStyle/>
                    <a:p>
                      <a:r>
                        <a:rPr lang="en-US" dirty="0" smtClean="0"/>
                        <a:t>Drug Treatment</a:t>
                      </a:r>
                      <a:endParaRPr lang="en-US" dirty="0"/>
                    </a:p>
                  </a:txBody>
                  <a:tcPr/>
                </a:tc>
              </a:tr>
              <a:tr h="345440">
                <a:tc>
                  <a:txBody>
                    <a:bodyPr/>
                    <a:lstStyle/>
                    <a:p>
                      <a:r>
                        <a:rPr lang="en-US" dirty="0" smtClean="0"/>
                        <a:t>a.   Colorectal Cancer</a:t>
                      </a:r>
                      <a:endParaRPr lang="en-US" dirty="0"/>
                    </a:p>
                  </a:txBody>
                  <a:tcPr/>
                </a:tc>
                <a:tc>
                  <a:txBody>
                    <a:bodyPr/>
                    <a:lstStyle/>
                    <a:p>
                      <a:r>
                        <a:rPr lang="en-US" dirty="0" smtClean="0"/>
                        <a:t>1</a:t>
                      </a:r>
                      <a:r>
                        <a:rPr lang="en-US" baseline="30000" dirty="0" smtClean="0"/>
                        <a:t>st</a:t>
                      </a:r>
                      <a:r>
                        <a:rPr lang="en-US" dirty="0" smtClean="0"/>
                        <a:t>-line</a:t>
                      </a:r>
                      <a:r>
                        <a:rPr lang="en-US" baseline="0" dirty="0" smtClean="0"/>
                        <a:t> </a:t>
                      </a:r>
                      <a:r>
                        <a:rPr lang="en-US" dirty="0" err="1" smtClean="0"/>
                        <a:t>infusional</a:t>
                      </a:r>
                      <a:r>
                        <a:rPr lang="en-US" dirty="0" smtClean="0"/>
                        <a:t> 5FU, </a:t>
                      </a:r>
                      <a:r>
                        <a:rPr lang="en-US" dirty="0" err="1" smtClean="0"/>
                        <a:t>oxaliplatin</a:t>
                      </a:r>
                      <a:r>
                        <a:rPr lang="en-US" dirty="0" smtClean="0"/>
                        <a:t>, and </a:t>
                      </a:r>
                      <a:r>
                        <a:rPr lang="en-US" dirty="0" err="1" smtClean="0"/>
                        <a:t>bevacizumab</a:t>
                      </a:r>
                      <a:r>
                        <a:rPr lang="en-US" dirty="0" smtClean="0"/>
                        <a:t>.</a:t>
                      </a:r>
                      <a:endParaRPr lang="en-US" dirty="0"/>
                    </a:p>
                  </a:txBody>
                  <a:tcPr/>
                </a:tc>
              </a:tr>
              <a:tr h="345440">
                <a:tc>
                  <a:txBody>
                    <a:bodyPr/>
                    <a:lstStyle/>
                    <a:p>
                      <a:r>
                        <a:rPr lang="en-US" dirty="0" smtClean="0"/>
                        <a:t>b.   NSCLC</a:t>
                      </a:r>
                      <a:endParaRPr lang="en-US" dirty="0"/>
                    </a:p>
                  </a:txBody>
                  <a:tcPr/>
                </a:tc>
                <a:tc>
                  <a:txBody>
                    <a:bodyPr/>
                    <a:lstStyle/>
                    <a:p>
                      <a:r>
                        <a:rPr lang="en-US" dirty="0" smtClean="0"/>
                        <a:t>1</a:t>
                      </a:r>
                      <a:r>
                        <a:rPr lang="en-US" baseline="30000" dirty="0" smtClean="0"/>
                        <a:t>st</a:t>
                      </a:r>
                      <a:r>
                        <a:rPr lang="en-US" dirty="0" smtClean="0"/>
                        <a:t>-line</a:t>
                      </a:r>
                      <a:r>
                        <a:rPr lang="en-US" baseline="0" dirty="0" smtClean="0"/>
                        <a:t> </a:t>
                      </a:r>
                      <a:r>
                        <a:rPr lang="en-US" dirty="0" err="1" smtClean="0"/>
                        <a:t>carboplatin</a:t>
                      </a:r>
                      <a:r>
                        <a:rPr lang="en-US" dirty="0" smtClean="0"/>
                        <a:t>, </a:t>
                      </a:r>
                      <a:r>
                        <a:rPr lang="en-US" dirty="0" err="1" smtClean="0"/>
                        <a:t>paclitaxel</a:t>
                      </a:r>
                      <a:r>
                        <a:rPr lang="en-US" dirty="0" smtClean="0"/>
                        <a:t>, and an experimental</a:t>
                      </a:r>
                      <a:r>
                        <a:rPr lang="en-US" baseline="0" dirty="0" smtClean="0"/>
                        <a:t> agent.</a:t>
                      </a:r>
                      <a:endParaRPr lang="en-US" dirty="0"/>
                    </a:p>
                  </a:txBody>
                  <a:tcPr/>
                </a:tc>
              </a:tr>
              <a:tr h="345440">
                <a:tc>
                  <a:txBody>
                    <a:bodyPr/>
                    <a:lstStyle/>
                    <a:p>
                      <a:r>
                        <a:rPr lang="en-US" dirty="0" smtClean="0"/>
                        <a:t>c.   Esophageal cancer</a:t>
                      </a:r>
                      <a:endParaRPr lang="en-US" dirty="0"/>
                    </a:p>
                  </a:txBody>
                  <a:tcPr/>
                </a:tc>
                <a:tc>
                  <a:txBody>
                    <a:bodyPr/>
                    <a:lstStyle/>
                    <a:p>
                      <a:r>
                        <a:rPr lang="en-US" dirty="0" smtClean="0"/>
                        <a:t>1</a:t>
                      </a:r>
                      <a:r>
                        <a:rPr lang="en-US" baseline="30000" dirty="0" smtClean="0"/>
                        <a:t>st</a:t>
                      </a:r>
                      <a:r>
                        <a:rPr lang="en-US" baseline="0" dirty="0" smtClean="0"/>
                        <a:t>-line </a:t>
                      </a:r>
                      <a:r>
                        <a:rPr lang="en-US" baseline="0" dirty="0" err="1" smtClean="0"/>
                        <a:t>cisplatin</a:t>
                      </a:r>
                      <a:r>
                        <a:rPr lang="en-US" baseline="0" dirty="0" smtClean="0"/>
                        <a:t> and </a:t>
                      </a:r>
                      <a:r>
                        <a:rPr lang="en-US" baseline="0" dirty="0" err="1" smtClean="0"/>
                        <a:t>irinotecan</a:t>
                      </a:r>
                      <a:r>
                        <a:rPr lang="en-US" baseline="0" dirty="0" smtClean="0"/>
                        <a:t>.</a:t>
                      </a:r>
                      <a:endParaRPr lang="en-US"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457200" y="274638"/>
            <a:ext cx="8229600" cy="868362"/>
          </a:xfrm>
        </p:spPr>
        <p:txBody>
          <a:bodyPr/>
          <a:lstStyle/>
          <a:p>
            <a:pPr algn="ctr" eaLnBrk="1" hangingPunct="1"/>
            <a:r>
              <a:rPr lang="en-US" smtClean="0"/>
              <a:t>Purity of Capture – CTC chip</a:t>
            </a:r>
          </a:p>
        </p:txBody>
      </p:sp>
      <p:graphicFrame>
        <p:nvGraphicFramePr>
          <p:cNvPr id="5198" name="Group 78"/>
          <p:cNvGraphicFramePr>
            <a:graphicFrameLocks noGrp="1"/>
          </p:cNvGraphicFramePr>
          <p:nvPr>
            <p:ph idx="1"/>
          </p:nvPr>
        </p:nvGraphicFramePr>
        <p:xfrm>
          <a:off x="457200" y="1600200"/>
          <a:ext cx="8077200" cy="4267200"/>
        </p:xfrm>
        <a:graphic>
          <a:graphicData uri="http://schemas.openxmlformats.org/drawingml/2006/table">
            <a:tbl>
              <a:tblPr/>
              <a:tblGrid>
                <a:gridCol w="4038600"/>
                <a:gridCol w="4038600"/>
              </a:tblGrid>
              <a:tr h="130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Average purity of capture (ratio of </a:t>
                      </a:r>
                      <a:r>
                        <a:rPr kumimoji="0" lang="en-US" sz="2400" b="0" i="0" u="none" strike="noStrike" cap="none" normalizeH="0" baseline="0" dirty="0" err="1" smtClean="0">
                          <a:ln>
                            <a:noFill/>
                          </a:ln>
                          <a:solidFill>
                            <a:schemeClr val="tx1"/>
                          </a:solidFill>
                          <a:effectLst/>
                          <a:latin typeface="Arial" charset="0"/>
                        </a:rPr>
                        <a:t>cytokeratin</a:t>
                      </a:r>
                      <a:r>
                        <a:rPr kumimoji="0" lang="en-US" sz="2400" b="0" i="0" u="none" strike="noStrike" cap="none" normalizeH="0" baseline="0" dirty="0" smtClean="0">
                          <a:ln>
                            <a:noFill/>
                          </a:ln>
                          <a:solidFill>
                            <a:schemeClr val="tx1"/>
                          </a:solidFill>
                          <a:effectLst/>
                          <a:latin typeface="Arial" charset="0"/>
                        </a:rPr>
                        <a:t>+ to CD45+ cells)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NSCLC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Metastatic prostate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Localized prostate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Pancreatic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Breast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Colon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Title 1"/>
          <p:cNvSpPr>
            <a:spLocks noGrp="1"/>
          </p:cNvSpPr>
          <p:nvPr>
            <p:ph type="title"/>
          </p:nvPr>
        </p:nvSpPr>
        <p:spPr>
          <a:xfrm>
            <a:off x="76200" y="-76200"/>
            <a:ext cx="8915400" cy="990600"/>
          </a:xfrm>
        </p:spPr>
        <p:txBody>
          <a:bodyPr/>
          <a:lstStyle/>
          <a:p>
            <a:pPr algn="ctr" eaLnBrk="1" hangingPunct="1"/>
            <a:r>
              <a:rPr lang="en-US" sz="2500" smtClean="0"/>
              <a:t>90% of Cancer Patient Deaths Result from Metastasis</a:t>
            </a:r>
          </a:p>
        </p:txBody>
      </p:sp>
      <p:pic>
        <p:nvPicPr>
          <p:cNvPr id="16386" name="Picture 6"/>
          <p:cNvPicPr>
            <a:picLocks noChangeAspect="1" noChangeArrowheads="1"/>
          </p:cNvPicPr>
          <p:nvPr/>
        </p:nvPicPr>
        <p:blipFill>
          <a:blip r:embed="rId3"/>
          <a:srcRect l="28125" t="24001" r="14375" b="6000"/>
          <a:stretch>
            <a:fillRect/>
          </a:stretch>
        </p:blipFill>
        <p:spPr bwMode="auto">
          <a:xfrm>
            <a:off x="838200" y="838200"/>
            <a:ext cx="7467600" cy="5681663"/>
          </a:xfrm>
          <a:prstGeom prst="rect">
            <a:avLst/>
          </a:prstGeom>
          <a:noFill/>
          <a:ln w="9525">
            <a:noFill/>
            <a:miter lim="800000"/>
            <a:headEnd/>
            <a:tailEnd/>
          </a:ln>
        </p:spPr>
      </p:pic>
      <p:pic>
        <p:nvPicPr>
          <p:cNvPr id="15367" name="Picture 7"/>
          <p:cNvPicPr>
            <a:picLocks noChangeAspect="1" noChangeArrowheads="1"/>
          </p:cNvPicPr>
          <p:nvPr/>
        </p:nvPicPr>
        <p:blipFill>
          <a:blip r:embed="rId4"/>
          <a:srcRect l="10625" t="31000" r="13126" b="49001"/>
          <a:stretch>
            <a:fillRect/>
          </a:stretch>
        </p:blipFill>
        <p:spPr bwMode="auto">
          <a:xfrm>
            <a:off x="762000" y="2133600"/>
            <a:ext cx="7696200" cy="1262063"/>
          </a:xfrm>
          <a:prstGeom prst="rect">
            <a:avLst/>
          </a:prstGeom>
          <a:noFill/>
          <a:ln w="9525">
            <a:noFill/>
            <a:miter lim="800000"/>
            <a:headEnd/>
            <a:tailEnd/>
          </a:ln>
        </p:spPr>
      </p:pic>
      <p:sp>
        <p:nvSpPr>
          <p:cNvPr id="15365" name="Rectangle 5"/>
          <p:cNvSpPr>
            <a:spLocks noChangeArrowheads="1"/>
          </p:cNvSpPr>
          <p:nvPr/>
        </p:nvSpPr>
        <p:spPr bwMode="auto">
          <a:xfrm>
            <a:off x="4648200" y="4175125"/>
            <a:ext cx="3810000" cy="2301875"/>
          </a:xfrm>
          <a:prstGeom prst="rect">
            <a:avLst/>
          </a:prstGeom>
          <a:solidFill>
            <a:srgbClr val="E7EFF1"/>
          </a:solidFill>
          <a:ln w="12700">
            <a:solidFill>
              <a:srgbClr val="008080"/>
            </a:solidFill>
            <a:miter lim="800000"/>
            <a:headEnd/>
            <a:tailEnd/>
          </a:ln>
        </p:spPr>
        <p:txBody>
          <a:bodyPr anchor="ctr">
            <a:spAutoFit/>
          </a:bodyPr>
          <a:lstStyle/>
          <a:p>
            <a:r>
              <a:rPr lang="en-US">
                <a:latin typeface="Gill Sans MT" pitchFamily="34" charset="0"/>
              </a:rPr>
              <a:t>Circulating tumor cells have emerged as a potential “surrogate biopsy” for metastatic disease. </a:t>
            </a:r>
          </a:p>
          <a:p>
            <a:endParaRPr lang="en-US">
              <a:latin typeface="Gill Sans MT" pitchFamily="34" charset="0"/>
            </a:endParaRPr>
          </a:p>
          <a:p>
            <a:r>
              <a:rPr lang="en-US">
                <a:latin typeface="Gill Sans MT" pitchFamily="34" charset="0"/>
              </a:rPr>
              <a:t>There is a growing need for noninvasive methods,  such as capturing these cells, to diagnose and monitor cancer.</a:t>
            </a:r>
          </a:p>
        </p:txBody>
      </p:sp>
      <p:sp>
        <p:nvSpPr>
          <p:cNvPr id="15368" name="Rectangle 8"/>
          <p:cNvSpPr>
            <a:spLocks noChangeArrowheads="1"/>
          </p:cNvSpPr>
          <p:nvPr/>
        </p:nvSpPr>
        <p:spPr bwMode="auto">
          <a:xfrm>
            <a:off x="838200" y="3276600"/>
            <a:ext cx="3733800" cy="1477963"/>
          </a:xfrm>
          <a:prstGeom prst="rect">
            <a:avLst/>
          </a:prstGeom>
          <a:solidFill>
            <a:srgbClr val="E7EFF1"/>
          </a:solidFill>
          <a:ln w="12700">
            <a:solidFill>
              <a:srgbClr val="008080"/>
            </a:solidFill>
            <a:miter lim="800000"/>
            <a:headEnd/>
            <a:tailEnd/>
          </a:ln>
        </p:spPr>
        <p:txBody>
          <a:bodyPr anchor="ctr">
            <a:spAutoFit/>
          </a:bodyPr>
          <a:lstStyle/>
          <a:p>
            <a:r>
              <a:rPr lang="en-US">
                <a:latin typeface="Gill Sans MT" pitchFamily="34" charset="0"/>
              </a:rPr>
              <a:t>Previous studies have suggested</a:t>
            </a:r>
          </a:p>
          <a:p>
            <a:r>
              <a:rPr lang="en-US">
                <a:latin typeface="Gill Sans MT" pitchFamily="34" charset="0"/>
              </a:rPr>
              <a:t>that the presence of circulating tumor cells in patients with metastatic carcinoma is associated with short survival.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fade">
                                      <p:cBhvr>
                                        <p:cTn id="7" dur="2000"/>
                                        <p:tgtEl>
                                          <p:spTgt spid="153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8"/>
                                        </p:tgtEl>
                                        <p:attrNameLst>
                                          <p:attrName>style.visibility</p:attrName>
                                        </p:attrNameLst>
                                      </p:cBhvr>
                                      <p:to>
                                        <p:strVal val="visible"/>
                                      </p:to>
                                    </p:set>
                                    <p:animEffect transition="in" filter="fade">
                                      <p:cBhvr>
                                        <p:cTn id="12" dur="2000"/>
                                        <p:tgtEl>
                                          <p:spTgt spid="153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5"/>
                                        </p:tgtEl>
                                        <p:attrNameLst>
                                          <p:attrName>style.visibility</p:attrName>
                                        </p:attrNameLst>
                                      </p:cBhvr>
                                      <p:to>
                                        <p:strVal val="visible"/>
                                      </p:to>
                                    </p:set>
                                    <p:animEffect transition="in" filter="fade">
                                      <p:cBhvr>
                                        <p:cTn id="17" dur="2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algn="ctr" eaLnBrk="1" hangingPunct="1"/>
            <a:r>
              <a:rPr lang="en-US" smtClean="0"/>
              <a:t>Experimental Setup</a:t>
            </a:r>
          </a:p>
        </p:txBody>
      </p:sp>
      <p:pic>
        <p:nvPicPr>
          <p:cNvPr id="49154" name="Picture 2"/>
          <p:cNvPicPr>
            <a:picLocks noChangeAspect="1" noChangeArrowheads="1"/>
          </p:cNvPicPr>
          <p:nvPr/>
        </p:nvPicPr>
        <p:blipFill>
          <a:blip r:embed="rId2"/>
          <a:srcRect/>
          <a:stretch>
            <a:fillRect/>
          </a:stretch>
        </p:blipFill>
        <p:spPr bwMode="auto">
          <a:xfrm>
            <a:off x="609600" y="1600200"/>
            <a:ext cx="3667125" cy="4429125"/>
          </a:xfrm>
          <a:prstGeom prst="rect">
            <a:avLst/>
          </a:prstGeom>
          <a:noFill/>
          <a:ln w="9525">
            <a:noFill/>
            <a:miter lim="800000"/>
            <a:headEnd/>
            <a:tailEnd/>
          </a:ln>
        </p:spPr>
      </p:pic>
      <p:pic>
        <p:nvPicPr>
          <p:cNvPr id="49155" name="Picture 3"/>
          <p:cNvPicPr>
            <a:picLocks noChangeAspect="1" noChangeArrowheads="1"/>
          </p:cNvPicPr>
          <p:nvPr/>
        </p:nvPicPr>
        <p:blipFill>
          <a:blip r:embed="rId3"/>
          <a:srcRect/>
          <a:stretch>
            <a:fillRect/>
          </a:stretch>
        </p:blipFill>
        <p:spPr bwMode="auto">
          <a:xfrm>
            <a:off x="4343400" y="2286000"/>
            <a:ext cx="3800475" cy="269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algn="ctr" eaLnBrk="1" hangingPunct="1"/>
            <a:r>
              <a:rPr lang="en-US" smtClean="0"/>
              <a:t>Micropost Structure</a:t>
            </a:r>
          </a:p>
        </p:txBody>
      </p:sp>
      <p:sp>
        <p:nvSpPr>
          <p:cNvPr id="50178" name="Rectangle 3"/>
          <p:cNvSpPr>
            <a:spLocks noGrp="1" noChangeArrowheads="1"/>
          </p:cNvSpPr>
          <p:nvPr>
            <p:ph type="body" idx="1"/>
          </p:nvPr>
        </p:nvSpPr>
        <p:spPr>
          <a:xfrm>
            <a:off x="457200" y="1219200"/>
            <a:ext cx="8229600" cy="4937125"/>
          </a:xfrm>
        </p:spPr>
        <p:txBody>
          <a:bodyPr/>
          <a:lstStyle/>
          <a:p>
            <a:pPr eaLnBrk="1" hangingPunct="1"/>
            <a:r>
              <a:rPr lang="en-US" smtClean="0"/>
              <a:t>Array of 78,000 microposts within a 970 mm</a:t>
            </a:r>
            <a:r>
              <a:rPr lang="en-US" baseline="30000" smtClean="0"/>
              <a:t>2</a:t>
            </a:r>
            <a:r>
              <a:rPr lang="en-US" smtClean="0"/>
              <a:t> surface.</a:t>
            </a:r>
          </a:p>
          <a:p>
            <a:pPr eaLnBrk="1" hangingPunct="1"/>
            <a:r>
              <a:rPr lang="en-US" smtClean="0"/>
              <a:t>Equilateral triangle configuration</a:t>
            </a:r>
          </a:p>
          <a:p>
            <a:pPr eaLnBrk="1" hangingPunct="1"/>
            <a:endParaRPr lang="en-US" smtClean="0"/>
          </a:p>
        </p:txBody>
      </p:sp>
      <p:pic>
        <p:nvPicPr>
          <p:cNvPr id="50179" name="Picture 4"/>
          <p:cNvPicPr>
            <a:picLocks noChangeAspect="1" noChangeArrowheads="1"/>
          </p:cNvPicPr>
          <p:nvPr/>
        </p:nvPicPr>
        <p:blipFill>
          <a:blip r:embed="rId2"/>
          <a:srcRect l="49913" t="50345"/>
          <a:stretch>
            <a:fillRect/>
          </a:stretch>
        </p:blipFill>
        <p:spPr bwMode="auto">
          <a:xfrm>
            <a:off x="1981200" y="2209800"/>
            <a:ext cx="5387975" cy="40274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endParaRPr lang="en-US" smtClean="0"/>
          </a:p>
        </p:txBody>
      </p:sp>
      <p:pic>
        <p:nvPicPr>
          <p:cNvPr id="51202" name="Picture 2"/>
          <p:cNvPicPr>
            <a:picLocks noChangeAspect="1" noChangeArrowheads="1"/>
          </p:cNvPicPr>
          <p:nvPr/>
        </p:nvPicPr>
        <p:blipFill>
          <a:blip r:embed="rId3"/>
          <a:srcRect/>
          <a:stretch>
            <a:fillRect/>
          </a:stretch>
        </p:blipFill>
        <p:spPr bwMode="auto">
          <a:xfrm>
            <a:off x="1447800" y="1258888"/>
            <a:ext cx="2971800" cy="2474912"/>
          </a:xfrm>
          <a:prstGeom prst="rect">
            <a:avLst/>
          </a:prstGeom>
          <a:noFill/>
          <a:ln w="9525">
            <a:noFill/>
            <a:miter lim="800000"/>
            <a:headEnd/>
            <a:tailEnd/>
          </a:ln>
        </p:spPr>
      </p:pic>
      <p:pic>
        <p:nvPicPr>
          <p:cNvPr id="51203" name="Picture 3"/>
          <p:cNvPicPr>
            <a:picLocks noChangeAspect="1" noChangeArrowheads="1"/>
          </p:cNvPicPr>
          <p:nvPr/>
        </p:nvPicPr>
        <p:blipFill>
          <a:blip r:embed="rId4"/>
          <a:srcRect/>
          <a:stretch>
            <a:fillRect/>
          </a:stretch>
        </p:blipFill>
        <p:spPr bwMode="auto">
          <a:xfrm>
            <a:off x="4419600" y="3657600"/>
            <a:ext cx="3448050" cy="2895600"/>
          </a:xfrm>
          <a:prstGeom prst="rect">
            <a:avLst/>
          </a:prstGeom>
          <a:noFill/>
          <a:ln w="9525">
            <a:noFill/>
            <a:miter lim="800000"/>
            <a:headEnd/>
            <a:tailEnd/>
          </a:ln>
        </p:spPr>
      </p:pic>
      <p:pic>
        <p:nvPicPr>
          <p:cNvPr id="51204" name="Picture 4"/>
          <p:cNvPicPr>
            <a:picLocks noChangeAspect="1" noChangeArrowheads="1"/>
          </p:cNvPicPr>
          <p:nvPr/>
        </p:nvPicPr>
        <p:blipFill>
          <a:blip r:embed="rId5"/>
          <a:srcRect/>
          <a:stretch>
            <a:fillRect/>
          </a:stretch>
        </p:blipFill>
        <p:spPr bwMode="auto">
          <a:xfrm>
            <a:off x="1371600" y="3733800"/>
            <a:ext cx="3500438" cy="2936875"/>
          </a:xfrm>
          <a:prstGeom prst="rect">
            <a:avLst/>
          </a:prstGeom>
          <a:noFill/>
          <a:ln w="9525">
            <a:noFill/>
            <a:miter lim="800000"/>
            <a:headEnd/>
            <a:tailEnd/>
          </a:ln>
        </p:spPr>
      </p:pic>
      <p:pic>
        <p:nvPicPr>
          <p:cNvPr id="51205" name="Picture 5"/>
          <p:cNvPicPr>
            <a:picLocks noChangeAspect="1" noChangeArrowheads="1"/>
          </p:cNvPicPr>
          <p:nvPr/>
        </p:nvPicPr>
        <p:blipFill>
          <a:blip r:embed="rId6"/>
          <a:srcRect/>
          <a:stretch>
            <a:fillRect/>
          </a:stretch>
        </p:blipFill>
        <p:spPr bwMode="auto">
          <a:xfrm>
            <a:off x="4419600" y="1254125"/>
            <a:ext cx="3200400" cy="2633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mtClean="0"/>
              <a:t>PBS + varied EpCAM expression</a:t>
            </a:r>
          </a:p>
        </p:txBody>
      </p:sp>
      <p:sp>
        <p:nvSpPr>
          <p:cNvPr id="52226" name="Content Placeholder 2"/>
          <p:cNvSpPr>
            <a:spLocks noGrp="1"/>
          </p:cNvSpPr>
          <p:nvPr>
            <p:ph sz="quarter" idx="1"/>
          </p:nvPr>
        </p:nvSpPr>
        <p:spPr>
          <a:xfrm>
            <a:off x="457200" y="1219200"/>
            <a:ext cx="4041775" cy="4937125"/>
          </a:xfrm>
        </p:spPr>
        <p:txBody>
          <a:bodyPr/>
          <a:lstStyle/>
          <a:p>
            <a:pPr eaLnBrk="1" hangingPunct="1"/>
            <a:r>
              <a:rPr lang="en-US" smtClean="0"/>
              <a:t>NSCLC NCI-H1650 and breast cancer SKBr-3 cells &gt;500,000</a:t>
            </a:r>
          </a:p>
          <a:p>
            <a:pPr eaLnBrk="1" hangingPunct="1"/>
            <a:r>
              <a:rPr lang="en-US" smtClean="0"/>
              <a:t>Prostate cancer PC3-9 cells ~50,000</a:t>
            </a:r>
          </a:p>
          <a:p>
            <a:pPr eaLnBrk="1" hangingPunct="1"/>
            <a:r>
              <a:rPr lang="en-US" smtClean="0"/>
              <a:t>Bladder cancer T-24 cells ~2,000</a:t>
            </a:r>
          </a:p>
        </p:txBody>
      </p:sp>
      <p:sp>
        <p:nvSpPr>
          <p:cNvPr id="52227" name="Content Placeholder 3"/>
          <p:cNvSpPr>
            <a:spLocks noGrp="1"/>
          </p:cNvSpPr>
          <p:nvPr>
            <p:ph sz="quarter" idx="2"/>
          </p:nvPr>
        </p:nvSpPr>
        <p:spPr>
          <a:xfrm>
            <a:off x="4632325" y="1216025"/>
            <a:ext cx="4041775" cy="4937125"/>
          </a:xfrm>
        </p:spPr>
        <p:txBody>
          <a:bodyPr/>
          <a:lstStyle/>
          <a:p>
            <a:pPr eaLnBrk="1" hangingPunct="1"/>
            <a:r>
              <a:rPr lang="en-US" smtClean="0"/>
              <a:t>Spiked into PBS at concentration of 100 cells/ml</a:t>
            </a:r>
          </a:p>
          <a:p>
            <a:pPr eaLnBrk="1" hangingPunct="1"/>
            <a:r>
              <a:rPr lang="en-US" smtClean="0"/>
              <a:t>&gt; 65% mean capture yield</a:t>
            </a:r>
          </a:p>
          <a:p>
            <a:pPr eaLnBrk="1" hangingPunct="1"/>
            <a:r>
              <a:rPr lang="en-US" smtClean="0"/>
              <a:t>T-24 cells were captured as efficiently as high-level  antigen-expressing cells, they believe due to augmented cell-substrate interations inherent within the CTC-chip.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t>Varied Blood Concentrations</a:t>
            </a:r>
          </a:p>
        </p:txBody>
      </p:sp>
      <p:sp>
        <p:nvSpPr>
          <p:cNvPr id="53250" name="Content Placeholder 2"/>
          <p:cNvSpPr>
            <a:spLocks noGrp="1"/>
          </p:cNvSpPr>
          <p:nvPr>
            <p:ph sz="quarter" idx="1"/>
          </p:nvPr>
        </p:nvSpPr>
        <p:spPr>
          <a:xfrm>
            <a:off x="457200" y="1219200"/>
            <a:ext cx="4041775" cy="4937125"/>
          </a:xfrm>
        </p:spPr>
        <p:txBody>
          <a:bodyPr/>
          <a:lstStyle/>
          <a:p>
            <a:pPr eaLnBrk="1" hangingPunct="1"/>
            <a:r>
              <a:rPr lang="en-US" smtClean="0"/>
              <a:t>NCI-H1650 cells spiked into whole blood from healthy donors</a:t>
            </a:r>
          </a:p>
          <a:p>
            <a:pPr eaLnBrk="1" hangingPunct="1"/>
            <a:r>
              <a:rPr lang="en-US" smtClean="0"/>
              <a:t>Concentrations from 50-50,000 tumor cells/ml</a:t>
            </a:r>
          </a:p>
          <a:p>
            <a:pPr eaLnBrk="1" hangingPunct="1"/>
            <a:r>
              <a:rPr lang="en-US" smtClean="0"/>
              <a:t>&gt;60% recovery rate</a:t>
            </a:r>
          </a:p>
        </p:txBody>
      </p:sp>
      <p:sp>
        <p:nvSpPr>
          <p:cNvPr id="53251" name="Content Placeholder 3"/>
          <p:cNvSpPr>
            <a:spLocks noGrp="1"/>
          </p:cNvSpPr>
          <p:nvPr>
            <p:ph sz="quarter" idx="2"/>
          </p:nvPr>
        </p:nvSpPr>
        <p:spPr>
          <a:xfrm>
            <a:off x="4632325" y="1216025"/>
            <a:ext cx="4041775" cy="4937125"/>
          </a:xfrm>
        </p:spPr>
        <p:txBody>
          <a:bodyPr/>
          <a:lstStyle/>
          <a:p>
            <a:pPr eaLnBrk="1" hangingPunct="1"/>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endParaRPr lang="en-US" smtClean="0"/>
          </a:p>
        </p:txBody>
      </p:sp>
      <p:sp>
        <p:nvSpPr>
          <p:cNvPr id="54274" name="Content Placeholder 2"/>
          <p:cNvSpPr>
            <a:spLocks noGrp="1"/>
          </p:cNvSpPr>
          <p:nvPr>
            <p:ph sz="quarter" idx="1"/>
          </p:nvPr>
        </p:nvSpPr>
        <p:spPr>
          <a:xfrm>
            <a:off x="457200" y="1219200"/>
            <a:ext cx="4041775" cy="4937125"/>
          </a:xfrm>
        </p:spPr>
        <p:txBody>
          <a:bodyPr/>
          <a:lstStyle/>
          <a:p>
            <a:pPr eaLnBrk="1" hangingPunct="1"/>
            <a:endParaRPr lang="en-US" smtClean="0"/>
          </a:p>
        </p:txBody>
      </p:sp>
      <p:sp>
        <p:nvSpPr>
          <p:cNvPr id="54275" name="Content Placeholder 3"/>
          <p:cNvSpPr>
            <a:spLocks noGrp="1"/>
          </p:cNvSpPr>
          <p:nvPr>
            <p:ph sz="quarter" idx="2"/>
          </p:nvPr>
        </p:nvSpPr>
        <p:spPr>
          <a:xfrm>
            <a:off x="4632325" y="1216025"/>
            <a:ext cx="4041775" cy="4937125"/>
          </a:xfrm>
        </p:spPr>
        <p:txBody>
          <a:bodyPr/>
          <a:lstStyle/>
          <a:p>
            <a:pPr eaLnBrk="1" hangingPunct="1"/>
            <a:r>
              <a:rPr lang="en-US" sz="1800" smtClean="0"/>
              <a:t>White = CTCs, green = leukocytes.</a:t>
            </a:r>
          </a:p>
          <a:p>
            <a:pPr eaLnBrk="1" hangingPunct="1"/>
            <a:endParaRPr lang="en-US" smtClean="0"/>
          </a:p>
        </p:txBody>
      </p:sp>
      <p:sp>
        <p:nvSpPr>
          <p:cNvPr id="6" name="TextBox 5"/>
          <p:cNvSpPr txBox="1"/>
          <p:nvPr/>
        </p:nvSpPr>
        <p:spPr>
          <a:xfrm>
            <a:off x="457200" y="5562600"/>
            <a:ext cx="8153400" cy="954088"/>
          </a:xfrm>
          <a:prstGeom prst="rect">
            <a:avLst/>
          </a:prstGeom>
          <a:noFill/>
        </p:spPr>
        <p:txBody>
          <a:bodyPr>
            <a:spAutoFit/>
          </a:bodyPr>
          <a:lstStyle/>
          <a:p>
            <a:pPr marL="342900" indent="-342900">
              <a:defRPr/>
            </a:pPr>
            <a:r>
              <a:rPr lang="en-US" sz="1400" dirty="0"/>
              <a:t>a. Non functionalized control </a:t>
            </a:r>
          </a:p>
          <a:p>
            <a:pPr marL="342900" indent="-342900">
              <a:defRPr/>
            </a:pPr>
            <a:r>
              <a:rPr lang="en-US" sz="1400" dirty="0"/>
              <a:t>    device</a:t>
            </a:r>
          </a:p>
          <a:p>
            <a:pPr>
              <a:defRPr/>
            </a:pPr>
            <a:r>
              <a:rPr lang="en-US" sz="1400" dirty="0"/>
              <a:t>b. Cell capture </a:t>
            </a:r>
            <a:r>
              <a:rPr lang="en-US" sz="1400" dirty="0" err="1"/>
              <a:t>func</a:t>
            </a:r>
            <a:r>
              <a:rPr lang="en-US" sz="1400" dirty="0"/>
              <a:t> with </a:t>
            </a:r>
            <a:r>
              <a:rPr lang="en-US" sz="1400" dirty="0" err="1"/>
              <a:t>antiEpCAM</a:t>
            </a:r>
            <a:endParaRPr lang="en-US" sz="1400" dirty="0"/>
          </a:p>
          <a:p>
            <a:pPr>
              <a:defRPr/>
            </a:pPr>
            <a:r>
              <a:rPr lang="en-US" sz="1400" dirty="0"/>
              <a:t>c. Higher magnification of b.</a:t>
            </a:r>
          </a:p>
        </p:txBody>
      </p:sp>
      <p:pic>
        <p:nvPicPr>
          <p:cNvPr id="54277" name="Picture 3"/>
          <p:cNvPicPr>
            <a:picLocks noChangeAspect="1" noChangeArrowheads="1"/>
          </p:cNvPicPr>
          <p:nvPr/>
        </p:nvPicPr>
        <p:blipFill>
          <a:blip r:embed="rId2"/>
          <a:srcRect/>
          <a:stretch>
            <a:fillRect/>
          </a:stretch>
        </p:blipFill>
        <p:spPr bwMode="auto">
          <a:xfrm>
            <a:off x="228600" y="0"/>
            <a:ext cx="2733675" cy="5648325"/>
          </a:xfrm>
          <a:prstGeom prst="rect">
            <a:avLst/>
          </a:prstGeom>
          <a:noFill/>
          <a:ln w="9525">
            <a:noFill/>
            <a:miter lim="800000"/>
            <a:headEnd/>
            <a:tailEnd/>
          </a:ln>
        </p:spPr>
      </p:pic>
      <p:pic>
        <p:nvPicPr>
          <p:cNvPr id="54278" name="Picture 5"/>
          <p:cNvPicPr>
            <a:picLocks noChangeAspect="1" noChangeArrowheads="1"/>
          </p:cNvPicPr>
          <p:nvPr/>
        </p:nvPicPr>
        <p:blipFill>
          <a:blip r:embed="rId3"/>
          <a:srcRect/>
          <a:stretch>
            <a:fillRect/>
          </a:stretch>
        </p:blipFill>
        <p:spPr bwMode="auto">
          <a:xfrm>
            <a:off x="3581400" y="1600200"/>
            <a:ext cx="5386388" cy="404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28600" y="152400"/>
            <a:ext cx="8458200" cy="990600"/>
          </a:xfrm>
        </p:spPr>
        <p:txBody>
          <a:bodyPr/>
          <a:lstStyle/>
          <a:p>
            <a:pPr algn="ctr" eaLnBrk="1" hangingPunct="1"/>
            <a:r>
              <a:rPr lang="en-US" sz="2800" smtClean="0"/>
              <a:t>Focusing on CTCs: a Diagnostic Cancer Target</a:t>
            </a:r>
          </a:p>
        </p:txBody>
      </p:sp>
      <p:sp>
        <p:nvSpPr>
          <p:cNvPr id="18434" name="Content Placeholder 2"/>
          <p:cNvSpPr>
            <a:spLocks noGrp="1"/>
          </p:cNvSpPr>
          <p:nvPr>
            <p:ph sz="quarter" idx="1"/>
          </p:nvPr>
        </p:nvSpPr>
        <p:spPr>
          <a:xfrm>
            <a:off x="457200" y="1219200"/>
            <a:ext cx="4953000" cy="4937125"/>
          </a:xfrm>
        </p:spPr>
        <p:txBody>
          <a:bodyPr/>
          <a:lstStyle/>
          <a:p>
            <a:pPr eaLnBrk="1" hangingPunct="1"/>
            <a:r>
              <a:rPr lang="en-US" sz="2400" u="sng" smtClean="0"/>
              <a:t>C</a:t>
            </a:r>
            <a:r>
              <a:rPr lang="en-US" sz="2400" smtClean="0"/>
              <a:t>irculating </a:t>
            </a:r>
            <a:r>
              <a:rPr lang="en-US" sz="2400" u="sng" smtClean="0"/>
              <a:t>T</a:t>
            </a:r>
            <a:r>
              <a:rPr lang="en-US" sz="2400" smtClean="0"/>
              <a:t>umor </a:t>
            </a:r>
            <a:r>
              <a:rPr lang="en-US" sz="2400" u="sng" smtClean="0"/>
              <a:t>C</a:t>
            </a:r>
            <a:r>
              <a:rPr lang="en-US" sz="2400" smtClean="0"/>
              <a:t>ells</a:t>
            </a:r>
          </a:p>
          <a:p>
            <a:pPr eaLnBrk="1" hangingPunct="1"/>
            <a:r>
              <a:rPr lang="en-US" sz="2400" smtClean="0"/>
              <a:t>Viable tumor-derived epithelial cells</a:t>
            </a:r>
          </a:p>
          <a:p>
            <a:pPr eaLnBrk="1" hangingPunct="1"/>
            <a:r>
              <a:rPr lang="en-US" sz="2400" smtClean="0"/>
              <a:t>Metastatic precursor cells or </a:t>
            </a:r>
          </a:p>
          <a:p>
            <a:pPr eaLnBrk="1" hangingPunct="1">
              <a:buFont typeface="Wingdings 3" pitchFamily="18" charset="2"/>
              <a:buNone/>
            </a:pPr>
            <a:r>
              <a:rPr lang="en-US" sz="2400" smtClean="0"/>
              <a:t>	cancer stem cells</a:t>
            </a:r>
          </a:p>
          <a:p>
            <a:pPr eaLnBrk="1" hangingPunct="1"/>
            <a:r>
              <a:rPr lang="en-US" sz="2400" smtClean="0"/>
              <a:t>Rare : one per billion haematologic cells</a:t>
            </a:r>
          </a:p>
          <a:p>
            <a:pPr eaLnBrk="1" hangingPunct="1">
              <a:buFont typeface="Wingdings 3" pitchFamily="18" charset="2"/>
              <a:buNone/>
            </a:pPr>
            <a:r>
              <a:rPr lang="en-US" sz="2400" smtClean="0"/>
              <a:t> </a:t>
            </a:r>
          </a:p>
        </p:txBody>
      </p:sp>
      <p:pic>
        <p:nvPicPr>
          <p:cNvPr id="18435" name="Picture 4" descr="ctc"/>
          <p:cNvPicPr>
            <a:picLocks noChangeAspect="1" noChangeArrowheads="1"/>
          </p:cNvPicPr>
          <p:nvPr/>
        </p:nvPicPr>
        <p:blipFill>
          <a:blip r:embed="rId3"/>
          <a:srcRect/>
          <a:stretch>
            <a:fillRect/>
          </a:stretch>
        </p:blipFill>
        <p:spPr bwMode="auto">
          <a:xfrm>
            <a:off x="5562600" y="1371600"/>
            <a:ext cx="2819400" cy="2255838"/>
          </a:xfrm>
          <a:prstGeom prst="rect">
            <a:avLst/>
          </a:prstGeom>
          <a:noFill/>
          <a:ln w="31750">
            <a:solidFill>
              <a:schemeClr val="accent1"/>
            </a:solidFill>
            <a:miter lim="800000"/>
            <a:headEnd/>
            <a:tailEnd/>
          </a:ln>
        </p:spPr>
      </p:pic>
      <p:sp>
        <p:nvSpPr>
          <p:cNvPr id="16390" name="Content Placeholder 2"/>
          <p:cNvSpPr>
            <a:spLocks/>
          </p:cNvSpPr>
          <p:nvPr/>
        </p:nvSpPr>
        <p:spPr bwMode="auto">
          <a:xfrm>
            <a:off x="457200" y="4800600"/>
            <a:ext cx="7924800" cy="1447800"/>
          </a:xfrm>
          <a:prstGeom prst="rect">
            <a:avLst/>
          </a:prstGeom>
          <a:noFill/>
          <a:ln w="9525">
            <a:noFill/>
            <a:miter lim="800000"/>
            <a:headEnd/>
            <a:tailEnd/>
          </a:ln>
        </p:spPr>
        <p:txBody>
          <a:bodyPr/>
          <a:lstStyle/>
          <a:p>
            <a:pPr marL="273050" indent="-273050">
              <a:spcBef>
                <a:spcPts val="600"/>
              </a:spcBef>
              <a:buClr>
                <a:schemeClr val="accent1"/>
              </a:buClr>
              <a:buSzPct val="76000"/>
              <a:buFont typeface="Wingdings 3" pitchFamily="18" charset="2"/>
              <a:buChar char=""/>
            </a:pPr>
            <a:r>
              <a:rPr lang="en-US" sz="2400">
                <a:latin typeface="Gill Sans MT" pitchFamily="34" charset="0"/>
              </a:rPr>
              <a:t>Further discovery of cancer stem cell biomarkers and expand understanding of metastasis.</a:t>
            </a:r>
          </a:p>
        </p:txBody>
      </p:sp>
      <p:sp>
        <p:nvSpPr>
          <p:cNvPr id="18437" name="Content Placeholder 2"/>
          <p:cNvSpPr>
            <a:spLocks/>
          </p:cNvSpPr>
          <p:nvPr/>
        </p:nvSpPr>
        <p:spPr bwMode="auto">
          <a:xfrm>
            <a:off x="457200" y="3733800"/>
            <a:ext cx="7924800" cy="1143000"/>
          </a:xfrm>
          <a:prstGeom prst="rect">
            <a:avLst/>
          </a:prstGeom>
          <a:noFill/>
          <a:ln w="9525">
            <a:noFill/>
            <a:miter lim="800000"/>
            <a:headEnd/>
            <a:tailEnd/>
          </a:ln>
        </p:spPr>
        <p:txBody>
          <a:bodyPr/>
          <a:lstStyle/>
          <a:p>
            <a:pPr marL="273050" indent="-273050">
              <a:spcBef>
                <a:spcPts val="600"/>
              </a:spcBef>
              <a:buClr>
                <a:schemeClr val="accent1"/>
              </a:buClr>
              <a:buSzPct val="76000"/>
              <a:buFont typeface="Wingdings 3" pitchFamily="18" charset="2"/>
              <a:buChar char=""/>
            </a:pPr>
            <a:r>
              <a:rPr lang="en-US" sz="2400">
                <a:latin typeface="Gill Sans MT" pitchFamily="34" charset="0"/>
              </a:rPr>
              <a:t>Presence of CTC is a strong prognostic factor for overall survival.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algn="ctr" eaLnBrk="1" hangingPunct="1"/>
            <a:r>
              <a:rPr lang="en-US" smtClean="0"/>
              <a:t>The “CTC-chip”</a:t>
            </a:r>
          </a:p>
        </p:txBody>
      </p:sp>
      <p:sp>
        <p:nvSpPr>
          <p:cNvPr id="20482" name="Content Placeholder 2"/>
          <p:cNvSpPr>
            <a:spLocks noGrp="1"/>
          </p:cNvSpPr>
          <p:nvPr>
            <p:ph sz="quarter" idx="1"/>
          </p:nvPr>
        </p:nvSpPr>
        <p:spPr>
          <a:xfrm>
            <a:off x="457200" y="1219200"/>
            <a:ext cx="8229600" cy="4937125"/>
          </a:xfrm>
        </p:spPr>
        <p:txBody>
          <a:bodyPr/>
          <a:lstStyle/>
          <a:p>
            <a:pPr eaLnBrk="1" hangingPunct="1">
              <a:lnSpc>
                <a:spcPct val="90000"/>
              </a:lnSpc>
            </a:pPr>
            <a:r>
              <a:rPr lang="en-US" smtClean="0"/>
              <a:t>Efficient and selective separation of viable CTCs from peripheral whole blood samples.</a:t>
            </a:r>
          </a:p>
          <a:p>
            <a:pPr eaLnBrk="1" hangingPunct="1">
              <a:lnSpc>
                <a:spcPct val="90000"/>
              </a:lnSpc>
            </a:pPr>
            <a:r>
              <a:rPr lang="en-US" smtClean="0"/>
              <a:t>No pre-labelling or processing of blood.</a:t>
            </a:r>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r>
              <a:rPr lang="en-US" smtClean="0"/>
              <a:t>Target CTCs interact with anti-EpCAM-coated microposts.            (</a:t>
            </a:r>
            <a:r>
              <a:rPr lang="en-US" u="sng" smtClean="0"/>
              <a:t>ep</a:t>
            </a:r>
            <a:r>
              <a:rPr lang="en-US" smtClean="0"/>
              <a:t>ithelial </a:t>
            </a:r>
            <a:r>
              <a:rPr lang="en-US" u="sng" smtClean="0"/>
              <a:t>c</a:t>
            </a:r>
            <a:r>
              <a:rPr lang="en-US" smtClean="0"/>
              <a:t>ell </a:t>
            </a:r>
            <a:r>
              <a:rPr lang="en-US" u="sng" smtClean="0"/>
              <a:t>a</a:t>
            </a:r>
            <a:r>
              <a:rPr lang="en-US" smtClean="0"/>
              <a:t>dhesion </a:t>
            </a:r>
            <a:r>
              <a:rPr lang="en-US" u="sng" smtClean="0"/>
              <a:t>m</a:t>
            </a:r>
            <a:r>
              <a:rPr lang="en-US" smtClean="0"/>
              <a:t>olecule)</a:t>
            </a:r>
          </a:p>
          <a:p>
            <a:pPr eaLnBrk="1" hangingPunct="1"/>
            <a:endParaRPr lang="en-US" smtClean="0"/>
          </a:p>
        </p:txBody>
      </p:sp>
      <p:pic>
        <p:nvPicPr>
          <p:cNvPr id="20483" name="Picture 6"/>
          <p:cNvPicPr>
            <a:picLocks noChangeAspect="1" noChangeArrowheads="1"/>
          </p:cNvPicPr>
          <p:nvPr/>
        </p:nvPicPr>
        <p:blipFill>
          <a:blip r:embed="rId3"/>
          <a:srcRect b="49646"/>
          <a:stretch>
            <a:fillRect/>
          </a:stretch>
        </p:blipFill>
        <p:spPr bwMode="auto">
          <a:xfrm>
            <a:off x="1447800" y="2743200"/>
            <a:ext cx="6075363" cy="240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algn="ctr" eaLnBrk="1" hangingPunct="1"/>
            <a:r>
              <a:rPr lang="en-US" smtClean="0"/>
              <a:t>Designing Chip Structure</a:t>
            </a:r>
          </a:p>
        </p:txBody>
      </p:sp>
      <p:sp>
        <p:nvSpPr>
          <p:cNvPr id="22530" name="Content Placeholder 2"/>
          <p:cNvSpPr>
            <a:spLocks noGrp="1"/>
          </p:cNvSpPr>
          <p:nvPr>
            <p:ph sz="quarter" idx="1"/>
          </p:nvPr>
        </p:nvSpPr>
        <p:spPr>
          <a:xfrm>
            <a:off x="1143000" y="1524000"/>
            <a:ext cx="3276600" cy="4937125"/>
          </a:xfrm>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buFont typeface="Wingdings 3" pitchFamily="18" charset="2"/>
              <a:buNone/>
            </a:pPr>
            <a:endParaRPr lang="en-US" smtClean="0"/>
          </a:p>
          <a:p>
            <a:pPr eaLnBrk="1" hangingPunct="1"/>
            <a:r>
              <a:rPr lang="en-US" smtClean="0"/>
              <a:t>Provides the specificity for CTC capture from unfractionated blood. </a:t>
            </a:r>
          </a:p>
          <a:p>
            <a:pPr eaLnBrk="1" hangingPunct="1"/>
            <a:endParaRPr lang="en-US" smtClean="0"/>
          </a:p>
        </p:txBody>
      </p:sp>
      <p:sp>
        <p:nvSpPr>
          <p:cNvPr id="22531" name="Content Placeholder 5"/>
          <p:cNvSpPr>
            <a:spLocks noGrp="1"/>
          </p:cNvSpPr>
          <p:nvPr>
            <p:ph sz="quarter" idx="2"/>
          </p:nvPr>
        </p:nvSpPr>
        <p:spPr>
          <a:xfrm>
            <a:off x="5562600" y="1371600"/>
            <a:ext cx="3352800" cy="4937125"/>
          </a:xfrm>
        </p:spPr>
        <p:txBody>
          <a:bodyPr/>
          <a:lstStyle/>
          <a:p>
            <a:pPr eaLnBrk="1" hangingPunct="1"/>
            <a:r>
              <a:rPr lang="en-US" smtClean="0"/>
              <a:t>Micropost array of equilateral triangle geometry made chemically functional with anti- Ep-CAM</a:t>
            </a:r>
          </a:p>
        </p:txBody>
      </p:sp>
      <p:pic>
        <p:nvPicPr>
          <p:cNvPr id="22532" name="Picture 2"/>
          <p:cNvPicPr>
            <a:picLocks noChangeAspect="1" noChangeArrowheads="1"/>
          </p:cNvPicPr>
          <p:nvPr/>
        </p:nvPicPr>
        <p:blipFill>
          <a:blip r:embed="rId3"/>
          <a:srcRect/>
          <a:stretch>
            <a:fillRect/>
          </a:stretch>
        </p:blipFill>
        <p:spPr bwMode="auto">
          <a:xfrm>
            <a:off x="4419600" y="3733800"/>
            <a:ext cx="3200400" cy="2543175"/>
          </a:xfrm>
          <a:prstGeom prst="rect">
            <a:avLst/>
          </a:prstGeom>
          <a:noFill/>
          <a:ln w="9525">
            <a:noFill/>
            <a:miter lim="800000"/>
            <a:headEnd/>
            <a:tailEnd/>
          </a:ln>
        </p:spPr>
      </p:pic>
      <p:pic>
        <p:nvPicPr>
          <p:cNvPr id="22533" name="Picture 4"/>
          <p:cNvPicPr>
            <a:picLocks noChangeAspect="1" noChangeArrowheads="1"/>
          </p:cNvPicPr>
          <p:nvPr/>
        </p:nvPicPr>
        <p:blipFill>
          <a:blip r:embed="rId4"/>
          <a:srcRect t="50354"/>
          <a:stretch>
            <a:fillRect/>
          </a:stretch>
        </p:blipFill>
        <p:spPr bwMode="auto">
          <a:xfrm>
            <a:off x="381000" y="1524000"/>
            <a:ext cx="5114925"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algn="ctr" eaLnBrk="1" hangingPunct="1"/>
            <a:r>
              <a:rPr lang="en-US" sz="2800" smtClean="0"/>
              <a:t>Optimizing CTC capture: Experimental Setup</a:t>
            </a:r>
          </a:p>
        </p:txBody>
      </p:sp>
      <p:sp>
        <p:nvSpPr>
          <p:cNvPr id="24578" name="Content Placeholder 2"/>
          <p:cNvSpPr>
            <a:spLocks noGrp="1"/>
          </p:cNvSpPr>
          <p:nvPr>
            <p:ph sz="quarter" idx="1"/>
          </p:nvPr>
        </p:nvSpPr>
        <p:spPr>
          <a:xfrm>
            <a:off x="457200" y="1219200"/>
            <a:ext cx="4041775" cy="4937125"/>
          </a:xfrm>
        </p:spPr>
        <p:txBody>
          <a:bodyPr/>
          <a:lstStyle/>
          <a:p>
            <a:pPr eaLnBrk="1" hangingPunct="1"/>
            <a:r>
              <a:rPr lang="en-US" sz="2400" smtClean="0"/>
              <a:t>Offset: increases probability of collision of cells with microposts by forcing cells to change their trajectory</a:t>
            </a:r>
          </a:p>
        </p:txBody>
      </p:sp>
      <p:sp>
        <p:nvSpPr>
          <p:cNvPr id="23555" name="TextBox 6"/>
          <p:cNvSpPr txBox="1">
            <a:spLocks noChangeArrowheads="1"/>
          </p:cNvSpPr>
          <p:nvPr/>
        </p:nvSpPr>
        <p:spPr bwMode="auto">
          <a:xfrm>
            <a:off x="2209800" y="5791200"/>
            <a:ext cx="4724400" cy="406400"/>
          </a:xfrm>
          <a:prstGeom prst="rect">
            <a:avLst/>
          </a:prstGeom>
          <a:noFill/>
          <a:ln w="9525">
            <a:solidFill>
              <a:srgbClr val="C00000"/>
            </a:solidFill>
            <a:miter lim="800000"/>
            <a:headEnd/>
            <a:tailEnd/>
          </a:ln>
        </p:spPr>
        <p:txBody>
          <a:bodyPr>
            <a:spAutoFit/>
          </a:bodyPr>
          <a:lstStyle/>
          <a:p>
            <a:pPr algn="ctr"/>
            <a:r>
              <a:rPr lang="en-US" sz="2000">
                <a:latin typeface="Gill Sans MT" pitchFamily="34" charset="0"/>
              </a:rPr>
              <a:t>Conclusion:  Choose flow rate of 1-2 ml/h</a:t>
            </a:r>
          </a:p>
        </p:txBody>
      </p:sp>
      <p:pic>
        <p:nvPicPr>
          <p:cNvPr id="24580" name="Picture 4"/>
          <p:cNvPicPr>
            <a:picLocks noChangeAspect="1" noChangeArrowheads="1"/>
          </p:cNvPicPr>
          <p:nvPr/>
        </p:nvPicPr>
        <p:blipFill>
          <a:blip r:embed="rId3"/>
          <a:srcRect/>
          <a:stretch>
            <a:fillRect/>
          </a:stretch>
        </p:blipFill>
        <p:spPr bwMode="auto">
          <a:xfrm>
            <a:off x="5715000" y="1219200"/>
            <a:ext cx="2924175" cy="2409825"/>
          </a:xfrm>
          <a:prstGeom prst="rect">
            <a:avLst/>
          </a:prstGeom>
          <a:noFill/>
          <a:ln w="9525">
            <a:noFill/>
            <a:miter lim="800000"/>
            <a:headEnd/>
            <a:tailEnd/>
          </a:ln>
        </p:spPr>
      </p:pic>
      <p:pic>
        <p:nvPicPr>
          <p:cNvPr id="23557" name="Picture 3"/>
          <p:cNvPicPr>
            <a:picLocks noChangeAspect="1" noChangeArrowheads="1"/>
          </p:cNvPicPr>
          <p:nvPr/>
        </p:nvPicPr>
        <p:blipFill>
          <a:blip r:embed="rId4"/>
          <a:srcRect/>
          <a:stretch>
            <a:fillRect/>
          </a:stretch>
        </p:blipFill>
        <p:spPr bwMode="auto">
          <a:xfrm>
            <a:off x="4724400" y="3295650"/>
            <a:ext cx="2971800" cy="2343150"/>
          </a:xfrm>
          <a:prstGeom prst="rect">
            <a:avLst/>
          </a:prstGeom>
          <a:noFill/>
          <a:ln w="25400">
            <a:solidFill>
              <a:schemeClr val="accent1"/>
            </a:solidFill>
            <a:miter lim="800000"/>
            <a:headEnd/>
            <a:tailEnd/>
          </a:ln>
        </p:spPr>
      </p:pic>
      <p:sp>
        <p:nvSpPr>
          <p:cNvPr id="23560" name="Content Placeholder 2"/>
          <p:cNvSpPr>
            <a:spLocks/>
          </p:cNvSpPr>
          <p:nvPr/>
        </p:nvSpPr>
        <p:spPr bwMode="auto">
          <a:xfrm>
            <a:off x="457200" y="2438400"/>
            <a:ext cx="4041775" cy="4937125"/>
          </a:xfrm>
          <a:prstGeom prst="rect">
            <a:avLst/>
          </a:prstGeom>
          <a:noFill/>
          <a:ln w="9525">
            <a:noFill/>
            <a:miter lim="800000"/>
            <a:headEnd/>
            <a:tailEnd/>
          </a:ln>
        </p:spPr>
        <p:txBody>
          <a:bodyPr/>
          <a:lstStyle/>
          <a:p>
            <a:pPr marL="273050" indent="-273050">
              <a:spcBef>
                <a:spcPts val="600"/>
              </a:spcBef>
              <a:buClr>
                <a:schemeClr val="accent1"/>
              </a:buClr>
              <a:buSzPct val="76000"/>
              <a:buFont typeface="Wingdings 3" pitchFamily="18" charset="2"/>
              <a:buChar char=""/>
            </a:pPr>
            <a:endParaRPr lang="en-US" sz="2400">
              <a:latin typeface="Gill Sans MT" pitchFamily="34" charset="0"/>
            </a:endParaRPr>
          </a:p>
          <a:p>
            <a:pPr marL="273050" indent="-273050">
              <a:spcBef>
                <a:spcPts val="600"/>
              </a:spcBef>
              <a:buClr>
                <a:schemeClr val="accent1"/>
              </a:buClr>
              <a:buSzPct val="76000"/>
              <a:buFont typeface="Wingdings 3" pitchFamily="18" charset="2"/>
              <a:buChar char=""/>
            </a:pPr>
            <a:r>
              <a:rPr lang="en-US" sz="2400">
                <a:latin typeface="Gill Sans MT" pitchFamily="34" charset="0"/>
              </a:rPr>
              <a:t>Shear force: must be sufficiently low to favor cell-micropost attachment</a:t>
            </a:r>
          </a:p>
          <a:p>
            <a:pPr marL="273050" indent="-273050">
              <a:spcBef>
                <a:spcPts val="600"/>
              </a:spcBef>
              <a:buClr>
                <a:schemeClr val="accent1"/>
              </a:buClr>
              <a:buSzPct val="76000"/>
              <a:buFont typeface="Wingdings 3" pitchFamily="18" charset="2"/>
              <a:buChar char=""/>
            </a:pPr>
            <a:r>
              <a:rPr lang="en-US" sz="2400">
                <a:latin typeface="Gill Sans MT" pitchFamily="34" charset="0"/>
              </a:rPr>
              <a:t>Flow velocity: maximize frequency of cell-micropost contact.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35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7"/>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2" animBg="1"/>
      <p:bldP spid="2356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algn="ctr" eaLnBrk="1" hangingPunct="1"/>
            <a:r>
              <a:rPr lang="en-US" sz="2900" smtClean="0"/>
              <a:t>CTC-Chip Capture Efficiency is Independent of Ep-CAM Expression Levels</a:t>
            </a:r>
          </a:p>
        </p:txBody>
      </p:sp>
      <p:sp>
        <p:nvSpPr>
          <p:cNvPr id="26626" name="Content Placeholder 2"/>
          <p:cNvSpPr>
            <a:spLocks noGrp="1"/>
          </p:cNvSpPr>
          <p:nvPr>
            <p:ph sz="quarter" idx="1"/>
          </p:nvPr>
        </p:nvSpPr>
        <p:spPr>
          <a:xfrm>
            <a:off x="457200" y="1219200"/>
            <a:ext cx="8382000" cy="4937125"/>
          </a:xfrm>
        </p:spPr>
        <p:txBody>
          <a:bodyPr/>
          <a:lstStyle/>
          <a:p>
            <a:pPr eaLnBrk="1" hangingPunct="1"/>
            <a:r>
              <a:rPr lang="en-US" smtClean="0"/>
              <a:t>Compared capture rates across:</a:t>
            </a:r>
          </a:p>
          <a:p>
            <a:pPr lvl="1" eaLnBrk="1" hangingPunct="1"/>
            <a:r>
              <a:rPr lang="en-US" smtClean="0"/>
              <a:t>Concentrations of 2,000 Ag/cell to greater than 500,000 Ag/cell</a:t>
            </a:r>
          </a:p>
          <a:p>
            <a:pPr lvl="1" eaLnBrk="1" hangingPunct="1"/>
            <a:r>
              <a:rPr lang="en-US" smtClean="0"/>
              <a:t>Results:  Mean capture yield &gt; 65% in all cases</a:t>
            </a:r>
          </a:p>
        </p:txBody>
      </p:sp>
      <p:sp>
        <p:nvSpPr>
          <p:cNvPr id="26627" name="TextBox 3"/>
          <p:cNvSpPr txBox="1">
            <a:spLocks noChangeArrowheads="1"/>
          </p:cNvSpPr>
          <p:nvPr/>
        </p:nvSpPr>
        <p:spPr bwMode="auto">
          <a:xfrm>
            <a:off x="1066800" y="5872163"/>
            <a:ext cx="7239000" cy="376237"/>
          </a:xfrm>
          <a:prstGeom prst="rect">
            <a:avLst/>
          </a:prstGeom>
          <a:noFill/>
          <a:ln w="9525">
            <a:solidFill>
              <a:srgbClr val="C00000"/>
            </a:solidFill>
            <a:miter lim="800000"/>
            <a:headEnd/>
            <a:tailEnd/>
          </a:ln>
        </p:spPr>
        <p:txBody>
          <a:bodyPr>
            <a:spAutoFit/>
          </a:bodyPr>
          <a:lstStyle/>
          <a:p>
            <a:pPr algn="ctr"/>
            <a:r>
              <a:rPr lang="en-US">
                <a:latin typeface="Gill Sans MT" pitchFamily="34" charset="0"/>
              </a:rPr>
              <a:t>Chip captures CTCs with equal efficiency across a wide range of Ep-CAM</a:t>
            </a:r>
          </a:p>
        </p:txBody>
      </p:sp>
      <p:grpSp>
        <p:nvGrpSpPr>
          <p:cNvPr id="26628" name="Group 8"/>
          <p:cNvGrpSpPr>
            <a:grpSpLocks/>
          </p:cNvGrpSpPr>
          <p:nvPr/>
        </p:nvGrpSpPr>
        <p:grpSpPr bwMode="auto">
          <a:xfrm>
            <a:off x="1905000" y="2605088"/>
            <a:ext cx="4813300" cy="3186112"/>
            <a:chOff x="1200" y="1632"/>
            <a:chExt cx="3032" cy="2007"/>
          </a:xfrm>
        </p:grpSpPr>
        <p:pic>
          <p:nvPicPr>
            <p:cNvPr id="26629" name="Picture 2"/>
            <p:cNvPicPr>
              <a:picLocks noChangeAspect="1" noChangeArrowheads="1"/>
            </p:cNvPicPr>
            <p:nvPr/>
          </p:nvPicPr>
          <p:blipFill>
            <a:blip r:embed="rId3"/>
            <a:srcRect t="4347" b="8696"/>
            <a:stretch>
              <a:fillRect/>
            </a:stretch>
          </p:blipFill>
          <p:spPr bwMode="auto">
            <a:xfrm>
              <a:off x="1200" y="1632"/>
              <a:ext cx="3032" cy="1920"/>
            </a:xfrm>
            <a:prstGeom prst="rect">
              <a:avLst/>
            </a:prstGeom>
            <a:noFill/>
            <a:ln w="9525">
              <a:noFill/>
              <a:miter lim="800000"/>
              <a:headEnd/>
              <a:tailEnd/>
            </a:ln>
          </p:spPr>
        </p:pic>
        <p:sp>
          <p:nvSpPr>
            <p:cNvPr id="26630" name="TextBox 6"/>
            <p:cNvSpPr txBox="1">
              <a:spLocks noChangeArrowheads="1"/>
            </p:cNvSpPr>
            <p:nvPr/>
          </p:nvSpPr>
          <p:spPr bwMode="auto">
            <a:xfrm>
              <a:off x="1872" y="3408"/>
              <a:ext cx="2352" cy="231"/>
            </a:xfrm>
            <a:prstGeom prst="rect">
              <a:avLst/>
            </a:prstGeom>
            <a:solidFill>
              <a:schemeClr val="bg1"/>
            </a:solidFill>
            <a:ln w="9525">
              <a:noFill/>
              <a:miter lim="800000"/>
              <a:headEnd/>
              <a:tailEnd/>
            </a:ln>
          </p:spPr>
          <p:txBody>
            <a:bodyPr>
              <a:spAutoFit/>
            </a:bodyPr>
            <a:lstStyle/>
            <a:p>
              <a:r>
                <a:rPr lang="en-US">
                  <a:latin typeface="Gill Sans MT" pitchFamily="34" charset="0"/>
                </a:rPr>
                <a:t>   Prostate  breast  bladder NSCLC</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algn="ctr" eaLnBrk="1" hangingPunct="1"/>
            <a:r>
              <a:rPr lang="en-US" sz="2900" smtClean="0"/>
              <a:t>CTCs Isolated Directly From Whole Blood Without Need For Pre-Processing</a:t>
            </a:r>
            <a:endParaRPr lang="en-US" sz="2800" smtClean="0"/>
          </a:p>
        </p:txBody>
      </p:sp>
      <p:sp>
        <p:nvSpPr>
          <p:cNvPr id="28674" name="Content Placeholder 2"/>
          <p:cNvSpPr>
            <a:spLocks noGrp="1"/>
          </p:cNvSpPr>
          <p:nvPr>
            <p:ph sz="quarter" idx="1"/>
          </p:nvPr>
        </p:nvSpPr>
        <p:spPr>
          <a:xfrm>
            <a:off x="457200" y="1235075"/>
            <a:ext cx="8229600" cy="4937125"/>
          </a:xfrm>
        </p:spPr>
        <p:txBody>
          <a:bodyPr/>
          <a:lstStyle/>
          <a:p>
            <a:pPr eaLnBrk="1" hangingPunct="1"/>
            <a:r>
              <a:rPr lang="en-US" smtClean="0"/>
              <a:t>Compare capture rates across:</a:t>
            </a:r>
          </a:p>
          <a:p>
            <a:pPr lvl="1" eaLnBrk="1" hangingPunct="1"/>
            <a:r>
              <a:rPr lang="en-US" smtClean="0"/>
              <a:t>50 to greater than 50,000 tumor cells per ml of whole blood</a:t>
            </a:r>
          </a:p>
          <a:p>
            <a:pPr lvl="1" eaLnBrk="1" hangingPunct="1"/>
            <a:r>
              <a:rPr lang="en-US" smtClean="0"/>
              <a:t>Results:  Recovery rates &gt; 60% in all cases</a:t>
            </a:r>
          </a:p>
          <a:p>
            <a:pPr eaLnBrk="1" hangingPunct="1"/>
            <a:r>
              <a:rPr lang="en-US" smtClean="0"/>
              <a:t>Lysed blood exhibits similar capture rates to whole blood</a:t>
            </a:r>
          </a:p>
        </p:txBody>
      </p:sp>
      <p:sp>
        <p:nvSpPr>
          <p:cNvPr id="28675" name="TextBox 3"/>
          <p:cNvSpPr txBox="1">
            <a:spLocks noChangeArrowheads="1"/>
          </p:cNvSpPr>
          <p:nvPr/>
        </p:nvSpPr>
        <p:spPr bwMode="auto">
          <a:xfrm>
            <a:off x="685800" y="5638800"/>
            <a:ext cx="7696200" cy="650875"/>
          </a:xfrm>
          <a:prstGeom prst="rect">
            <a:avLst/>
          </a:prstGeom>
          <a:noFill/>
          <a:ln w="9525">
            <a:solidFill>
              <a:srgbClr val="C00000"/>
            </a:solidFill>
            <a:miter lim="800000"/>
            <a:headEnd/>
            <a:tailEnd/>
          </a:ln>
        </p:spPr>
        <p:txBody>
          <a:bodyPr>
            <a:spAutoFit/>
          </a:bodyPr>
          <a:lstStyle/>
          <a:p>
            <a:pPr algn="ctr"/>
            <a:r>
              <a:rPr lang="en-US">
                <a:latin typeface="Gill Sans MT" pitchFamily="34" charset="0"/>
              </a:rPr>
              <a:t>Chip captures with equal efficiency across varying concentrations</a:t>
            </a:r>
          </a:p>
          <a:p>
            <a:pPr algn="ctr"/>
            <a:r>
              <a:rPr lang="en-US">
                <a:latin typeface="Gill Sans MT" pitchFamily="34" charset="0"/>
              </a:rPr>
              <a:t>No blood sample pre-processing required.</a:t>
            </a:r>
            <a:r>
              <a:rPr lang="en-US"/>
              <a:t> </a:t>
            </a:r>
          </a:p>
        </p:txBody>
      </p:sp>
      <p:pic>
        <p:nvPicPr>
          <p:cNvPr id="28676" name="Picture 2"/>
          <p:cNvPicPr>
            <a:picLocks noChangeAspect="1" noChangeArrowheads="1"/>
          </p:cNvPicPr>
          <p:nvPr/>
        </p:nvPicPr>
        <p:blipFill>
          <a:blip r:embed="rId3"/>
          <a:srcRect/>
          <a:stretch>
            <a:fillRect/>
          </a:stretch>
        </p:blipFill>
        <p:spPr bwMode="auto">
          <a:xfrm>
            <a:off x="2895600" y="3105150"/>
            <a:ext cx="346710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algn="ctr" eaLnBrk="1" hangingPunct="1"/>
            <a:r>
              <a:rPr lang="en-US" sz="2900" smtClean="0"/>
              <a:t>CTC-chip Performance Across Clinical Cancer Samples</a:t>
            </a:r>
          </a:p>
        </p:txBody>
      </p:sp>
      <p:sp>
        <p:nvSpPr>
          <p:cNvPr id="30722" name="Content Placeholder 2"/>
          <p:cNvSpPr>
            <a:spLocks noGrp="1"/>
          </p:cNvSpPr>
          <p:nvPr>
            <p:ph sz="quarter" idx="1"/>
          </p:nvPr>
        </p:nvSpPr>
        <p:spPr>
          <a:xfrm>
            <a:off x="533400" y="1295400"/>
            <a:ext cx="3810000" cy="4937125"/>
          </a:xfrm>
        </p:spPr>
        <p:txBody>
          <a:bodyPr/>
          <a:lstStyle/>
          <a:p>
            <a:pPr eaLnBrk="1" hangingPunct="1"/>
            <a:r>
              <a:rPr lang="en-US" smtClean="0"/>
              <a:t>Epithelial cancers:</a:t>
            </a:r>
          </a:p>
          <a:p>
            <a:pPr lvl="1" eaLnBrk="1" hangingPunct="1"/>
            <a:r>
              <a:rPr lang="en-US" sz="2500" smtClean="0"/>
              <a:t>NSCLC</a:t>
            </a:r>
          </a:p>
          <a:p>
            <a:pPr lvl="1" eaLnBrk="1" hangingPunct="1"/>
            <a:r>
              <a:rPr lang="en-US" sz="2500" smtClean="0"/>
              <a:t>Prostate</a:t>
            </a:r>
          </a:p>
          <a:p>
            <a:pPr lvl="2" eaLnBrk="1" hangingPunct="1"/>
            <a:r>
              <a:rPr lang="en-US" sz="2200" smtClean="0"/>
              <a:t>Metastatic</a:t>
            </a:r>
          </a:p>
          <a:p>
            <a:pPr lvl="2" eaLnBrk="1" hangingPunct="1"/>
            <a:r>
              <a:rPr lang="en-US" sz="2200" smtClean="0"/>
              <a:t>Localized </a:t>
            </a:r>
          </a:p>
          <a:p>
            <a:pPr lvl="1" eaLnBrk="1" hangingPunct="1"/>
            <a:r>
              <a:rPr lang="en-US" sz="2500" smtClean="0"/>
              <a:t>Breast</a:t>
            </a:r>
          </a:p>
          <a:p>
            <a:pPr lvl="1" eaLnBrk="1" hangingPunct="1"/>
            <a:r>
              <a:rPr lang="en-US" sz="2500" smtClean="0"/>
              <a:t>Pancreatic</a:t>
            </a:r>
          </a:p>
          <a:p>
            <a:pPr lvl="1" eaLnBrk="1" hangingPunct="1"/>
            <a:r>
              <a:rPr lang="en-US" sz="2500" smtClean="0"/>
              <a:t>Colon</a:t>
            </a:r>
          </a:p>
        </p:txBody>
      </p:sp>
      <p:pic>
        <p:nvPicPr>
          <p:cNvPr id="30723" name="Picture 2"/>
          <p:cNvPicPr>
            <a:picLocks noChangeAspect="1" noChangeArrowheads="1"/>
          </p:cNvPicPr>
          <p:nvPr/>
        </p:nvPicPr>
        <p:blipFill>
          <a:blip r:embed="rId3"/>
          <a:srcRect/>
          <a:stretch>
            <a:fillRect/>
          </a:stretch>
        </p:blipFill>
        <p:spPr bwMode="auto">
          <a:xfrm>
            <a:off x="2971800" y="2133600"/>
            <a:ext cx="5610225"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1730</TotalTime>
  <Words>2430</Words>
  <Application>Microsoft Office PowerPoint</Application>
  <PresentationFormat>On-screen Show (4:3)</PresentationFormat>
  <Paragraphs>273</Paragraphs>
  <Slides>25</Slides>
  <Notes>15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Origin</vt:lpstr>
      <vt:lpstr>Sunitha Nagrath, Lecia V. Sequist, Shyamala Maheswaran, Daphne W. Bell, Daniel Irimia, Lindsey Ulkus, Matthew R. Smith, Eunice L. Kwak, Subba Digumarthy, Alona Muzikansky, Paula Ryan, Ulysses J. Balis, Ronald G. Tompkins, Daniel A. Haber &amp; Mehmet Toner Nature December 2007 </vt:lpstr>
      <vt:lpstr>90% of Cancer Patient Deaths Result from Metastasis</vt:lpstr>
      <vt:lpstr>Focusing on CTCs: a Diagnostic Cancer Target</vt:lpstr>
      <vt:lpstr>The “CTC-chip”</vt:lpstr>
      <vt:lpstr>Designing Chip Structure</vt:lpstr>
      <vt:lpstr>Optimizing CTC capture: Experimental Setup</vt:lpstr>
      <vt:lpstr>CTC-Chip Capture Efficiency is Independent of Ep-CAM Expression Levels</vt:lpstr>
      <vt:lpstr>CTCs Isolated Directly From Whole Blood Without Need For Pre-Processing</vt:lpstr>
      <vt:lpstr>CTC-chip Performance Across Clinical Cancer Samples</vt:lpstr>
      <vt:lpstr>Significant Gains in Purity and Sensitivity</vt:lpstr>
      <vt:lpstr>CTC correlation with clinical response to treatment</vt:lpstr>
      <vt:lpstr>CTC-chip vs. Existing technology</vt:lpstr>
      <vt:lpstr>Subsequent Molecular Analysis</vt:lpstr>
      <vt:lpstr>Advantages of CTC-Chip Technology</vt:lpstr>
      <vt:lpstr>Questions? </vt:lpstr>
      <vt:lpstr>Patient Population</vt:lpstr>
      <vt:lpstr>Cancer Drug Treatment</vt:lpstr>
      <vt:lpstr>Slide 18</vt:lpstr>
      <vt:lpstr>Purity of Capture – CTC chip</vt:lpstr>
      <vt:lpstr>Experimental Setup</vt:lpstr>
      <vt:lpstr>Micropost Structure</vt:lpstr>
      <vt:lpstr>Slide 22</vt:lpstr>
      <vt:lpstr>PBS + varied EpCAM expression</vt:lpstr>
      <vt:lpstr>Varied Blood Concentrations</vt:lpstr>
      <vt:lpstr>Slide 25</vt:lpstr>
    </vt:vector>
  </TitlesOfParts>
  <Company>Massachusetts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Sunitha Nagrath, Lecia V. Sequist, Shyamala Maheswaran, Daphne W. Bell, Daniel Irimia, Lindsey Ulkus, Matthew R. Smith, Eunice L. Kwak, Subba Digumarthy, Alona Muzikansky, Paula Ryan, Ulysses J. Balis, Ronald G. Tompkins, Daniel A. Haber &amp; Mehmet Toner Nature December 2007</dc:title>
  <dc:creator>Katherine</dc:creator>
  <cp:lastModifiedBy>Katherine</cp:lastModifiedBy>
  <cp:revision>147</cp:revision>
  <dcterms:created xsi:type="dcterms:W3CDTF">2010-11-30T01:12:49Z</dcterms:created>
  <dcterms:modified xsi:type="dcterms:W3CDTF">2010-12-02T15:27:37Z</dcterms:modified>
</cp:coreProperties>
</file>