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42"/>
  </p:notesMasterIdLst>
  <p:sldIdLst>
    <p:sldId id="295" r:id="rId3"/>
    <p:sldId id="256" r:id="rId4"/>
    <p:sldId id="257" r:id="rId5"/>
    <p:sldId id="258" r:id="rId6"/>
    <p:sldId id="259" r:id="rId7"/>
    <p:sldId id="261" r:id="rId8"/>
    <p:sldId id="267" r:id="rId9"/>
    <p:sldId id="268" r:id="rId10"/>
    <p:sldId id="274" r:id="rId11"/>
    <p:sldId id="275" r:id="rId12"/>
    <p:sldId id="262" r:id="rId13"/>
    <p:sldId id="263" r:id="rId14"/>
    <p:sldId id="264" r:id="rId15"/>
    <p:sldId id="269" r:id="rId16"/>
    <p:sldId id="271" r:id="rId17"/>
    <p:sldId id="301" r:id="rId18"/>
    <p:sldId id="303" r:id="rId19"/>
    <p:sldId id="304" r:id="rId20"/>
    <p:sldId id="276" r:id="rId21"/>
    <p:sldId id="277" r:id="rId22"/>
    <p:sldId id="278" r:id="rId23"/>
    <p:sldId id="280" r:id="rId24"/>
    <p:sldId id="283" r:id="rId25"/>
    <p:sldId id="284" r:id="rId26"/>
    <p:sldId id="285" r:id="rId27"/>
    <p:sldId id="287" r:id="rId28"/>
    <p:sldId id="288" r:id="rId29"/>
    <p:sldId id="289" r:id="rId30"/>
    <p:sldId id="296" r:id="rId31"/>
    <p:sldId id="305" r:id="rId32"/>
    <p:sldId id="291" r:id="rId33"/>
    <p:sldId id="292" r:id="rId34"/>
    <p:sldId id="293" r:id="rId35"/>
    <p:sldId id="297" r:id="rId36"/>
    <p:sldId id="298" r:id="rId37"/>
    <p:sldId id="299" r:id="rId38"/>
    <p:sldId id="300" r:id="rId39"/>
    <p:sldId id="266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1" autoAdjust="0"/>
    <p:restoredTop sz="94660"/>
  </p:normalViewPr>
  <p:slideViewPr>
    <p:cSldViewPr>
      <p:cViewPr varScale="1">
        <p:scale>
          <a:sx n="122" d="100"/>
          <a:sy n="122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e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e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DBC7-4FB2-4B87-9F7D-DAB4EAA04D33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93C5-E6F7-4257-9744-CC4222E51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6" y="4343713"/>
            <a:ext cx="5486709" cy="4115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446A-D57A-4502-A10B-6FC8AE3EB8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93C5-E6F7-4257-9744-CC4222E51B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92-072A-4026-864E-6D83019591CF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80C7-0B1F-44D1-B330-F5B677A9122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AD97-63D6-45A5-A318-E5503D1F6E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362" name="Picture 2" descr="VT EPSC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5874556"/>
            <a:ext cx="1219200" cy="983444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381000" y="1371600"/>
            <a:ext cx="8305800" cy="1588"/>
          </a:xfrm>
          <a:prstGeom prst="line">
            <a:avLst/>
          </a:prstGeom>
          <a:ln w="12700" cmpd="sng">
            <a:solidFill>
              <a:schemeClr val="accent3">
                <a:lumMod val="60000"/>
                <a:lumOff val="40000"/>
              </a:schemeClr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9F92-072A-4026-864E-6D83019591CF}" type="datetimeFigureOut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9C67-D43C-463E-9951-CB385894D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362" name="Picture 2" descr="VT EPSC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5874556"/>
            <a:ext cx="1219200" cy="983444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381000" y="1524000"/>
            <a:ext cx="8305800" cy="1588"/>
          </a:xfrm>
          <a:prstGeom prst="line">
            <a:avLst/>
          </a:prstGeom>
          <a:ln w="12700" cmpd="sng">
            <a:solidFill>
              <a:schemeClr val="accent3">
                <a:lumMod val="60000"/>
                <a:lumOff val="40000"/>
              </a:schemeClr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jpeg"/><Relationship Id="rId4" Type="http://schemas.openxmlformats.org/officeDocument/2006/relationships/oleObject" Target="../embeddings/oleObject5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8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dynamics of toxic algal blooms in Lake Champlain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sz="2400" dirty="0" smtClean="0"/>
              <a:t>Edmund M. Hart, Nicholas J. </a:t>
            </a:r>
            <a:r>
              <a:rPr lang="en-US" sz="2400" dirty="0" err="1" smtClean="0"/>
              <a:t>Gotelli</a:t>
            </a:r>
            <a:r>
              <a:rPr lang="en-US" sz="2400" dirty="0" smtClean="0"/>
              <a:t>, Rebecca </a:t>
            </a:r>
            <a:r>
              <a:rPr lang="en-US" sz="2400" dirty="0" err="1" smtClean="0"/>
              <a:t>Gorney</a:t>
            </a:r>
            <a:r>
              <a:rPr lang="en-US" sz="2400" dirty="0" smtClean="0"/>
              <a:t>, Mary </a:t>
            </a:r>
            <a:r>
              <a:rPr lang="en-US" sz="2400" dirty="0" err="1" smtClean="0"/>
              <a:t>Watzin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data</a:t>
            </a:r>
            <a:endParaRPr lang="en-US" dirty="0"/>
          </a:p>
        </p:txBody>
      </p:sp>
      <p:pic>
        <p:nvPicPr>
          <p:cNvPr id="68610" name="Picture 2" descr="http://upload.wikimedia.org/wikipedia/commons/thumb/c/c5/Phosphorus.svg/424px-Phosphoru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1143000" cy="1617453"/>
          </a:xfrm>
          <a:prstGeom prst="rect">
            <a:avLst/>
          </a:prstGeom>
          <a:noFill/>
        </p:spPr>
      </p:pic>
      <p:pic>
        <p:nvPicPr>
          <p:cNvPr id="68612" name="Picture 4" descr="http://chsweb.lr.k12.nj.us/mstanley/outlines/protista/proti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981200"/>
            <a:ext cx="1898066" cy="1314450"/>
          </a:xfrm>
          <a:prstGeom prst="rect">
            <a:avLst/>
          </a:prstGeom>
          <a:noFill/>
        </p:spPr>
      </p:pic>
      <p:pic>
        <p:nvPicPr>
          <p:cNvPr id="68614" name="Picture 6" descr="http://www.shigen.nig.ac.jp/algae_tree/Cryptophyceae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038600"/>
            <a:ext cx="1905000" cy="1689101"/>
          </a:xfrm>
          <a:prstGeom prst="rect">
            <a:avLst/>
          </a:prstGeom>
          <a:noFill/>
        </p:spPr>
      </p:pic>
      <p:pic>
        <p:nvPicPr>
          <p:cNvPr id="68616" name="Picture 8" descr="http://crca.caloosahatchee.org/img/green_algae_080508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133600"/>
            <a:ext cx="1523999" cy="1300480"/>
          </a:xfrm>
          <a:prstGeom prst="rect">
            <a:avLst/>
          </a:prstGeom>
          <a:noFill/>
        </p:spPr>
      </p:pic>
      <p:pic>
        <p:nvPicPr>
          <p:cNvPr id="68618" name="Picture 10" descr="http://upload.wikimedia.org/wikipedia/commons/thumb/e/e0/Nitrogen.svg/424px-Nitroge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5952" y="2209800"/>
            <a:ext cx="1130808" cy="16002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5400000">
            <a:off x="1562894" y="4075906"/>
            <a:ext cx="4800600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14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nutrients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60020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competitors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505200"/>
            <a:ext cx="2265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Chlorophyceae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(green algae)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191000"/>
            <a:ext cx="4411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4191000"/>
            <a:ext cx="5036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5867400"/>
            <a:ext cx="609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334000"/>
            <a:ext cx="5798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4191000"/>
            <a:ext cx="5469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SRP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838200" y="3886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3886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628900" y="4000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143000" y="44196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409700" y="4457700"/>
            <a:ext cx="1295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71600" y="5791200"/>
            <a:ext cx="106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1800" y="3429000"/>
            <a:ext cx="216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Bacillariophyceae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(diatoms)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0" y="5867400"/>
            <a:ext cx="129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Cryptophyceae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Population models take on a general form of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Basic types include:</a:t>
            </a:r>
          </a:p>
          <a:p>
            <a:pPr algn="ctr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05200" y="2438400"/>
          <a:ext cx="1577975" cy="457200"/>
        </p:xfrm>
        <a:graphic>
          <a:graphicData uri="http://schemas.openxmlformats.org/presentationml/2006/ole">
            <p:oleObj spid="_x0000_s11266" name="Equation" r:id="rId4" imgW="876240" imgH="253800" progId="Equation.3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4343400"/>
          <a:ext cx="64008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3528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Walk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Exponential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Logistic Growth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100" baseline="0" dirty="0" smtClean="0"/>
                        <a:t>(Ricker form shown)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43488" y="4495800"/>
          <a:ext cx="1797050" cy="273050"/>
        </p:xfrm>
        <a:graphic>
          <a:graphicData uri="http://schemas.openxmlformats.org/presentationml/2006/ole">
            <p:oleObj spid="_x0000_s11267" name="Equation" r:id="rId5" imgW="1511280" imgH="2412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045075" y="5029200"/>
          <a:ext cx="1919288" cy="273050"/>
        </p:xfrm>
        <a:graphic>
          <a:graphicData uri="http://schemas.openxmlformats.org/presentationml/2006/ole">
            <p:oleObj spid="_x0000_s11268" name="Equation" r:id="rId6" imgW="1612800" imgH="2412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527550" y="5465763"/>
          <a:ext cx="3068638" cy="560387"/>
        </p:xfrm>
        <a:graphic>
          <a:graphicData uri="http://schemas.openxmlformats.org/presentationml/2006/ole">
            <p:oleObj spid="_x0000_s11269" name="Equation" r:id="rId7" imgW="257796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181725" y="1676400"/>
          <a:ext cx="2962275" cy="2962275"/>
        </p:xfrm>
        <a:graphic>
          <a:graphicData uri="http://schemas.openxmlformats.org/presentationml/2006/ole">
            <p:oleObj spid="_x0000_s12293" name="Acrobat Document" r:id="rId4" imgW="4790808" imgH="4790872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Framework</a:t>
            </a:r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1001" y="1752601"/>
          <a:ext cx="3124200" cy="3124200"/>
        </p:xfrm>
        <a:graphic>
          <a:graphicData uri="http://schemas.openxmlformats.org/presentationml/2006/ole">
            <p:oleObj spid="_x0000_s12291" name="Acrobat Document" r:id="rId5" imgW="4790808" imgH="4790872" progId="AcroExch.Document.7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429000" y="3952875"/>
          <a:ext cx="2905125" cy="2905125"/>
        </p:xfrm>
        <a:graphic>
          <a:graphicData uri="http://schemas.openxmlformats.org/presentationml/2006/ole">
            <p:oleObj spid="_x0000_s12292" name="Acrobat Document" r:id="rId6" imgW="4790808" imgH="4790872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17526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16002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dependent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38100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Typically we analyze growth rates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227388" y="2514600"/>
          <a:ext cx="2308225" cy="657225"/>
        </p:xfrm>
        <a:graphic>
          <a:graphicData uri="http://schemas.openxmlformats.org/presentationml/2006/ole">
            <p:oleObj spid="_x0000_s13314" name="Equation" r:id="rId4" imgW="1612800" imgH="457200" progId="Equation.3">
              <p:embed/>
            </p:oleObj>
          </a:graphicData>
        </a:graphic>
      </p:graphicFrame>
      <p:graphicFrame>
        <p:nvGraphicFramePr>
          <p:cNvPr id="7175" name="Object 5"/>
          <p:cNvGraphicFramePr>
            <a:graphicFrameLocks noChangeAspect="1"/>
          </p:cNvGraphicFramePr>
          <p:nvPr/>
        </p:nvGraphicFramePr>
        <p:xfrm>
          <a:off x="3478213" y="3962400"/>
          <a:ext cx="1801812" cy="692150"/>
        </p:xfrm>
        <a:graphic>
          <a:graphicData uri="http://schemas.openxmlformats.org/presentationml/2006/ole">
            <p:oleObj spid="_x0000_s13315" name="Equation" r:id="rId5" imgW="1231560" imgH="431640" progId="Equation.3">
              <p:embed/>
            </p:oleObj>
          </a:graphicData>
        </a:graphic>
      </p:graphicFrame>
      <p:sp>
        <p:nvSpPr>
          <p:cNvPr id="13" name="Down Arrow 12"/>
          <p:cNvSpPr/>
          <p:nvPr/>
        </p:nvSpPr>
        <p:spPr>
          <a:xfrm>
            <a:off x="4038600" y="3276600"/>
            <a:ext cx="304800" cy="5334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038600" y="4953000"/>
            <a:ext cx="304800" cy="5334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6" name="Object 5"/>
          <p:cNvGraphicFramePr>
            <a:graphicFrameLocks noChangeAspect="1"/>
          </p:cNvGraphicFramePr>
          <p:nvPr/>
        </p:nvGraphicFramePr>
        <p:xfrm>
          <a:off x="3402013" y="5724525"/>
          <a:ext cx="1746250" cy="366713"/>
        </p:xfrm>
        <a:graphic>
          <a:graphicData uri="http://schemas.openxmlformats.org/presentationml/2006/ole">
            <p:oleObj spid="_x0000_s13316" name="Equation" r:id="rId6" imgW="1193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Framework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6002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dependent</a:t>
            </a:r>
            <a:endParaRPr lang="en-US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164262" y="1905000"/>
          <a:ext cx="2979738" cy="2979738"/>
        </p:xfrm>
        <a:graphic>
          <a:graphicData uri="http://schemas.openxmlformats.org/presentationml/2006/ole">
            <p:oleObj spid="_x0000_s56325" name="Acrobat Document" r:id="rId4" imgW="4790808" imgH="4790872" progId="AcroExch.Document.7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28600" y="2209800"/>
          <a:ext cx="2971800" cy="2971800"/>
        </p:xfrm>
        <a:graphic>
          <a:graphicData uri="http://schemas.openxmlformats.org/presentationml/2006/ole">
            <p:oleObj spid="_x0000_s56326" name="Acrobat Document" r:id="rId5" imgW="4790808" imgH="4790872" progId="AcroExch.Document.7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276600" y="3998912"/>
          <a:ext cx="2859088" cy="2859088"/>
        </p:xfrm>
        <a:graphic>
          <a:graphicData uri="http://schemas.openxmlformats.org/presentationml/2006/ole">
            <p:oleObj spid="_x0000_s56327" name="Acrobat Document" r:id="rId6" imgW="4790808" imgH="4790872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38100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Exogenous drivers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</p:txBody>
      </p:sp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2093913" y="2524125"/>
          <a:ext cx="4938712" cy="366713"/>
        </p:xfrm>
        <a:graphic>
          <a:graphicData uri="http://schemas.openxmlformats.org/presentationml/2006/ole">
            <p:oleObj spid="_x0000_s60418" name="Equation" r:id="rId4" imgW="3377880" imgH="228600" progId="Equation.3">
              <p:embed/>
            </p:oleObj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Exogenous drivers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</p:txBody>
      </p:sp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2093913" y="2524125"/>
          <a:ext cx="4938712" cy="366713"/>
        </p:xfrm>
        <a:graphic>
          <a:graphicData uri="http://schemas.openxmlformats.org/presentationml/2006/ole">
            <p:oleObj spid="_x0000_s135170" name="Equation" r:id="rId4" imgW="3377880" imgH="228600" progId="Equation.3">
              <p:embed/>
            </p:oleObj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779463" y="3581400"/>
          <a:ext cx="2320925" cy="366713"/>
        </p:xfrm>
        <a:graphic>
          <a:graphicData uri="http://schemas.openxmlformats.org/presentationml/2006/ole">
            <p:oleObj spid="_x0000_s135171" name="Equation" r:id="rId5" imgW="1587240" imgH="2286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2286000" y="2971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5179" name="Object 8"/>
          <p:cNvGraphicFramePr>
            <a:graphicFrameLocks noChangeAspect="1"/>
          </p:cNvGraphicFramePr>
          <p:nvPr/>
        </p:nvGraphicFramePr>
        <p:xfrm>
          <a:off x="3683000" y="3581400"/>
          <a:ext cx="1522413" cy="366713"/>
        </p:xfrm>
        <a:graphic>
          <a:graphicData uri="http://schemas.openxmlformats.org/presentationml/2006/ole">
            <p:oleObj spid="_x0000_s135179" name="Equation" r:id="rId6" imgW="1041120" imgH="228600" progId="Equation.3">
              <p:embed/>
            </p:oleObj>
          </a:graphicData>
        </a:graphic>
      </p:graphicFrame>
      <p:graphicFrame>
        <p:nvGraphicFramePr>
          <p:cNvPr id="135180" name="Object 8"/>
          <p:cNvGraphicFramePr>
            <a:graphicFrameLocks noChangeAspect="1"/>
          </p:cNvGraphicFramePr>
          <p:nvPr/>
        </p:nvGraphicFramePr>
        <p:xfrm>
          <a:off x="5851525" y="3657600"/>
          <a:ext cx="1708150" cy="366713"/>
        </p:xfrm>
        <a:graphic>
          <a:graphicData uri="http://schemas.openxmlformats.org/presentationml/2006/ole">
            <p:oleObj spid="_x0000_s135180" name="Equation" r:id="rId7" imgW="1168200" imgH="228600" progId="Equation.3">
              <p:embed/>
            </p:oleObj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>
            <a:off x="4229100" y="3314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7400" y="3048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" y="4038600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Ricker logistic growth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41148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41148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Exogenous drivers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</p:txBody>
      </p:sp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2093913" y="2524125"/>
          <a:ext cx="4938712" cy="366713"/>
        </p:xfrm>
        <a:graphic>
          <a:graphicData uri="http://schemas.openxmlformats.org/presentationml/2006/ole">
            <p:oleObj spid="_x0000_s137218" name="Equation" r:id="rId4" imgW="3377880" imgH="228600" progId="Equation.3">
              <p:embed/>
            </p:oleObj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779463" y="3581400"/>
          <a:ext cx="2320925" cy="366713"/>
        </p:xfrm>
        <a:graphic>
          <a:graphicData uri="http://schemas.openxmlformats.org/presentationml/2006/ole">
            <p:oleObj spid="_x0000_s137219" name="Equation" r:id="rId5" imgW="1587240" imgH="2286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2286000" y="2971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5179" name="Object 8"/>
          <p:cNvGraphicFramePr>
            <a:graphicFrameLocks noChangeAspect="1"/>
          </p:cNvGraphicFramePr>
          <p:nvPr/>
        </p:nvGraphicFramePr>
        <p:xfrm>
          <a:off x="3683000" y="3581400"/>
          <a:ext cx="1522413" cy="366713"/>
        </p:xfrm>
        <a:graphic>
          <a:graphicData uri="http://schemas.openxmlformats.org/presentationml/2006/ole">
            <p:oleObj spid="_x0000_s137220" name="Equation" r:id="rId6" imgW="1041120" imgH="228600" progId="Equation.3">
              <p:embed/>
            </p:oleObj>
          </a:graphicData>
        </a:graphic>
      </p:graphicFrame>
      <p:graphicFrame>
        <p:nvGraphicFramePr>
          <p:cNvPr id="135180" name="Object 8"/>
          <p:cNvGraphicFramePr>
            <a:graphicFrameLocks noChangeAspect="1"/>
          </p:cNvGraphicFramePr>
          <p:nvPr/>
        </p:nvGraphicFramePr>
        <p:xfrm>
          <a:off x="5851525" y="3657600"/>
          <a:ext cx="1708150" cy="366713"/>
        </p:xfrm>
        <a:graphic>
          <a:graphicData uri="http://schemas.openxmlformats.org/presentationml/2006/ole">
            <p:oleObj spid="_x0000_s137221" name="Equation" r:id="rId7" imgW="1168200" imgH="228600" progId="Equation.3">
              <p:embed/>
            </p:oleObj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>
            <a:off x="4229100" y="3314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7400" y="3048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943894" y="4229894"/>
            <a:ext cx="914400" cy="836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562600" y="4114800"/>
            <a:ext cx="1144588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3255963" y="5334000"/>
          <a:ext cx="2489200" cy="366713"/>
        </p:xfrm>
        <a:graphic>
          <a:graphicData uri="http://schemas.openxmlformats.org/presentationml/2006/ole">
            <p:oleObj spid="_x0000_s137227" name="Equation" r:id="rId8" imgW="1701720" imgH="228600" progId="Equation.3">
              <p:embed/>
            </p:oleObj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3200400" y="5791200"/>
          <a:ext cx="2506663" cy="366713"/>
        </p:xfrm>
        <a:graphic>
          <a:graphicData uri="http://schemas.openxmlformats.org/presentationml/2006/ole">
            <p:oleObj spid="_x0000_s137228" name="Equation" r:id="rId9" imgW="1714320" imgH="228600" progId="Equation.3">
              <p:embed/>
            </p:oleObj>
          </a:graphicData>
        </a:graphic>
      </p:graphicFrame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3200400" y="6248400"/>
          <a:ext cx="2598738" cy="366713"/>
        </p:xfrm>
        <a:graphic>
          <a:graphicData uri="http://schemas.openxmlformats.org/presentationml/2006/ole">
            <p:oleObj spid="_x0000_s137229" name="Equation" r:id="rId10" imgW="1777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 naïve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For each year fit the following models</a:t>
            </a:r>
            <a:endParaRPr lang="en-US" sz="2400" dirty="0" smtClean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dirty="0" smtClean="0"/>
              <a:t>Assessed model fit with </a:t>
            </a:r>
            <a:r>
              <a:rPr lang="en-US" sz="2000" dirty="0" err="1" smtClean="0"/>
              <a:t>AICc</a:t>
            </a:r>
            <a:r>
              <a:rPr lang="en-US" sz="2000" dirty="0" smtClean="0"/>
              <a:t> (</a:t>
            </a:r>
            <a:r>
              <a:rPr lang="en-US" sz="2000" i="1" dirty="0" smtClean="0"/>
              <a:t>AIC + 2K(K+1)/n-K-1</a:t>
            </a:r>
            <a:r>
              <a:rPr lang="en-US" sz="2000" dirty="0" smtClean="0"/>
              <a:t>)</a:t>
            </a:r>
            <a:endParaRPr lang="en-US" sz="2000" b="1" dirty="0" smtClean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4267200" y="2895600"/>
          <a:ext cx="1917752" cy="302803"/>
        </p:xfrm>
        <a:graphic>
          <a:graphicData uri="http://schemas.openxmlformats.org/presentationml/2006/ole">
            <p:oleObj spid="_x0000_s138246" name="Equation" r:id="rId4" imgW="1587240" imgH="228600" progId="Equation.3">
              <p:embed/>
            </p:oleObj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4267200" y="3733800"/>
          <a:ext cx="1932171" cy="302803"/>
        </p:xfrm>
        <a:graphic>
          <a:graphicData uri="http://schemas.openxmlformats.org/presentationml/2006/ole">
            <p:oleObj spid="_x0000_s138247" name="Equation" r:id="rId5" imgW="1600200" imgH="228600" progId="Equation.3">
              <p:embed/>
            </p:oleObj>
          </a:graphicData>
        </a:graphic>
      </p:graphicFrame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6629400" y="2895600"/>
          <a:ext cx="2115688" cy="302803"/>
        </p:xfrm>
        <a:graphic>
          <a:graphicData uri="http://schemas.openxmlformats.org/presentationml/2006/ole">
            <p:oleObj spid="_x0000_s138248" name="Equation" r:id="rId6" imgW="1752480" imgH="228600" progId="Equation.3">
              <p:embed/>
            </p:oleObj>
          </a:graphicData>
        </a:graphic>
      </p:graphicFrame>
      <p:graphicFrame>
        <p:nvGraphicFramePr>
          <p:cNvPr id="138249" name="Object 8"/>
          <p:cNvGraphicFramePr>
            <a:graphicFrameLocks noChangeAspect="1"/>
          </p:cNvGraphicFramePr>
          <p:nvPr/>
        </p:nvGraphicFramePr>
        <p:xfrm>
          <a:off x="4284664" y="3343477"/>
          <a:ext cx="2025240" cy="302803"/>
        </p:xfrm>
        <a:graphic>
          <a:graphicData uri="http://schemas.openxmlformats.org/presentationml/2006/ole">
            <p:oleObj spid="_x0000_s138249" name="Equation" r:id="rId7" imgW="1676160" imgH="228600" progId="Equation.3">
              <p:embed/>
            </p:oleObj>
          </a:graphicData>
        </a:graphic>
      </p:graphicFrame>
      <p:graphicFrame>
        <p:nvGraphicFramePr>
          <p:cNvPr id="138250" name="Object 9"/>
          <p:cNvGraphicFramePr>
            <a:graphicFrameLocks noChangeAspect="1"/>
          </p:cNvGraphicFramePr>
          <p:nvPr/>
        </p:nvGraphicFramePr>
        <p:xfrm>
          <a:off x="4267200" y="4191000"/>
          <a:ext cx="2038349" cy="302803"/>
        </p:xfrm>
        <a:graphic>
          <a:graphicData uri="http://schemas.openxmlformats.org/presentationml/2006/ole">
            <p:oleObj spid="_x0000_s138250" name="Equation" r:id="rId8" imgW="1688760" imgH="228600" progId="Equation.3">
              <p:embed/>
            </p:oleObj>
          </a:graphicData>
        </a:graphic>
      </p:graphicFrame>
      <p:graphicFrame>
        <p:nvGraphicFramePr>
          <p:cNvPr id="138251" name="Object 10"/>
          <p:cNvGraphicFramePr>
            <a:graphicFrameLocks noChangeAspect="1"/>
          </p:cNvGraphicFramePr>
          <p:nvPr/>
        </p:nvGraphicFramePr>
        <p:xfrm>
          <a:off x="2286000" y="2895600"/>
          <a:ext cx="1440608" cy="302803"/>
        </p:xfrm>
        <a:graphic>
          <a:graphicData uri="http://schemas.openxmlformats.org/presentationml/2006/ole">
            <p:oleObj spid="_x0000_s138251" name="Equation" r:id="rId9" imgW="1193760" imgH="228600" progId="Equation.3">
              <p:embed/>
            </p:oleObj>
          </a:graphicData>
        </a:graphic>
      </p:graphicFrame>
      <p:graphicFrame>
        <p:nvGraphicFramePr>
          <p:cNvPr id="138252" name="Object 12"/>
          <p:cNvGraphicFramePr>
            <a:graphicFrameLocks noChangeAspect="1"/>
          </p:cNvGraphicFramePr>
          <p:nvPr/>
        </p:nvGraphicFramePr>
        <p:xfrm>
          <a:off x="990600" y="2895600"/>
          <a:ext cx="460375" cy="303213"/>
        </p:xfrm>
        <a:graphic>
          <a:graphicData uri="http://schemas.openxmlformats.org/presentationml/2006/ole">
            <p:oleObj spid="_x0000_s138252" name="Equation" r:id="rId10" imgW="38088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2286000"/>
            <a:ext cx="160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 walk / </a:t>
            </a:r>
          </a:p>
          <a:p>
            <a:r>
              <a:rPr lang="en-US" sz="1400" dirty="0" smtClean="0"/>
              <a:t>exponential growth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228600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Density dependent </a:t>
            </a:r>
          </a:p>
          <a:p>
            <a:r>
              <a:rPr lang="en-US" sz="1400" dirty="0" smtClean="0"/>
              <a:t>(endogenous factors)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2286000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Competitors</a:t>
            </a:r>
          </a:p>
          <a:p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67200" y="2286000"/>
            <a:ext cx="177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Environmental factors</a:t>
            </a:r>
          </a:p>
        </p:txBody>
      </p:sp>
      <p:graphicFrame>
        <p:nvGraphicFramePr>
          <p:cNvPr id="138253" name="Object 13"/>
          <p:cNvGraphicFramePr>
            <a:graphicFrameLocks noChangeAspect="1"/>
          </p:cNvGraphicFramePr>
          <p:nvPr/>
        </p:nvGraphicFramePr>
        <p:xfrm>
          <a:off x="4267200" y="4572000"/>
          <a:ext cx="965200" cy="303213"/>
        </p:xfrm>
        <a:graphic>
          <a:graphicData uri="http://schemas.openxmlformats.org/presentationml/2006/ole">
            <p:oleObj spid="_x0000_s138253" name="Equation" r:id="rId11" imgW="799920" imgH="228600" progId="Equation.3">
              <p:embed/>
            </p:oleObj>
          </a:graphicData>
        </a:graphic>
      </p:graphicFrame>
      <p:graphicFrame>
        <p:nvGraphicFramePr>
          <p:cNvPr id="138254" name="Object 14"/>
          <p:cNvGraphicFramePr>
            <a:graphicFrameLocks noChangeAspect="1"/>
          </p:cNvGraphicFramePr>
          <p:nvPr/>
        </p:nvGraphicFramePr>
        <p:xfrm>
          <a:off x="4267200" y="5029200"/>
          <a:ext cx="965200" cy="303213"/>
        </p:xfrm>
        <a:graphic>
          <a:graphicData uri="http://schemas.openxmlformats.org/presentationml/2006/ole">
            <p:oleObj spid="_x0000_s138254" name="Equation" r:id="rId12" imgW="799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724400" y="1981200"/>
          <a:ext cx="3811588" cy="3811588"/>
        </p:xfrm>
        <a:graphic>
          <a:graphicData uri="http://schemas.openxmlformats.org/presentationml/2006/ole">
            <p:oleObj spid="_x0000_s70659" name="Acrobat Document" r:id="rId4" imgW="4790808" imgH="4790872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analysis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57200" y="1905000"/>
          <a:ext cx="3810000" cy="3810000"/>
        </p:xfrm>
        <a:graphic>
          <a:graphicData uri="http://schemas.openxmlformats.org/presentationml/2006/ole">
            <p:oleObj spid="_x0000_s70660" name="Acrobat Document" r:id="rId5" imgW="4790808" imgH="4790872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600" y="1600200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r>
              <a:rPr lang="en-US" dirty="0" smtClean="0"/>
              <a:t>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bang your head against a wall long enough…</a:t>
            </a:r>
            <a:endParaRPr lang="en-US" dirty="0"/>
          </a:p>
        </p:txBody>
      </p:sp>
      <p:pic>
        <p:nvPicPr>
          <p:cNvPr id="6146" name="Picture 2" descr="http://www.addletters.com/pictures/brick-wall-graffiti-generator/brick-wall-graffiti-generator.php?graff=Bang+%0D%0Ahead+%0D%0Ahere%0D%0A%0D%0A--%3E&amp;gcolor=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1336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analysis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1981200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r>
              <a:rPr lang="en-US" dirty="0" smtClean="0"/>
              <a:t> 2004</a:t>
            </a:r>
            <a:endParaRPr lang="en-US" dirty="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76200" y="2438400"/>
          <a:ext cx="3943350" cy="3943350"/>
        </p:xfrm>
        <a:graphic>
          <a:graphicData uri="http://schemas.openxmlformats.org/presentationml/2006/ole">
            <p:oleObj spid="_x0000_s71684" name="Acrobat Document" r:id="rId4" imgW="4790808" imgH="4790872" progId="AcroExch.Document.7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91000" y="2667001"/>
          <a:ext cx="472440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3460"/>
                <a:gridCol w="629920"/>
                <a:gridCol w="629920"/>
                <a:gridCol w="708660"/>
                <a:gridCol w="472440"/>
              </a:tblGrid>
              <a:tr h="596224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err="1" smtClean="0"/>
                        <a:t>AICc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∆</a:t>
                      </a:r>
                      <a:r>
                        <a:rPr lang="en-US" sz="1050" dirty="0" err="1" smtClean="0"/>
                        <a:t>AICc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AIC weight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</a:t>
                      </a:r>
                      <a:r>
                        <a:rPr lang="en-US" sz="1200" baseline="30000" dirty="0" smtClean="0"/>
                        <a:t>2</a:t>
                      </a:r>
                    </a:p>
                  </a:txBody>
                  <a:tcPr/>
                </a:tc>
              </a:tr>
              <a:tr h="496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0.45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0.41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0.48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45000" y="3886200"/>
          <a:ext cx="1244600" cy="271463"/>
        </p:xfrm>
        <a:graphic>
          <a:graphicData uri="http://schemas.openxmlformats.org/presentationml/2006/ole">
            <p:oleObj spid="_x0000_s71685" name="Equation" r:id="rId5" imgW="927000" imgH="228600" progId="Equation.3">
              <p:embed/>
            </p:oleObj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4419600" y="3276600"/>
          <a:ext cx="1371600" cy="497840"/>
        </p:xfrm>
        <a:graphic>
          <a:graphicData uri="http://schemas.openxmlformats.org/presentationml/2006/ole">
            <p:oleObj spid="_x0000_s71686" name="Equation" r:id="rId6" imgW="952200" imgH="431640" progId="Equation.3">
              <p:embed/>
            </p:oleObj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4267200" y="4419600"/>
          <a:ext cx="2184400" cy="271463"/>
        </p:xfrm>
        <a:graphic>
          <a:graphicData uri="http://schemas.openxmlformats.org/presentationml/2006/ole">
            <p:oleObj spid="_x0000_s71687" name="Equation" r:id="rId7" imgW="1765080" imgH="228600" progId="Equation.3">
              <p:embed/>
            </p:oleObj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4327525" y="4832350"/>
          <a:ext cx="2168525" cy="512763"/>
        </p:xfrm>
        <a:graphic>
          <a:graphicData uri="http://schemas.openxmlformats.org/presentationml/2006/ole">
            <p:oleObj spid="_x0000_s71688" name="Equation" r:id="rId8" imgW="1752480" imgH="431640" progId="Equation.3">
              <p:embed/>
            </p:oleObj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4343400" y="5486400"/>
          <a:ext cx="2136775" cy="271463"/>
        </p:xfrm>
        <a:graphic>
          <a:graphicData uri="http://schemas.openxmlformats.org/presentationml/2006/ole">
            <p:oleObj spid="_x0000_s71689" name="Equation" r:id="rId9" imgW="1726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286001" y="1905001"/>
          <a:ext cx="4267200" cy="4267200"/>
        </p:xfrm>
        <a:graphic>
          <a:graphicData uri="http://schemas.openxmlformats.org/presentationml/2006/ole">
            <p:oleObj spid="_x0000_s72706" name="Acrobat Document" r:id="rId4" imgW="4790808" imgH="4790872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905000"/>
            <a:ext cx="410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Autocorrelation plot for </a:t>
            </a:r>
            <a:r>
              <a:rPr lang="en-US" dirty="0" err="1" smtClean="0"/>
              <a:t>Microcystis</a:t>
            </a:r>
            <a:r>
              <a:rPr lang="en-US" dirty="0" smtClean="0"/>
              <a:t> 2004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51673">
            <a:off x="2703263" y="3814328"/>
            <a:ext cx="390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Not Stationary!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solution?</a:t>
            </a:r>
            <a:endParaRPr lang="en-US" dirty="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284413" y="2055813"/>
          <a:ext cx="4791075" cy="4791075"/>
        </p:xfrm>
        <a:graphic>
          <a:graphicData uri="http://schemas.openxmlformats.org/presentationml/2006/ole">
            <p:oleObj spid="_x0000_s74755" name="Acrobat Document" r:id="rId4" imgW="4790808" imgH="4790872" progId="AcroExch.Document.7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2284413" y="2055813"/>
          <a:ext cx="4791075" cy="4791075"/>
        </p:xfrm>
        <a:graphic>
          <a:graphicData uri="http://schemas.openxmlformats.org/presentationml/2006/ole">
            <p:oleObj spid="_x0000_s74756" name="Acrobat Document" r:id="rId5" imgW="4790808" imgH="4790872" progId="AcroExch.Document.7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Detrending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133600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r>
              <a:rPr lang="en-US" dirty="0" smtClean="0"/>
              <a:t> 2004</a:t>
            </a:r>
            <a:endParaRPr lang="en-US" dirty="0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2284413" y="2055813"/>
          <a:ext cx="4791075" cy="4791075"/>
        </p:xfrm>
        <a:graphic>
          <a:graphicData uri="http://schemas.openxmlformats.org/presentationml/2006/ole">
            <p:oleObj spid="_x0000_s74757" name="Acrobat Document" r:id="rId6" imgW="4790808" imgH="479087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733800" cy="4648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Probably not…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Need to have evidence to assume an environmental change results in shifting carrying capacity.</a:t>
            </a:r>
          </a:p>
          <a:p>
            <a:endParaRPr lang="en-US" sz="1800" dirty="0" smtClean="0"/>
          </a:p>
          <a:p>
            <a:r>
              <a:rPr lang="en-US" sz="1800" dirty="0" smtClean="0"/>
              <a:t>Can introduce spurious </a:t>
            </a:r>
            <a:r>
              <a:rPr lang="en-US" sz="1800" dirty="0" err="1" smtClean="0"/>
              <a:t>corellations</a:t>
            </a:r>
            <a:endParaRPr lang="en-US" sz="1800" dirty="0" smtClean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572000" y="1676400"/>
          <a:ext cx="4343400" cy="4343400"/>
        </p:xfrm>
        <a:graphic>
          <a:graphicData uri="http://schemas.openxmlformats.org/presentationml/2006/ole">
            <p:oleObj spid="_x0000_s77828" name="Acrobat Document" r:id="rId4" imgW="4790808" imgH="4790872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1752600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r>
              <a:rPr lang="en-US" dirty="0" smtClean="0"/>
              <a:t> 2004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667049">
            <a:off x="5089851" y="3856765"/>
            <a:ext cx="629170" cy="1480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667049">
            <a:off x="6997967" y="3885065"/>
            <a:ext cx="969400" cy="1137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3733800" cy="4152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52400" y="6394154"/>
            <a:ext cx="7772400" cy="463846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b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rPr>
              <a:t>Figure 1: Total counts of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rPr>
              <a:t>Soay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rPr>
              <a:t> sheep on the island of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rPr>
              <a:t>Hirta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rPr>
              <a:t>, showing two hypotheses for the apparent trend in the average number of sheep (dotted lines). A, Step trend. B, Linear trend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rPr>
              <a:t>. </a:t>
            </a:r>
            <a:r>
              <a:rPr lang="en-US" sz="1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Am Nat  168(6):784-795. 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solution?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447800"/>
            <a:ext cx="82296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Step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detrending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514600" y="2066925"/>
          <a:ext cx="4791075" cy="4791075"/>
        </p:xfrm>
        <a:graphic>
          <a:graphicData uri="http://schemas.openxmlformats.org/presentationml/2006/ole">
            <p:oleObj spid="_x0000_s78852" name="Acrobat Document" r:id="rId4" imgW="4790808" imgH="4790872" progId="AcroExch.Document.7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solution?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Step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detrending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133600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r>
              <a:rPr lang="en-US" dirty="0" smtClean="0"/>
              <a:t> 2004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4038600"/>
            <a:ext cx="1524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6200" y="3581400"/>
            <a:ext cx="1676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 short, only 5 points!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38600" y="2590800"/>
          <a:ext cx="2057400" cy="320230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45824"/>
                <a:gridCol w="659278"/>
                <a:gridCol w="7522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Julian </a:t>
                      </a:r>
                      <a:r>
                        <a:rPr lang="en-US" sz="1100" u="none" strike="noStrike" dirty="0" smtClean="0"/>
                        <a:t>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Growth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Microcystis (cells/ml)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3667.88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46381.51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89095.14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-1.28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111960.54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-0.45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31070.73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-0.19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19824.80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16395.25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-0.05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27626.31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26363.80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44301.53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27541.29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43930.60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16324.47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16104.06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6366.31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38600" y="2590800"/>
          <a:ext cx="2057400" cy="320230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45824"/>
                <a:gridCol w="659278"/>
                <a:gridCol w="7522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Julian </a:t>
                      </a:r>
                      <a:r>
                        <a:rPr lang="en-US" sz="1100" u="none" strike="noStrike" dirty="0" smtClean="0"/>
                        <a:t>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Growth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Microcystis (cells/ml)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3667.88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46381.51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89095.14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-1.28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111960.54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-0.45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31070.73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19824.80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16395.25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-0.05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27626.31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0.52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26363.80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44301.53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27541.29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43930.60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16324.47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-0.93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16104.06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6366.31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solution!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Time series “stitching”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514600"/>
          <a:ext cx="1447800" cy="35814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09600"/>
                <a:gridCol w="838200"/>
              </a:tblGrid>
              <a:tr h="507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Julian 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Microcystis</a:t>
                      </a:r>
                      <a:r>
                        <a:rPr lang="en-US" sz="1100" u="none" strike="noStrike" dirty="0" smtClean="0"/>
                        <a:t> (cells/ml)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9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3667.883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46381.514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89095.144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111960.543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31070.727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19824.800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16395.252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27626.305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26363.801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44301.534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27541.291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43930.596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16324.465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16104.062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6366.310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/>
                        <a:t>9052.005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 rot="16200000">
            <a:off x="2667000" y="3962400"/>
            <a:ext cx="647700" cy="6477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Squint real hard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2066925"/>
          <a:ext cx="4791075" cy="4791075"/>
        </p:xfrm>
        <a:graphic>
          <a:graphicData uri="http://schemas.openxmlformats.org/presentationml/2006/ole">
            <p:oleObj spid="_x0000_s91138" name="Acrobat Document" r:id="rId4" imgW="4790808" imgH="4790872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905000"/>
            <a:ext cx="349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Toxic algal blooms in </a:t>
            </a:r>
            <a:r>
              <a:rPr lang="en-US" dirty="0" err="1" smtClean="0"/>
              <a:t>Missisquoi</a:t>
            </a:r>
            <a:r>
              <a:rPr lang="en-US" dirty="0" smtClean="0"/>
              <a:t> Bay</a:t>
            </a:r>
          </a:p>
          <a:p>
            <a:pPr algn="ctr"/>
            <a:r>
              <a:rPr lang="en-US" dirty="0" smtClean="0"/>
              <a:t>2003 - 2006</a:t>
            </a:r>
            <a:endParaRPr lang="en-US" dirty="0"/>
          </a:p>
        </p:txBody>
      </p:sp>
      <p:pic>
        <p:nvPicPr>
          <p:cNvPr id="91140" name="Picture 4" descr="http://www.japansylvian.com/blog/seagalsquintbl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581400"/>
            <a:ext cx="1697182" cy="213360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5400000">
            <a:off x="342106" y="4381500"/>
            <a:ext cx="3429794" cy="79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5257800" y="1600200"/>
            <a:ext cx="2133600" cy="1752600"/>
          </a:xfrm>
          <a:prstGeom prst="cloudCallout">
            <a:avLst>
              <a:gd name="adj1" fmla="val 72573"/>
              <a:gd name="adj2" fmla="val 7989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can see it because I’m always squinting to keep an eye out for ninjas!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2055813" y="2055813"/>
          <a:ext cx="4799012" cy="4799012"/>
        </p:xfrm>
        <a:graphic>
          <a:graphicData uri="http://schemas.openxmlformats.org/presentationml/2006/ole">
            <p:oleObj spid="_x0000_s93196" name="Acrobat Document" r:id="rId4" imgW="4790808" imgH="4790872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portraits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2004 </a:t>
            </a:r>
            <a:r>
              <a:rPr lang="en-US" dirty="0" err="1" smtClean="0"/>
              <a:t>Microcystis</a:t>
            </a:r>
            <a:endParaRPr lang="en-US" dirty="0"/>
          </a:p>
        </p:txBody>
      </p:sp>
      <p:graphicFrame>
        <p:nvGraphicFramePr>
          <p:cNvPr id="93197" name="Object 13"/>
          <p:cNvGraphicFramePr>
            <a:graphicFrameLocks noChangeAspect="1"/>
          </p:cNvGraphicFramePr>
          <p:nvPr/>
        </p:nvGraphicFramePr>
        <p:xfrm>
          <a:off x="2055813" y="2055813"/>
          <a:ext cx="4799012" cy="4799012"/>
        </p:xfrm>
        <a:graphic>
          <a:graphicData uri="http://schemas.openxmlformats.org/presentationml/2006/ole">
            <p:oleObj spid="_x0000_s93197" name="Acrobat Document" r:id="rId5" imgW="4790808" imgH="4790872" progId="AcroExch.Document.7">
              <p:embed/>
            </p:oleObj>
          </a:graphicData>
        </a:graphic>
      </p:graphicFrame>
      <p:sp>
        <p:nvSpPr>
          <p:cNvPr id="25" name="Oval 24"/>
          <p:cNvSpPr/>
          <p:nvPr/>
        </p:nvSpPr>
        <p:spPr>
          <a:xfrm rot="2460482">
            <a:off x="2357507" y="3622150"/>
            <a:ext cx="4965648" cy="1145898"/>
          </a:xfrm>
          <a:prstGeom prst="ellipse">
            <a:avLst/>
          </a:prstGeom>
          <a:solidFill>
            <a:schemeClr val="accent3">
              <a:alpha val="2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90800" y="4114800"/>
            <a:ext cx="2133600" cy="1981200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portraits</a:t>
            </a:r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0" y="1447800"/>
          <a:ext cx="2286000" cy="2286000"/>
        </p:xfrm>
        <a:graphic>
          <a:graphicData uri="http://schemas.openxmlformats.org/presentationml/2006/ole">
            <p:oleObj spid="_x0000_s116738" name="Acrobat Document" r:id="rId4" imgW="4790808" imgH="4790872" progId="AcroExch.Document.7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0" y="4038600"/>
          <a:ext cx="2286000" cy="2286000"/>
        </p:xfrm>
        <a:graphic>
          <a:graphicData uri="http://schemas.openxmlformats.org/presentationml/2006/ole">
            <p:oleObj spid="_x0000_s116739" name="Acrobat Document" r:id="rId5" imgW="4790808" imgH="4790872" progId="AcroExch.Document.7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4648200" y="1447800"/>
          <a:ext cx="2286000" cy="2286000"/>
        </p:xfrm>
        <a:graphic>
          <a:graphicData uri="http://schemas.openxmlformats.org/presentationml/2006/ole">
            <p:oleObj spid="_x0000_s116740" name="Acrobat Document" r:id="rId6" imgW="4790808" imgH="4790872" progId="AcroExch.Document.7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209800" y="4038600"/>
          <a:ext cx="2286000" cy="2286000"/>
        </p:xfrm>
        <a:graphic>
          <a:graphicData uri="http://schemas.openxmlformats.org/presentationml/2006/ole">
            <p:oleObj spid="_x0000_s116741" name="Acrobat Document" r:id="rId7" imgW="6391440" imgH="6380640" progId="AcroExch.Document.7">
              <p:embed/>
            </p:oleObj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2286000" y="1447800"/>
          <a:ext cx="2286000" cy="2286000"/>
        </p:xfrm>
        <a:graphic>
          <a:graphicData uri="http://schemas.openxmlformats.org/presentationml/2006/ole">
            <p:oleObj spid="_x0000_s116742" name="Acrobat Document" r:id="rId8" imgW="6391440" imgH="6380640" progId="AcroExch.Document.7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6858000" y="1447800"/>
          <a:ext cx="2286000" cy="2286000"/>
        </p:xfrm>
        <a:graphic>
          <a:graphicData uri="http://schemas.openxmlformats.org/presentationml/2006/ole">
            <p:oleObj spid="_x0000_s116743" name="Acrobat Document" r:id="rId9" imgW="6391440" imgH="638064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1447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2003 </a:t>
            </a:r>
            <a:r>
              <a:rPr lang="en-US" sz="1200" dirty="0" err="1" smtClean="0"/>
              <a:t>Microcystis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447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2005 </a:t>
            </a:r>
            <a:r>
              <a:rPr lang="en-US" sz="1200" dirty="0" err="1" smtClean="0"/>
              <a:t>Microcystis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886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2004 </a:t>
            </a:r>
            <a:r>
              <a:rPr lang="en-US" sz="1200" dirty="0" err="1" smtClean="0"/>
              <a:t>Microcystis</a:t>
            </a:r>
            <a:endParaRPr lang="en-US" sz="1200" dirty="0"/>
          </a:p>
        </p:txBody>
      </p:sp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6858000" y="3962400"/>
          <a:ext cx="2286000" cy="2286000"/>
        </p:xfrm>
        <a:graphic>
          <a:graphicData uri="http://schemas.openxmlformats.org/presentationml/2006/ole">
            <p:oleObj spid="_x0000_s116744" name="Acrobat Document" r:id="rId10" imgW="4790808" imgH="4790872" progId="AcroExch.Document.7">
              <p:embed/>
            </p:oleObj>
          </a:graphicData>
        </a:graphic>
      </p:graphicFrame>
      <p:graphicFrame>
        <p:nvGraphicFramePr>
          <p:cNvPr id="93195" name="Object 11"/>
          <p:cNvGraphicFramePr>
            <a:graphicFrameLocks noChangeAspect="1"/>
          </p:cNvGraphicFramePr>
          <p:nvPr/>
        </p:nvGraphicFramePr>
        <p:xfrm>
          <a:off x="4572000" y="3962400"/>
          <a:ext cx="2286000" cy="2286000"/>
        </p:xfrm>
        <a:graphic>
          <a:graphicData uri="http://schemas.openxmlformats.org/presentationml/2006/ole">
            <p:oleObj spid="_x0000_s116745" name="Acrobat Document" r:id="rId11" imgW="4790808" imgH="4790872" progId="AcroExch.Document.7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886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2006 Anabaena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…s</a:t>
            </a:r>
            <a:r>
              <a:rPr lang="en-US" dirty="0" smtClean="0"/>
              <a:t>ometimes </a:t>
            </a:r>
            <a:r>
              <a:rPr lang="en-US" dirty="0" smtClean="0"/>
              <a:t>you break through.</a:t>
            </a:r>
            <a:endParaRPr lang="en-US" dirty="0"/>
          </a:p>
        </p:txBody>
      </p:sp>
      <p:pic>
        <p:nvPicPr>
          <p:cNvPr id="2050" name="Picture 2" descr="http://i.dailymail.co.uk/i/pix/2008/11/03/article-1082530-025611A7000005DC-977_468x315_pop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8548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 naïve analysis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For each year fit the following models</a:t>
            </a:r>
            <a:endParaRPr lang="en-US" sz="2400" dirty="0" smtClean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dirty="0" smtClean="0"/>
              <a:t>Assessed model fit with </a:t>
            </a:r>
            <a:r>
              <a:rPr lang="en-US" sz="2000" dirty="0" err="1" smtClean="0"/>
              <a:t>AICc</a:t>
            </a:r>
            <a:r>
              <a:rPr lang="en-US" sz="2000" dirty="0" smtClean="0"/>
              <a:t> (</a:t>
            </a:r>
            <a:r>
              <a:rPr lang="en-US" sz="2000" i="1" dirty="0" smtClean="0"/>
              <a:t>AIC + 2K(K+1)/n-K-1</a:t>
            </a:r>
            <a:r>
              <a:rPr lang="en-US" sz="2000" dirty="0" smtClean="0"/>
              <a:t>)</a:t>
            </a:r>
            <a:endParaRPr lang="en-US" sz="2000" b="1" dirty="0" smtClean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4267200" y="2895600"/>
          <a:ext cx="1917752" cy="302803"/>
        </p:xfrm>
        <a:graphic>
          <a:graphicData uri="http://schemas.openxmlformats.org/presentationml/2006/ole">
            <p:oleObj spid="_x0000_s139266" name="Equation" r:id="rId4" imgW="1587240" imgH="228600" progId="Equation.3">
              <p:embed/>
            </p:oleObj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4267200" y="3733800"/>
          <a:ext cx="1932171" cy="302803"/>
        </p:xfrm>
        <a:graphic>
          <a:graphicData uri="http://schemas.openxmlformats.org/presentationml/2006/ole">
            <p:oleObj spid="_x0000_s139267" name="Equation" r:id="rId5" imgW="1600200" imgH="228600" progId="Equation.3">
              <p:embed/>
            </p:oleObj>
          </a:graphicData>
        </a:graphic>
      </p:graphicFrame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6629400" y="2895600"/>
          <a:ext cx="2115688" cy="302803"/>
        </p:xfrm>
        <a:graphic>
          <a:graphicData uri="http://schemas.openxmlformats.org/presentationml/2006/ole">
            <p:oleObj spid="_x0000_s139268" name="Equation" r:id="rId6" imgW="1752480" imgH="228600" progId="Equation.3">
              <p:embed/>
            </p:oleObj>
          </a:graphicData>
        </a:graphic>
      </p:graphicFrame>
      <p:graphicFrame>
        <p:nvGraphicFramePr>
          <p:cNvPr id="138249" name="Object 8"/>
          <p:cNvGraphicFramePr>
            <a:graphicFrameLocks noChangeAspect="1"/>
          </p:cNvGraphicFramePr>
          <p:nvPr/>
        </p:nvGraphicFramePr>
        <p:xfrm>
          <a:off x="4284664" y="3343477"/>
          <a:ext cx="2025240" cy="302803"/>
        </p:xfrm>
        <a:graphic>
          <a:graphicData uri="http://schemas.openxmlformats.org/presentationml/2006/ole">
            <p:oleObj spid="_x0000_s139269" name="Equation" r:id="rId7" imgW="1676160" imgH="228600" progId="Equation.3">
              <p:embed/>
            </p:oleObj>
          </a:graphicData>
        </a:graphic>
      </p:graphicFrame>
      <p:graphicFrame>
        <p:nvGraphicFramePr>
          <p:cNvPr id="138250" name="Object 9"/>
          <p:cNvGraphicFramePr>
            <a:graphicFrameLocks noChangeAspect="1"/>
          </p:cNvGraphicFramePr>
          <p:nvPr/>
        </p:nvGraphicFramePr>
        <p:xfrm>
          <a:off x="4267200" y="4191000"/>
          <a:ext cx="2038349" cy="302803"/>
        </p:xfrm>
        <a:graphic>
          <a:graphicData uri="http://schemas.openxmlformats.org/presentationml/2006/ole">
            <p:oleObj spid="_x0000_s139270" name="Equation" r:id="rId8" imgW="1688760" imgH="228600" progId="Equation.3">
              <p:embed/>
            </p:oleObj>
          </a:graphicData>
        </a:graphic>
      </p:graphicFrame>
      <p:graphicFrame>
        <p:nvGraphicFramePr>
          <p:cNvPr id="138251" name="Object 10"/>
          <p:cNvGraphicFramePr>
            <a:graphicFrameLocks noChangeAspect="1"/>
          </p:cNvGraphicFramePr>
          <p:nvPr/>
        </p:nvGraphicFramePr>
        <p:xfrm>
          <a:off x="2286000" y="2895600"/>
          <a:ext cx="1440608" cy="302803"/>
        </p:xfrm>
        <a:graphic>
          <a:graphicData uri="http://schemas.openxmlformats.org/presentationml/2006/ole">
            <p:oleObj spid="_x0000_s139271" name="Equation" r:id="rId9" imgW="1193760" imgH="228600" progId="Equation.3">
              <p:embed/>
            </p:oleObj>
          </a:graphicData>
        </a:graphic>
      </p:graphicFrame>
      <p:graphicFrame>
        <p:nvGraphicFramePr>
          <p:cNvPr id="138252" name="Object 12"/>
          <p:cNvGraphicFramePr>
            <a:graphicFrameLocks noChangeAspect="1"/>
          </p:cNvGraphicFramePr>
          <p:nvPr/>
        </p:nvGraphicFramePr>
        <p:xfrm>
          <a:off x="990600" y="2895600"/>
          <a:ext cx="460375" cy="303213"/>
        </p:xfrm>
        <a:graphic>
          <a:graphicData uri="http://schemas.openxmlformats.org/presentationml/2006/ole">
            <p:oleObj spid="_x0000_s139272" name="Equation" r:id="rId10" imgW="38088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2286000"/>
            <a:ext cx="160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 walk / </a:t>
            </a:r>
          </a:p>
          <a:p>
            <a:r>
              <a:rPr lang="en-US" sz="1400" dirty="0" smtClean="0"/>
              <a:t>exponential growth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228600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Density dependent </a:t>
            </a:r>
          </a:p>
          <a:p>
            <a:r>
              <a:rPr lang="en-US" sz="1400" dirty="0" smtClean="0"/>
              <a:t>(endogenous factors)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2286000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Competitors</a:t>
            </a:r>
          </a:p>
          <a:p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67200" y="2286000"/>
            <a:ext cx="177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Environmental factors</a:t>
            </a:r>
          </a:p>
        </p:txBody>
      </p:sp>
      <p:graphicFrame>
        <p:nvGraphicFramePr>
          <p:cNvPr id="138253" name="Object 13"/>
          <p:cNvGraphicFramePr>
            <a:graphicFrameLocks noChangeAspect="1"/>
          </p:cNvGraphicFramePr>
          <p:nvPr/>
        </p:nvGraphicFramePr>
        <p:xfrm>
          <a:off x="4267200" y="4572000"/>
          <a:ext cx="965200" cy="303213"/>
        </p:xfrm>
        <a:graphic>
          <a:graphicData uri="http://schemas.openxmlformats.org/presentationml/2006/ole">
            <p:oleObj spid="_x0000_s139273" name="Equation" r:id="rId11" imgW="799920" imgH="228600" progId="Equation.3">
              <p:embed/>
            </p:oleObj>
          </a:graphicData>
        </a:graphic>
      </p:graphicFrame>
      <p:graphicFrame>
        <p:nvGraphicFramePr>
          <p:cNvPr id="138254" name="Object 14"/>
          <p:cNvGraphicFramePr>
            <a:graphicFrameLocks noChangeAspect="1"/>
          </p:cNvGraphicFramePr>
          <p:nvPr/>
        </p:nvGraphicFramePr>
        <p:xfrm>
          <a:off x="4267200" y="5029200"/>
          <a:ext cx="965200" cy="303213"/>
        </p:xfrm>
        <a:graphic>
          <a:graphicData uri="http://schemas.openxmlformats.org/presentationml/2006/ole">
            <p:oleObj spid="_x0000_s139274" name="Equation" r:id="rId12" imgW="799920" imgH="2286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3657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all this again but with our two new series!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67200" y="1981200"/>
          <a:ext cx="487680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7120"/>
                <a:gridCol w="650240"/>
                <a:gridCol w="650240"/>
                <a:gridCol w="731520"/>
                <a:gridCol w="487680"/>
              </a:tblGrid>
              <a:tr h="596224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err="1" smtClean="0"/>
                        <a:t>AICc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∆</a:t>
                      </a:r>
                      <a:r>
                        <a:rPr lang="en-US" sz="1050" dirty="0" err="1" smtClean="0"/>
                        <a:t>AICc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AIC weight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</a:t>
                      </a:r>
                      <a:r>
                        <a:rPr lang="en-US" sz="1200" baseline="30000" dirty="0" smtClean="0"/>
                        <a:t>2</a:t>
                      </a:r>
                    </a:p>
                  </a:txBody>
                  <a:tcPr/>
                </a:tc>
              </a:tr>
              <a:tr h="496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0.71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phase dynamics</a:t>
            </a:r>
            <a:endParaRPr lang="en-US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228600" y="1524000"/>
          <a:ext cx="4114800" cy="4114800"/>
        </p:xfrm>
        <a:graphic>
          <a:graphicData uri="http://schemas.openxmlformats.org/presentationml/2006/ole">
            <p:oleObj spid="_x0000_s113666" name="Acrobat Document" r:id="rId4" imgW="4790808" imgH="4790872" progId="AcroExch.Document.7">
              <p:embed/>
            </p:oleObj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4343400" y="4267200"/>
          <a:ext cx="2184400" cy="271463"/>
        </p:xfrm>
        <a:graphic>
          <a:graphicData uri="http://schemas.openxmlformats.org/presentationml/2006/ole">
            <p:oleObj spid="_x0000_s113669" name="Equation" r:id="rId5" imgW="1765080" imgH="22860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4398963" y="3200400"/>
          <a:ext cx="2025650" cy="271463"/>
        </p:xfrm>
        <a:graphic>
          <a:graphicData uri="http://schemas.openxmlformats.org/presentationml/2006/ole">
            <p:oleObj spid="_x0000_s113671" name="Equation" r:id="rId6" imgW="1638000" imgH="228600" progId="Equation.3">
              <p:embed/>
            </p:oleObj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4343400" y="2590800"/>
          <a:ext cx="2168525" cy="512763"/>
        </p:xfrm>
        <a:graphic>
          <a:graphicData uri="http://schemas.openxmlformats.org/presentationml/2006/ole">
            <p:oleObj spid="_x0000_s113672" name="Equation" r:id="rId7" imgW="1752480" imgH="43164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4419600" y="3733800"/>
          <a:ext cx="1477962" cy="271463"/>
        </p:xfrm>
        <a:graphic>
          <a:graphicData uri="http://schemas.openxmlformats.org/presentationml/2006/ole">
            <p:oleObj spid="_x0000_s113673" name="Equation" r:id="rId8" imgW="1193760" imgH="228600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4343400" y="4800600"/>
          <a:ext cx="2247900" cy="271463"/>
        </p:xfrm>
        <a:graphic>
          <a:graphicData uri="http://schemas.openxmlformats.org/presentationml/2006/ole">
            <p:oleObj spid="_x0000_s113674" name="Equation" r:id="rId9" imgW="1815840" imgH="228600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2362200" y="5867400"/>
          <a:ext cx="3804806" cy="685800"/>
        </p:xfrm>
        <a:graphic>
          <a:graphicData uri="http://schemas.openxmlformats.org/presentationml/2006/ole">
            <p:oleObj spid="_x0000_s113675" name="Equation" r:id="rId10" imgW="2298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14800" y="2057400"/>
          <a:ext cx="502920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0780"/>
                <a:gridCol w="670560"/>
                <a:gridCol w="670560"/>
                <a:gridCol w="754380"/>
                <a:gridCol w="502920"/>
              </a:tblGrid>
              <a:tr h="596224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err="1" smtClean="0"/>
                        <a:t>AICc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∆</a:t>
                      </a:r>
                      <a:r>
                        <a:rPr lang="en-US" sz="1050" dirty="0" err="1" smtClean="0"/>
                        <a:t>AICc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AIC weight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</a:t>
                      </a:r>
                      <a:r>
                        <a:rPr lang="en-US" sz="1200" baseline="30000" dirty="0" smtClean="0"/>
                        <a:t>2</a:t>
                      </a:r>
                    </a:p>
                  </a:txBody>
                  <a:tcPr/>
                </a:tc>
              </a:tr>
              <a:tr h="496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78.8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0.18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81.2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81.4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0.13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81.6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0.12</a:t>
                      </a:r>
                      <a:endParaRPr lang="en-US" sz="1200" dirty="0"/>
                    </a:p>
                  </a:txBody>
                  <a:tcPr/>
                </a:tc>
              </a:tr>
              <a:tr h="526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81.7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phase dynamics</a:t>
            </a:r>
            <a:endParaRPr lang="en-US" dirty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4244975" y="2743200"/>
          <a:ext cx="2201863" cy="271463"/>
        </p:xfrm>
        <a:graphic>
          <a:graphicData uri="http://schemas.openxmlformats.org/presentationml/2006/ole">
            <p:oleObj spid="_x0000_s114691" name="Equation" r:id="rId4" imgW="1777680" imgH="22860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4137025" y="3276600"/>
          <a:ext cx="581025" cy="271463"/>
        </p:xfrm>
        <a:graphic>
          <a:graphicData uri="http://schemas.openxmlformats.org/presentationml/2006/ole">
            <p:oleObj spid="_x0000_s114692" name="Equation" r:id="rId5" imgW="469800" imgH="228600" progId="Equation.3">
              <p:embed/>
            </p:oleObj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2362200" y="5943600"/>
          <a:ext cx="4648200" cy="434103"/>
        </p:xfrm>
        <a:graphic>
          <a:graphicData uri="http://schemas.openxmlformats.org/presentationml/2006/ole">
            <p:oleObj spid="_x0000_s114693" name="Equation" r:id="rId6" imgW="2349360" imgH="2286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4343400" y="4800600"/>
          <a:ext cx="1477962" cy="271463"/>
        </p:xfrm>
        <a:graphic>
          <a:graphicData uri="http://schemas.openxmlformats.org/presentationml/2006/ole">
            <p:oleObj spid="_x0000_s114694" name="Equation" r:id="rId7" imgW="1193760" imgH="228600" progId="Equation.3">
              <p:embed/>
            </p:oleObj>
          </a:graphicData>
        </a:graphic>
      </p:graphicFrame>
      <p:graphicFrame>
        <p:nvGraphicFramePr>
          <p:cNvPr id="114696" name="Object 5"/>
          <p:cNvGraphicFramePr>
            <a:graphicFrameLocks noChangeAspect="1"/>
          </p:cNvGraphicFramePr>
          <p:nvPr/>
        </p:nvGraphicFramePr>
        <p:xfrm>
          <a:off x="4191000" y="3810000"/>
          <a:ext cx="2155825" cy="271463"/>
        </p:xfrm>
        <a:graphic>
          <a:graphicData uri="http://schemas.openxmlformats.org/presentationml/2006/ole">
            <p:oleObj spid="_x0000_s114696" name="Equation" r:id="rId8" imgW="1739880" imgH="228600" progId="Equation.3">
              <p:embed/>
            </p:oleObj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4219575" y="4343400"/>
          <a:ext cx="2251075" cy="271463"/>
        </p:xfrm>
        <a:graphic>
          <a:graphicData uri="http://schemas.openxmlformats.org/presentationml/2006/ole">
            <p:oleObj spid="_x0000_s114697" name="Equation" r:id="rId9" imgW="181584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8600" y="426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5257801"/>
            <a:ext cx="2057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 </a:t>
            </a:r>
            <a:r>
              <a:rPr lang="en-US" sz="1100" i="1" dirty="0" smtClean="0"/>
              <a:t>Cr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100" dirty="0" err="1" smtClean="0"/>
              <a:t>Cryptophyceae</a:t>
            </a:r>
            <a:endParaRPr lang="en-US" sz="1100" dirty="0" smtClean="0"/>
          </a:p>
          <a:p>
            <a:endParaRPr lang="en-US" dirty="0"/>
          </a:p>
        </p:txBody>
      </p:sp>
      <p:graphicFrame>
        <p:nvGraphicFramePr>
          <p:cNvPr id="114699" name="Object 11"/>
          <p:cNvGraphicFramePr>
            <a:graphicFrameLocks noChangeAspect="1"/>
          </p:cNvGraphicFramePr>
          <p:nvPr/>
        </p:nvGraphicFramePr>
        <p:xfrm>
          <a:off x="0" y="1752600"/>
          <a:ext cx="3962400" cy="3962400"/>
        </p:xfrm>
        <a:graphic>
          <a:graphicData uri="http://schemas.openxmlformats.org/presentationml/2006/ole">
            <p:oleObj spid="_x0000_s114699" name="Acrobat Document" r:id="rId10" imgW="4790808" imgH="479087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2055813" y="2055813"/>
          <a:ext cx="4791075" cy="4791075"/>
        </p:xfrm>
        <a:graphic>
          <a:graphicData uri="http://schemas.openxmlformats.org/presentationml/2006/ole">
            <p:oleObj spid="_x0000_s115717" name="Acrobat Document" r:id="rId4" imgW="4790808" imgH="4790872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problem revisited…</a:t>
            </a:r>
            <a:endParaRPr lang="en-US" dirty="0"/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2055813" y="2055813"/>
          <a:ext cx="4791075" cy="4791075"/>
        </p:xfrm>
        <a:graphic>
          <a:graphicData uri="http://schemas.openxmlformats.org/presentationml/2006/ole">
            <p:oleObj spid="_x0000_s115720" name="Acrobat Document" r:id="rId5" imgW="4790808" imgH="4790872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1905000"/>
            <a:ext cx="507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rates of toxic algal blooms in </a:t>
            </a:r>
            <a:r>
              <a:rPr lang="en-US" dirty="0" err="1" smtClean="0"/>
              <a:t>Missisquoi</a:t>
            </a:r>
            <a:r>
              <a:rPr lang="en-US" dirty="0" smtClean="0"/>
              <a:t> Bay</a:t>
            </a:r>
          </a:p>
          <a:p>
            <a:pPr algn="ctr"/>
            <a:r>
              <a:rPr lang="en-US" dirty="0" smtClean="0"/>
              <a:t>2003 - 2006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N:P then?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133600" y="1676400"/>
          <a:ext cx="4791075" cy="4791075"/>
        </p:xfrm>
        <a:graphic>
          <a:graphicData uri="http://schemas.openxmlformats.org/presentationml/2006/ole">
            <p:oleObj spid="_x0000_s117762" name="Acrobat Document" r:id="rId4" imgW="4790808" imgH="479087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No, but what can we say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Toxic algal blooms have two distinct dynamic phases, a pattern observed across years and genera.</a:t>
            </a:r>
          </a:p>
          <a:p>
            <a:endParaRPr lang="en-US" sz="2400" dirty="0" smtClean="0"/>
          </a:p>
          <a:p>
            <a:r>
              <a:rPr lang="en-US" sz="2400" dirty="0" smtClean="0"/>
              <a:t>N:P important in the bloom phase, but not the decline, </a:t>
            </a:r>
            <a:r>
              <a:rPr lang="en-US" sz="2400" i="1" dirty="0" smtClean="0"/>
              <a:t>i.e. nutrients don’t always matter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Once a bloom starts, you can’t really do anything about it.</a:t>
            </a:r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And one more thing about N:P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5943600" y="2133600"/>
          <a:ext cx="2978331" cy="2895600"/>
        </p:xfrm>
        <a:graphic>
          <a:graphicData uri="http://schemas.openxmlformats.org/presentationml/2006/ole">
            <p:oleObj spid="_x0000_s118788" name="Acrobat Document" r:id="rId4" imgW="4790808" imgH="4790872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thought on N:P</a:t>
            </a:r>
            <a:endParaRPr lang="en-US" dirty="0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2976154" y="2133600"/>
          <a:ext cx="2895600" cy="2895600"/>
        </p:xfrm>
        <a:graphic>
          <a:graphicData uri="http://schemas.openxmlformats.org/presentationml/2006/ole">
            <p:oleObj spid="_x0000_s118787" name="Acrobat Document" r:id="rId5" imgW="4790808" imgH="4790872" progId="AcroExch.Document.7">
              <p:embed/>
            </p:oleObj>
          </a:graphicData>
        </a:graphic>
      </p:graphicFrame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754" y="2362199"/>
            <a:ext cx="2743816" cy="25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205740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1983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905000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Partial residual plot of bloom</a:t>
            </a:r>
          </a:p>
          <a:p>
            <a:r>
              <a:rPr lang="en-US" sz="1400" dirty="0" smtClean="0"/>
              <a:t>phase  growth rate model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1905000"/>
            <a:ext cx="1905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Population size and N:P</a:t>
            </a:r>
          </a:p>
          <a:p>
            <a:r>
              <a:rPr lang="en-US" sz="1400" dirty="0" smtClean="0"/>
              <a:t>on bloom phase data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VT </a:t>
            </a:r>
            <a:r>
              <a:rPr lang="en-US" sz="2400" dirty="0" err="1" smtClean="0"/>
              <a:t>EPSCoR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My collaborators</a:t>
            </a:r>
          </a:p>
          <a:p>
            <a:pPr lvl="1"/>
            <a:r>
              <a:rPr lang="en-US" sz="1600" dirty="0" smtClean="0"/>
              <a:t>Nicholas </a:t>
            </a:r>
            <a:r>
              <a:rPr lang="en-US" sz="1600" dirty="0" err="1" smtClean="0"/>
              <a:t>Gotelli</a:t>
            </a:r>
            <a:endParaRPr lang="en-US" sz="1600" dirty="0" smtClean="0"/>
          </a:p>
          <a:p>
            <a:pPr lvl="1"/>
            <a:r>
              <a:rPr lang="en-US" sz="1600" dirty="0" smtClean="0"/>
              <a:t>Rebecca </a:t>
            </a:r>
            <a:r>
              <a:rPr lang="en-US" sz="1600" dirty="0" err="1" smtClean="0"/>
              <a:t>Gorney</a:t>
            </a:r>
            <a:endParaRPr lang="en-US" sz="1600" dirty="0" smtClean="0"/>
          </a:p>
          <a:p>
            <a:pPr lvl="1"/>
            <a:r>
              <a:rPr lang="en-US" sz="1600" dirty="0" smtClean="0"/>
              <a:t>Mary </a:t>
            </a:r>
            <a:r>
              <a:rPr lang="en-US" sz="1600" dirty="0" err="1" smtClean="0"/>
              <a:t>Watzin</a:t>
            </a:r>
            <a:endParaRPr lang="en-US" sz="16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EPSCoR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complex systems group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 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1100" dirty="0" smtClean="0"/>
              <a:t>perfunctory comic to keep you entertained during questions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0834" name="Picture 2" descr="Weapons of W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038600" cy="4038601"/>
          </a:xfrm>
          <a:prstGeom prst="rect">
            <a:avLst/>
          </a:prstGeom>
          <a:noFill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/>
          <a:srcRect l="20000" t="7333" r="30000" b="82371"/>
          <a:stretch>
            <a:fillRect/>
          </a:stretch>
        </p:blipFill>
        <p:spPr bwMode="auto">
          <a:xfrm>
            <a:off x="4648200" y="1447800"/>
            <a:ext cx="4015576" cy="5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3505200" y="5867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Framework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Environmental Factors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b="1" dirty="0" smtClean="0"/>
              <a:t>Effect on growth rate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2000" b="1" dirty="0" smtClean="0"/>
              <a:t>Effect on density dependence</a:t>
            </a:r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</p:txBody>
      </p:sp>
      <p:graphicFrame>
        <p:nvGraphicFramePr>
          <p:cNvPr id="7176" name="Object 5"/>
          <p:cNvGraphicFramePr>
            <a:graphicFrameLocks noChangeAspect="1"/>
          </p:cNvGraphicFramePr>
          <p:nvPr/>
        </p:nvGraphicFramePr>
        <p:xfrm>
          <a:off x="3346450" y="3011488"/>
          <a:ext cx="2319338" cy="366712"/>
        </p:xfrm>
        <a:graphic>
          <a:graphicData uri="http://schemas.openxmlformats.org/presentationml/2006/ole">
            <p:oleObj spid="_x0000_s15362" name="Equation" r:id="rId4" imgW="1587240" imgH="228600" progId="Equation.3">
              <p:embed/>
            </p:oleObj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3402013" y="4276725"/>
          <a:ext cx="2320925" cy="366713"/>
        </p:xfrm>
        <a:graphic>
          <a:graphicData uri="http://schemas.openxmlformats.org/presentationml/2006/ole">
            <p:oleObj spid="_x0000_s15363" name="Equation" r:id="rId5" imgW="1587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Plankton Time Series Analysis</a:t>
            </a:r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5486400" y="1524000"/>
          <a:ext cx="3167061" cy="3167061"/>
        </p:xfrm>
        <a:graphic>
          <a:graphicData uri="http://schemas.openxmlformats.org/presentationml/2006/ole">
            <p:oleObj spid="_x0000_s73730" name="Acrobat Document" r:id="rId4" imgW="4790808" imgH="4790872" progId="AcroExch.Document.7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533400" y="1600200"/>
          <a:ext cx="3200400" cy="3200400"/>
        </p:xfrm>
        <a:graphic>
          <a:graphicData uri="http://schemas.openxmlformats.org/presentationml/2006/ole">
            <p:oleObj spid="_x0000_s73731" name="Acrobat Document" r:id="rId5" imgW="4790808" imgH="4790872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724400"/>
            <a:ext cx="143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naïve approach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724400"/>
            <a:ext cx="303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Complex population dynamic approach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Book Antiqua" pitchFamily="18" charset="0"/>
              </a:rPr>
              <a:t>Using a complex population dynamics modeling approach we parse four years of plankton time series into two distinct phases,  bloom phase and decline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Book Antiqua" pitchFamily="18" charset="0"/>
              </a:rPr>
              <a:t>phase, each with distinct dynamics.  This method provides a far superior fit to </a:t>
            </a:r>
          </a:p>
          <a:p>
            <a:r>
              <a:rPr lang="en-US" sz="1600" dirty="0">
                <a:solidFill>
                  <a:srgbClr val="0070C0"/>
                </a:solidFill>
                <a:latin typeface="Book Antiqua" pitchFamily="18" charset="0"/>
              </a:rPr>
              <a:t>t</a:t>
            </a:r>
            <a:r>
              <a:rPr lang="en-US" sz="1600" dirty="0" smtClean="0">
                <a:solidFill>
                  <a:srgbClr val="0070C0"/>
                </a:solidFill>
                <a:latin typeface="Book Antiqua" pitchFamily="18" charset="0"/>
              </a:rPr>
              <a:t>raditional statistical correlative methods.</a:t>
            </a:r>
            <a:endParaRPr lang="en-US" sz="16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problem…</a:t>
            </a:r>
            <a:endParaRPr lang="en-US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057400" y="2066925"/>
          <a:ext cx="4791075" cy="4791075"/>
        </p:xfrm>
        <a:graphic>
          <a:graphicData uri="http://schemas.openxmlformats.org/presentationml/2006/ole">
            <p:oleObj spid="_x0000_s9219" name="Acrobat Document" r:id="rId4" imgW="4790808" imgH="4790872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1905000"/>
            <a:ext cx="349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Toxic algal blooms in </a:t>
            </a:r>
            <a:r>
              <a:rPr lang="en-US" dirty="0" err="1" smtClean="0"/>
              <a:t>Missisquoi</a:t>
            </a:r>
            <a:r>
              <a:rPr lang="en-US" dirty="0" smtClean="0"/>
              <a:t> Bay</a:t>
            </a:r>
          </a:p>
          <a:p>
            <a:pPr algn="ctr"/>
            <a:r>
              <a:rPr lang="en-US" dirty="0" smtClean="0"/>
              <a:t>2003 - 2006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133600" y="2066925"/>
          <a:ext cx="4791075" cy="4791075"/>
        </p:xfrm>
        <a:graphic>
          <a:graphicData uri="http://schemas.openxmlformats.org/presentationml/2006/ole">
            <p:oleObj spid="_x0000_s10243" name="Acrobat Document" r:id="rId4" imgW="4790808" imgH="4790872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905000"/>
            <a:ext cx="507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rates of toxic algal blooms in </a:t>
            </a:r>
            <a:r>
              <a:rPr lang="en-US" dirty="0" err="1" smtClean="0"/>
              <a:t>Missisquoi</a:t>
            </a:r>
            <a:r>
              <a:rPr lang="en-US" dirty="0" smtClean="0"/>
              <a:t> Bay</a:t>
            </a:r>
          </a:p>
          <a:p>
            <a:pPr algn="ctr"/>
            <a:r>
              <a:rPr lang="en-US" dirty="0" smtClean="0"/>
              <a:t>2003 - 2006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Question…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2672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dirty="0" smtClean="0"/>
              <a:t>	What controls toxic algal bloom population dynamics in </a:t>
            </a:r>
            <a:r>
              <a:rPr lang="en-US" dirty="0" err="1" smtClean="0"/>
              <a:t>Missisquoi</a:t>
            </a:r>
            <a:r>
              <a:rPr lang="en-US" dirty="0" smtClean="0"/>
              <a:t> Bay?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http://www.vpr.net/uploads/photos/original/bluegreen_alg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0"/>
            <a:ext cx="4800600" cy="324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Lake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 l="29203" t="24071" r="30974" b="5133"/>
          <a:stretch>
            <a:fillRect/>
          </a:stretch>
        </p:blipFill>
        <p:spPr bwMode="auto">
          <a:xfrm>
            <a:off x="533400" y="19812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514600" y="2362200"/>
            <a:ext cx="5638800" cy="281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 l="22794" t="25490" r="29412" b="5882"/>
          <a:stretch>
            <a:fillRect/>
          </a:stretch>
        </p:blipFill>
        <p:spPr bwMode="auto">
          <a:xfrm>
            <a:off x="5181600" y="25146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2590800" y="2133600"/>
            <a:ext cx="5562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2286000"/>
            <a:ext cx="2895600" cy="281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2057400"/>
            <a:ext cx="2895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Algae</a:t>
            </a:r>
            <a:endParaRPr lang="en-US" dirty="0"/>
          </a:p>
        </p:txBody>
      </p:sp>
      <p:pic>
        <p:nvPicPr>
          <p:cNvPr id="55300" name="Picture 4" descr="http://www.noaanews.noaa.gov/stories2006/images/hab-microcystis-bloom-hamilton-harbor-lake-ontario-08-18-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3536949" cy="2652712"/>
          </a:xfrm>
          <a:prstGeom prst="rect">
            <a:avLst/>
          </a:prstGeom>
          <a:noFill/>
        </p:spPr>
      </p:pic>
      <p:pic>
        <p:nvPicPr>
          <p:cNvPr id="55302" name="Picture 6" descr="https://www.msu.edu/course/bot/423/microc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286000"/>
            <a:ext cx="2589342" cy="2028826"/>
          </a:xfrm>
          <a:prstGeom prst="rect">
            <a:avLst/>
          </a:prstGeom>
          <a:noFill/>
        </p:spPr>
      </p:pic>
      <p:pic>
        <p:nvPicPr>
          <p:cNvPr id="55304" name="Picture 8" descr="http://www.water.nsw.gov.au/Images/UserUploadedImages/34/algal_fig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495800"/>
            <a:ext cx="3429000" cy="2254568"/>
          </a:xfrm>
          <a:prstGeom prst="rect">
            <a:avLst/>
          </a:prstGeom>
          <a:noFill/>
        </p:spPr>
      </p:pic>
      <p:pic>
        <p:nvPicPr>
          <p:cNvPr id="55306" name="Picture 10" descr="http://www.micrographia.com/specbiol/bacteri/bacter/bact0200/anabae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286000"/>
            <a:ext cx="3200400" cy="21336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9800" y="1828800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9050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Anabaena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95800" y="2057400"/>
          <a:ext cx="4267200" cy="356044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Julian 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Highgate</a:t>
                      </a:r>
                      <a:r>
                        <a:rPr lang="en-US" sz="1100" u="none" strike="noStrike" dirty="0"/>
                        <a:t> Cliffs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Chapman Bay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Route 78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Highgate</a:t>
                      </a:r>
                      <a:r>
                        <a:rPr lang="en-US" sz="1100" u="none" strike="noStrike" dirty="0"/>
                        <a:t> Springs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Alburg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Tyler Place Boatdock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747.8851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1509.895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10350.7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2063.053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128876.4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195970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11626.42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19907.8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111960.5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26196.89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60016.66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30515.1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7554.263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26749.99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10106.43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5350.629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37092.14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20330.28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18108.55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17739.17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9403.008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29417.31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14473.77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24029.86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42584.29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29852.44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32075.16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32581.51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10946.1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38663.23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31373.18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40378.36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66791.37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24605.86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8037.793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16097.45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16343.4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72621.95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28372.98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141275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13656.03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23240.47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13108.5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13770.97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17851.11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25768.67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5911.274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18320.3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19411.78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14821.51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8386.386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25066.42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12834.23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3067.318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11353.27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6735.426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9277.938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1397.603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3493.938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14610.07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19400" y="1981200"/>
          <a:ext cx="1447800" cy="35814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09600"/>
                <a:gridCol w="838200"/>
              </a:tblGrid>
              <a:tr h="507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Julian 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Microcystis</a:t>
                      </a:r>
                      <a:r>
                        <a:rPr lang="en-US" sz="1100" u="none" strike="noStrike" dirty="0" smtClean="0"/>
                        <a:t> (cells/ml)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9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3667.883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46381.514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89095.144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111960.543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31070.727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19824.800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16395.252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27626.305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26363.801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44301.534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27541.291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43930.596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16324.465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16104.062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6366.310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/>
                        <a:t>9052.005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800600" y="1905000"/>
          <a:ext cx="3733800" cy="3733800"/>
        </p:xfrm>
        <a:graphic>
          <a:graphicData uri="http://schemas.openxmlformats.org/presentationml/2006/ole">
            <p:oleObj spid="_x0000_s66562" name="Acrobat Document" r:id="rId4" imgW="4790808" imgH="4790872" progId="AcroExch.Document.7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 rot="1476417">
            <a:off x="2249658" y="2301183"/>
            <a:ext cx="588503" cy="685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1447800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Microcystis</a:t>
            </a:r>
            <a:r>
              <a:rPr lang="en-US" dirty="0" smtClean="0"/>
              <a:t> 2003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4191000" cy="2438400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Data is from the Rubenstein </a:t>
            </a:r>
            <a:r>
              <a:rPr lang="en-US" sz="1600" dirty="0" smtClean="0"/>
              <a:t>Ecosystems Science </a:t>
            </a:r>
            <a:r>
              <a:rPr lang="en-US" sz="1600" dirty="0" smtClean="0"/>
              <a:t>Laboratory’s toxic algal bloom monitoring program</a:t>
            </a:r>
          </a:p>
          <a:p>
            <a:r>
              <a:rPr lang="en-US" sz="1600" dirty="0" smtClean="0"/>
              <a:t>Data </a:t>
            </a:r>
            <a:r>
              <a:rPr lang="en-US" sz="1600" dirty="0" smtClean="0"/>
              <a:t>from dominant </a:t>
            </a:r>
            <a:r>
              <a:rPr lang="en-US" sz="1600" dirty="0" err="1" smtClean="0"/>
              <a:t>taxa</a:t>
            </a:r>
            <a:r>
              <a:rPr lang="en-US" sz="1600" dirty="0" smtClean="0"/>
              <a:t> (</a:t>
            </a:r>
            <a:r>
              <a:rPr lang="en-US" sz="1600" dirty="0" err="1" smtClean="0"/>
              <a:t>Microcystis</a:t>
            </a:r>
            <a:r>
              <a:rPr lang="en-US" sz="1600" dirty="0" smtClean="0"/>
              <a:t> 2003-2005, Anabaena 2006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Averaged </a:t>
            </a:r>
            <a:r>
              <a:rPr lang="en-US" sz="1600" dirty="0" smtClean="0"/>
              <a:t>across all sites within </a:t>
            </a:r>
            <a:r>
              <a:rPr lang="en-US" sz="1600" dirty="0" err="1" smtClean="0"/>
              <a:t>Missisquoi</a:t>
            </a:r>
            <a:r>
              <a:rPr lang="en-US" sz="1600" dirty="0" smtClean="0"/>
              <a:t> bay for each year</a:t>
            </a:r>
          </a:p>
          <a:p>
            <a:r>
              <a:rPr lang="en-US" sz="1600" dirty="0" smtClean="0"/>
              <a:t>Included only sites that had ancillary nutrient data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00717 L -0.575 -0.170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" grpId="0" uiExpand="1" build="p"/>
    </p:bldLst>
  </p:timing>
</p:sld>
</file>

<file path=ppt/theme/theme1.xml><?xml version="1.0" encoding="utf-8"?>
<a:theme xmlns:a="http://schemas.openxmlformats.org/drawingml/2006/main" name="EPSCOR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EPSCORE</Template>
  <TotalTime>20419</TotalTime>
  <Words>1099</Words>
  <Application>Microsoft Office PowerPoint</Application>
  <PresentationFormat>On-screen Show (4:3)</PresentationFormat>
  <Paragraphs>598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EPSCORE</vt:lpstr>
      <vt:lpstr>1_Office Theme</vt:lpstr>
      <vt:lpstr>Acrobat Document</vt:lpstr>
      <vt:lpstr>Equation</vt:lpstr>
      <vt:lpstr>Adobe Acrobat Document</vt:lpstr>
      <vt:lpstr>Microsoft Equation 3.0</vt:lpstr>
      <vt:lpstr>Population dynamics of toxic algal blooms in Lake Champlain</vt:lpstr>
      <vt:lpstr>If you bang your head against a wall long enough…</vt:lpstr>
      <vt:lpstr>…sometimes you break through.</vt:lpstr>
      <vt:lpstr>The problem…</vt:lpstr>
      <vt:lpstr>The problem…</vt:lpstr>
      <vt:lpstr>The Question…  </vt:lpstr>
      <vt:lpstr>The Lake</vt:lpstr>
      <vt:lpstr>The Algae</vt:lpstr>
      <vt:lpstr>The data</vt:lpstr>
      <vt:lpstr>Ancillary data</vt:lpstr>
      <vt:lpstr>Mathematical Framework </vt:lpstr>
      <vt:lpstr>Mathematical Framework</vt:lpstr>
      <vt:lpstr>Mathematical Framework </vt:lpstr>
      <vt:lpstr>Mathematical Framework</vt:lpstr>
      <vt:lpstr>Mathematical Framework </vt:lpstr>
      <vt:lpstr>Mathematical Framework </vt:lpstr>
      <vt:lpstr>Mathematical Framework </vt:lpstr>
      <vt:lpstr>A naïve analysis</vt:lpstr>
      <vt:lpstr>A naïve analysis</vt:lpstr>
      <vt:lpstr>A naïve analysis</vt:lpstr>
      <vt:lpstr>A Problem</vt:lpstr>
      <vt:lpstr>A solution?</vt:lpstr>
      <vt:lpstr>A solution?</vt:lpstr>
      <vt:lpstr>Slide 24</vt:lpstr>
      <vt:lpstr>Slide 25</vt:lpstr>
      <vt:lpstr>Another solution!</vt:lpstr>
      <vt:lpstr>Squint real hard</vt:lpstr>
      <vt:lpstr>Phase portraits</vt:lpstr>
      <vt:lpstr>Phase portraits</vt:lpstr>
      <vt:lpstr>A naïve analysis revisited</vt:lpstr>
      <vt:lpstr>Bloom phase dynamics</vt:lpstr>
      <vt:lpstr>Decline phase dynamics</vt:lpstr>
      <vt:lpstr>The problem revisited…</vt:lpstr>
      <vt:lpstr>Is it N:P then?</vt:lpstr>
      <vt:lpstr>No, but what can we say then?</vt:lpstr>
      <vt:lpstr>A final thought on N:P</vt:lpstr>
      <vt:lpstr>Thanks!</vt:lpstr>
      <vt:lpstr>Mathematical Framework </vt:lpstr>
      <vt:lpstr>Plankton Time Series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bang your head against a wall long enough…</dc:title>
  <dc:creator>Owner</dc:creator>
  <cp:lastModifiedBy>Owner</cp:lastModifiedBy>
  <cp:revision>204</cp:revision>
  <dcterms:created xsi:type="dcterms:W3CDTF">2010-02-18T19:45:02Z</dcterms:created>
  <dcterms:modified xsi:type="dcterms:W3CDTF">2010-03-05T17:07:27Z</dcterms:modified>
</cp:coreProperties>
</file>