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75" r:id="rId3"/>
    <p:sldId id="274" r:id="rId4"/>
    <p:sldId id="276" r:id="rId5"/>
    <p:sldId id="258" r:id="rId6"/>
    <p:sldId id="259" r:id="rId7"/>
    <p:sldId id="260" r:id="rId8"/>
    <p:sldId id="277" r:id="rId9"/>
    <p:sldId id="290" r:id="rId10"/>
    <p:sldId id="261" r:id="rId11"/>
    <p:sldId id="262" r:id="rId12"/>
    <p:sldId id="279" r:id="rId13"/>
    <p:sldId id="278" r:id="rId14"/>
    <p:sldId id="264" r:id="rId15"/>
    <p:sldId id="313" r:id="rId16"/>
    <p:sldId id="289" r:id="rId17"/>
    <p:sldId id="292" r:id="rId18"/>
    <p:sldId id="265" r:id="rId19"/>
    <p:sldId id="266" r:id="rId20"/>
    <p:sldId id="269" r:id="rId21"/>
    <p:sldId id="270" r:id="rId22"/>
    <p:sldId id="271" r:id="rId23"/>
    <p:sldId id="272" r:id="rId24"/>
    <p:sldId id="280" r:id="rId25"/>
    <p:sldId id="291" r:id="rId26"/>
    <p:sldId id="315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319" r:id="rId35"/>
    <p:sldId id="293" r:id="rId36"/>
    <p:sldId id="310" r:id="rId37"/>
    <p:sldId id="316" r:id="rId38"/>
    <p:sldId id="294" r:id="rId39"/>
    <p:sldId id="295" r:id="rId40"/>
    <p:sldId id="296" r:id="rId41"/>
    <p:sldId id="321" r:id="rId42"/>
    <p:sldId id="311" r:id="rId43"/>
    <p:sldId id="312" r:id="rId44"/>
    <p:sldId id="297" r:id="rId45"/>
    <p:sldId id="298" r:id="rId46"/>
    <p:sldId id="299" r:id="rId47"/>
    <p:sldId id="307" r:id="rId48"/>
    <p:sldId id="317" r:id="rId49"/>
    <p:sldId id="300" r:id="rId50"/>
    <p:sldId id="320" r:id="rId51"/>
    <p:sldId id="302" r:id="rId52"/>
    <p:sldId id="305" r:id="rId53"/>
    <p:sldId id="303" r:id="rId54"/>
    <p:sldId id="304" r:id="rId55"/>
    <p:sldId id="301" r:id="rId56"/>
    <p:sldId id="309" r:id="rId57"/>
    <p:sldId id="308" r:id="rId58"/>
    <p:sldId id="314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660"/>
  </p:normalViewPr>
  <p:slideViewPr>
    <p:cSldViewPr>
      <p:cViewPr>
        <p:scale>
          <a:sx n="60" d="100"/>
          <a:sy n="60" d="100"/>
        </p:scale>
        <p:origin x="-712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4E824-06DE-4304-90C9-571331B3D6AC}" type="datetimeFigureOut">
              <a:rPr lang="en-US" smtClean="0"/>
              <a:pPr/>
              <a:t>5/9/14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FF7C-372F-4254-B935-44F4D0E65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87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FF7C-372F-4254-B935-44F4D0E65EA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FF7C-372F-4254-B935-44F4D0E65EA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F769-9E1F-4325-96C1-4A336AFB7FCF}" type="datetimeFigureOut">
              <a:rPr lang="en-US" smtClean="0"/>
              <a:pPr/>
              <a:t>5/9/14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E5B8-5FE1-4B9F-8DD0-E522D3E161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F769-9E1F-4325-96C1-4A336AFB7FCF}" type="datetimeFigureOut">
              <a:rPr lang="en-US" smtClean="0"/>
              <a:pPr/>
              <a:t>5/9/14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E5B8-5FE1-4B9F-8DD0-E522D3E161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F769-9E1F-4325-96C1-4A336AFB7FCF}" type="datetimeFigureOut">
              <a:rPr lang="en-US" smtClean="0"/>
              <a:pPr/>
              <a:t>5/9/14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E5B8-5FE1-4B9F-8DD0-E522D3E161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F769-9E1F-4325-96C1-4A336AFB7FCF}" type="datetimeFigureOut">
              <a:rPr lang="en-US" smtClean="0"/>
              <a:pPr/>
              <a:t>5/9/14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E5B8-5FE1-4B9F-8DD0-E522D3E161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F769-9E1F-4325-96C1-4A336AFB7FCF}" type="datetimeFigureOut">
              <a:rPr lang="en-US" smtClean="0"/>
              <a:pPr/>
              <a:t>5/9/14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E5B8-5FE1-4B9F-8DD0-E522D3E161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F769-9E1F-4325-96C1-4A336AFB7FCF}" type="datetimeFigureOut">
              <a:rPr lang="en-US" smtClean="0"/>
              <a:pPr/>
              <a:t>5/9/14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E5B8-5FE1-4B9F-8DD0-E522D3E161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F769-9E1F-4325-96C1-4A336AFB7FCF}" type="datetimeFigureOut">
              <a:rPr lang="en-US" smtClean="0"/>
              <a:pPr/>
              <a:t>5/9/14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E5B8-5FE1-4B9F-8DD0-E522D3E161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F769-9E1F-4325-96C1-4A336AFB7FCF}" type="datetimeFigureOut">
              <a:rPr lang="en-US" smtClean="0"/>
              <a:pPr/>
              <a:t>5/9/14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E5B8-5FE1-4B9F-8DD0-E522D3E161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F769-9E1F-4325-96C1-4A336AFB7FCF}" type="datetimeFigureOut">
              <a:rPr lang="en-US" smtClean="0"/>
              <a:pPr/>
              <a:t>5/9/14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E5B8-5FE1-4B9F-8DD0-E522D3E161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F769-9E1F-4325-96C1-4A336AFB7FCF}" type="datetimeFigureOut">
              <a:rPr lang="en-US" smtClean="0"/>
              <a:pPr/>
              <a:t>5/9/14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E5B8-5FE1-4B9F-8DD0-E522D3E161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F769-9E1F-4325-96C1-4A336AFB7FCF}" type="datetimeFigureOut">
              <a:rPr lang="en-US" smtClean="0"/>
              <a:pPr/>
              <a:t>5/9/14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E5B8-5FE1-4B9F-8DD0-E522D3E161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9F769-9E1F-4325-96C1-4A336AFB7FCF}" type="datetimeFigureOut">
              <a:rPr lang="en-US" smtClean="0"/>
              <a:pPr/>
              <a:t>5/9/14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1E5B8-5FE1-4B9F-8DD0-E522D3E161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LFG-aLidT8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nalc.org/view/16760-Animation-37-Master-genes-control-basic-body-plans-.html" TargetMode="Externa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hyperlink" Target="http://bcs.whfreeman.com/thelifewire/content/chp20/2002002.html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cs.whfreeman.com/thelifewire/content/chp20/2002s.swf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hyperlink" Target="http://bcs.whfreeman.com/thelifewire/content/chp43/4301s.swf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Wns5OQR74OQ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ighered.mcgraw-hill.com/sites/0072495855/student_view0/chapter28/animation__how_meiosis_works.html" TargetMode="External"/><Relationship Id="rId3" Type="http://schemas.openxmlformats.org/officeDocument/2006/relationships/hyperlink" Target="http://www.cellsalive.com/meiosis.htm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hyperlink" Target="http://bcs.whfreeman.com/thelifewire/content/chp20/2002001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761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Fertilization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295400"/>
            <a:ext cx="3124200" cy="43434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 Fertilization </a:t>
            </a:r>
            <a:r>
              <a:rPr lang="en-US" sz="2000" dirty="0" smtClean="0"/>
              <a:t>– Union of 2 parent cells.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  Sperm and egg cells called </a:t>
            </a:r>
            <a:r>
              <a:rPr lang="en-US" sz="2000" b="1" dirty="0" smtClean="0">
                <a:solidFill>
                  <a:srgbClr val="002060"/>
                </a:solidFill>
              </a:rPr>
              <a:t>gametes</a:t>
            </a:r>
            <a:r>
              <a:rPr lang="en-US" sz="2000" b="1" dirty="0" smtClean="0"/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  Product of egg </a:t>
            </a:r>
            <a:r>
              <a:rPr lang="en-US" sz="2000" baseline="-25000" dirty="0" smtClean="0"/>
              <a:t>+</a:t>
            </a:r>
            <a:r>
              <a:rPr lang="en-US" sz="2000" dirty="0" smtClean="0"/>
              <a:t> sperm = fertilized egg = </a:t>
            </a:r>
            <a:r>
              <a:rPr lang="en-US" sz="2000" b="1" dirty="0" smtClean="0">
                <a:solidFill>
                  <a:srgbClr val="002060"/>
                </a:solidFill>
              </a:rPr>
              <a:t>zygote</a:t>
            </a:r>
            <a:r>
              <a:rPr lang="en-US" sz="2000" dirty="0" smtClean="0"/>
              <a:t>.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  </a:t>
            </a:r>
            <a:r>
              <a:rPr lang="en-US" sz="2000" b="1" dirty="0" smtClean="0">
                <a:solidFill>
                  <a:srgbClr val="002060"/>
                </a:solidFill>
              </a:rPr>
              <a:t>Embryo</a:t>
            </a:r>
            <a:r>
              <a:rPr lang="en-US" sz="2000" dirty="0" smtClean="0"/>
              <a:t> = early stages of  an organism’s development; from first cell division to end of 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gestational week,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  </a:t>
            </a:r>
            <a:r>
              <a:rPr lang="en-US" sz="2000" b="1" dirty="0" smtClean="0">
                <a:solidFill>
                  <a:srgbClr val="002060"/>
                </a:solidFill>
              </a:rPr>
              <a:t>Fetus </a:t>
            </a:r>
            <a:r>
              <a:rPr lang="en-US" sz="2000" dirty="0" smtClean="0"/>
              <a:t>= Starts with 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gestational week to birth of baby.</a:t>
            </a:r>
          </a:p>
          <a:p>
            <a:pPr algn="l"/>
            <a:endParaRPr lang="en-US" sz="2000" dirty="0"/>
          </a:p>
          <a:p>
            <a:pPr algn="l">
              <a:buFont typeface="Arial" pitchFamily="34" charset="0"/>
              <a:buChar char="•"/>
            </a:pPr>
            <a:endParaRPr lang="en-US" sz="2000" dirty="0" smtClean="0"/>
          </a:p>
        </p:txBody>
      </p:sp>
      <p:pic>
        <p:nvPicPr>
          <p:cNvPr id="1026" name="Picture 2" descr="C:\Users\JPriest\AppData\Local\Temp\Rar$DI14.7758\27_09aSpermMeetsEgg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4953000" cy="4567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Checkpoint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 the definitions of fertilization, cell growth (cleavage), differentiation (</a:t>
            </a:r>
            <a:r>
              <a:rPr lang="en-US" dirty="0" err="1" smtClean="0"/>
              <a:t>gastrulation</a:t>
            </a:r>
            <a:r>
              <a:rPr lang="en-US" dirty="0" smtClean="0"/>
              <a:t>), and morphogenesis.</a:t>
            </a:r>
          </a:p>
          <a:p>
            <a:r>
              <a:rPr lang="en-US" dirty="0" smtClean="0"/>
              <a:t>How are these activities related and can they occur independently?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developmental pattern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24193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east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2895600"/>
            <a:ext cx="2682875" cy="2476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16002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</a:t>
            </a:r>
            <a:r>
              <a:rPr lang="en-US" dirty="0" smtClean="0"/>
              <a:t>Two cell stage in snail; large cell produces mesoderm and endoderm; small cell produces ectoderm.  Neither cell alone can produce  a complete individual.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3429000"/>
            <a:ext cx="266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Two cell stage in sea star; cells identical and both will produce all tissue types &amp; develop into complete individual.    </a:t>
            </a:r>
          </a:p>
          <a:p>
            <a:r>
              <a:rPr lang="en-US" dirty="0" smtClean="0">
                <a:sym typeface="Wingdings" pitchFamily="2" charset="2"/>
              </a:rPr>
              <a:t>                       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638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  Embryonic similarities reflect relatedness;  </a:t>
            </a:r>
            <a:r>
              <a:rPr lang="en-US" dirty="0" smtClean="0"/>
              <a:t>more similarities in embryo development = closer evolutionary relationship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all animals have their head in the anterior position?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http://www.youtube.com/watch?v=LFG-aLidT8s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Homeotic</a:t>
            </a:r>
            <a:r>
              <a:rPr lang="en-US" dirty="0" smtClean="0"/>
              <a:t> 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Despite developmental differences, </a:t>
            </a:r>
            <a:r>
              <a:rPr lang="en-US" sz="2400" b="1" dirty="0" smtClean="0"/>
              <a:t>morphogenesis</a:t>
            </a:r>
            <a:r>
              <a:rPr lang="en-US" sz="2400" dirty="0" smtClean="0"/>
              <a:t> in animals follows similar genetic program; suggests common ancestor.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Emergence of body form with specialized organs and tissues in the right places is controlled by </a:t>
            </a:r>
            <a:r>
              <a:rPr lang="en-US" sz="2400" b="1" dirty="0" smtClean="0"/>
              <a:t>master control genes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A class of similar control genes that help direct embryonic body plan are called </a:t>
            </a:r>
            <a:r>
              <a:rPr lang="en-US" sz="2400" b="1" dirty="0" err="1" smtClean="0"/>
              <a:t>homeotic</a:t>
            </a:r>
            <a:r>
              <a:rPr lang="en-US" sz="2400" b="1" dirty="0" smtClean="0"/>
              <a:t> genes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Homeotic</a:t>
            </a:r>
            <a:r>
              <a:rPr lang="en-US" dirty="0" smtClean="0"/>
              <a:t> genes</a:t>
            </a:r>
            <a:endParaRPr lang="en-US" dirty="0"/>
          </a:p>
        </p:txBody>
      </p:sp>
      <p:pic>
        <p:nvPicPr>
          <p:cNvPr id="8194" name="Picture 2" descr="C:\Users\JPriest\AppData\Local\Temp\Rar$DI23.1278\27_14bHomeoticGenes-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4358490" cy="4525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00600" y="1447800"/>
            <a:ext cx="4114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Each </a:t>
            </a:r>
            <a:r>
              <a:rPr lang="en-US" b="1" dirty="0" err="1" smtClean="0"/>
              <a:t>homeotic</a:t>
            </a:r>
            <a:r>
              <a:rPr lang="en-US" b="1" dirty="0" smtClean="0"/>
              <a:t> gene </a:t>
            </a:r>
            <a:r>
              <a:rPr lang="en-US" dirty="0" smtClean="0"/>
              <a:t>acts on a different body segment.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Each gene contains one or more copies of a 180 nucleotide sequence called a </a:t>
            </a:r>
            <a:r>
              <a:rPr lang="en-US" b="1" dirty="0" err="1" smtClean="0"/>
              <a:t>homeobox</a:t>
            </a:r>
            <a:r>
              <a:rPr lang="en-US" b="1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Each  180 base sequence codes for a 60 amino acid protein called a </a:t>
            </a:r>
            <a:r>
              <a:rPr lang="en-US" b="1" dirty="0" err="1" smtClean="0"/>
              <a:t>homeodomain</a:t>
            </a:r>
            <a:r>
              <a:rPr lang="en-US" b="1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This protein acts as a transcription factor to regulate transcription of other developmental genes.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</a:t>
            </a:r>
            <a:r>
              <a:rPr lang="en-US" dirty="0" err="1" smtClean="0"/>
              <a:t>Homeotic</a:t>
            </a:r>
            <a:r>
              <a:rPr lang="en-US" dirty="0" smtClean="0"/>
              <a:t> genes are located in the same order and correspond to analogous body regions for a number of different animals.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Similarity in body plan formation shows descent from common ancestor.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274638"/>
            <a:ext cx="3505200" cy="1143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hlinkClick r:id="rId2"/>
              </a:rPr>
              <a:t>http://www.dnalc.org/view/16760-Animation-37-Master-genes-control-basic-body-plans-.html</a:t>
            </a:r>
            <a:endParaRPr lang="en-US" sz="2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4800600" cy="563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JPriest\AppData\Local\Temp\ch9f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4113321" cy="4525963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914400"/>
            <a:ext cx="341947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Frog                          sea star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3276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47800"/>
            <a:ext cx="4359828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962525"/>
            <a:ext cx="19050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62200" y="594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human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Fetal development</a:t>
            </a:r>
            <a:endParaRPr lang="en-US" dirty="0"/>
          </a:p>
        </p:txBody>
      </p:sp>
      <p:pic>
        <p:nvPicPr>
          <p:cNvPr id="9218" name="Picture 2" descr="C:\Users\JPriest\AppData\Local\Temp\Rar$DI24.2585\27_15aOvulationImplant-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6707611" cy="45259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010400" y="1600200"/>
            <a:ext cx="2133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Fertilization occurs in oviduct.</a:t>
            </a:r>
          </a:p>
          <a:p>
            <a:pPr marL="342900" indent="-342900">
              <a:buAutoNum type="arabicPeriod"/>
            </a:pPr>
            <a:r>
              <a:rPr lang="en-US" dirty="0" smtClean="0"/>
              <a:t>Cleavage starts 24 hours after fertilization.</a:t>
            </a:r>
          </a:p>
          <a:p>
            <a:pPr marL="342900" indent="-342900">
              <a:buAutoNum type="arabicPeriod"/>
            </a:pPr>
            <a:r>
              <a:rPr lang="en-US" dirty="0" smtClean="0"/>
              <a:t>By 6</a:t>
            </a:r>
            <a:r>
              <a:rPr lang="en-US" baseline="30000" dirty="0" smtClean="0"/>
              <a:t>th</a:t>
            </a:r>
            <a:r>
              <a:rPr lang="en-US" dirty="0" smtClean="0"/>
              <a:t> or 7</a:t>
            </a:r>
            <a:r>
              <a:rPr lang="en-US" baseline="30000" dirty="0" smtClean="0"/>
              <a:t>th</a:t>
            </a:r>
            <a:r>
              <a:rPr lang="en-US" dirty="0" smtClean="0"/>
              <a:t> day,</a:t>
            </a:r>
          </a:p>
          <a:p>
            <a:pPr marL="342900" indent="-342900"/>
            <a:r>
              <a:rPr lang="en-US" dirty="0" smtClean="0"/>
              <a:t>       embryo at 100 cell stage reaches uterus.</a:t>
            </a:r>
          </a:p>
          <a:p>
            <a:pPr marL="342900" indent="-342900">
              <a:buAutoNum type="arabicPeriod" startAt="4"/>
            </a:pPr>
            <a:r>
              <a:rPr lang="en-US" dirty="0" smtClean="0"/>
              <a:t>100 cell stage= </a:t>
            </a:r>
            <a:r>
              <a:rPr lang="en-US" b="1" dirty="0" err="1" smtClean="0"/>
              <a:t>blastocyst</a:t>
            </a:r>
            <a:r>
              <a:rPr lang="en-US" b="1" dirty="0" smtClean="0"/>
              <a:t>= </a:t>
            </a:r>
            <a:r>
              <a:rPr lang="en-US" dirty="0" smtClean="0"/>
              <a:t>hollow ball of cells = blastula of other animals.</a:t>
            </a:r>
          </a:p>
          <a:p>
            <a:pPr marL="342900" indent="-342900">
              <a:buAutoNum type="arabicPeriod" startAt="4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Fetal development</a:t>
            </a:r>
            <a:endParaRPr lang="en-US" dirty="0"/>
          </a:p>
        </p:txBody>
      </p:sp>
      <p:pic>
        <p:nvPicPr>
          <p:cNvPr id="10242" name="Picture 2" descr="C:\Users\JPriest\AppData\Local\Temp\Rar$DI24.9479\27_15bBlastocyst-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1828800" cy="30822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67000" y="1371600"/>
            <a:ext cx="525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/>
              <a:t>Blastocyst</a:t>
            </a:r>
            <a:r>
              <a:rPr lang="en-US" dirty="0" smtClean="0"/>
              <a:t>  has </a:t>
            </a:r>
            <a:r>
              <a:rPr lang="en-US" b="1" dirty="0" smtClean="0"/>
              <a:t>fluid filled cavity, a cell mass </a:t>
            </a:r>
            <a:r>
              <a:rPr lang="en-US" dirty="0" smtClean="0"/>
              <a:t>that forms baby, and outer layer called</a:t>
            </a:r>
            <a:r>
              <a:rPr lang="en-US" b="1" dirty="0" smtClean="0"/>
              <a:t> </a:t>
            </a:r>
            <a:r>
              <a:rPr lang="en-US" b="1" dirty="0" err="1" smtClean="0"/>
              <a:t>trophoblast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Trophoblast</a:t>
            </a:r>
            <a:r>
              <a:rPr lang="en-US" dirty="0" smtClean="0"/>
              <a:t> secretes enzymes to allow </a:t>
            </a:r>
            <a:r>
              <a:rPr lang="en-US" dirty="0" err="1" smtClean="0"/>
              <a:t>blastocyst</a:t>
            </a:r>
            <a:r>
              <a:rPr lang="en-US" dirty="0" smtClean="0"/>
              <a:t> to implant in uterus 7 days after conception.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5" name="Picture 2" descr="C:\Users\JPriest\AppData\Local\Temp\Rar$DI25.4985\27_15cImplantation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581400"/>
            <a:ext cx="3694267" cy="23161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14400" y="3733800"/>
            <a:ext cx="426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en-US" dirty="0" err="1" smtClean="0"/>
              <a:t>Trophoblast</a:t>
            </a:r>
            <a:r>
              <a:rPr lang="en-US" dirty="0" smtClean="0"/>
              <a:t> cells spread into </a:t>
            </a:r>
            <a:r>
              <a:rPr lang="en-US" dirty="0" err="1" smtClean="0"/>
              <a:t>endometrium</a:t>
            </a:r>
            <a:r>
              <a:rPr lang="en-US" dirty="0" smtClean="0"/>
              <a:t> of uterus; becomes </a:t>
            </a:r>
            <a:r>
              <a:rPr lang="en-US" b="1" dirty="0" smtClean="0"/>
              <a:t>placenta; </a:t>
            </a:r>
            <a:r>
              <a:rPr lang="en-US" dirty="0" smtClean="0"/>
              <a:t>provides nourishment  and O2 for embryo.</a:t>
            </a:r>
          </a:p>
          <a:p>
            <a:pPr marL="342900" indent="-342900">
              <a:buAutoNum type="arabicPeriod" startAt="3"/>
            </a:pPr>
            <a:r>
              <a:rPr lang="en-US" dirty="0" smtClean="0"/>
              <a:t> </a:t>
            </a:r>
            <a:r>
              <a:rPr lang="en-US" b="1" dirty="0" smtClean="0"/>
              <a:t>Extra embryonic membranes </a:t>
            </a:r>
            <a:r>
              <a:rPr lang="en-US" dirty="0" smtClean="0"/>
              <a:t>protect embryo:</a:t>
            </a:r>
          </a:p>
          <a:p>
            <a:pPr marL="342900" indent="-342900"/>
            <a:r>
              <a:rPr lang="en-US" dirty="0" smtClean="0"/>
              <a:t>	a.  Purple cells in cell mass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ym typeface="Wingdings" pitchFamily="2" charset="2"/>
              </a:rPr>
              <a:t>amnion</a:t>
            </a:r>
          </a:p>
          <a:p>
            <a:pPr marL="342900" indent="-342900"/>
            <a:r>
              <a:rPr lang="en-US" dirty="0" smtClean="0">
                <a:sym typeface="Wingdings" pitchFamily="2" charset="2"/>
              </a:rPr>
              <a:t>	b.  Yellow cells from cell mass  </a:t>
            </a:r>
            <a:r>
              <a:rPr lang="en-US" b="1" dirty="0" smtClean="0">
                <a:sym typeface="Wingdings" pitchFamily="2" charset="2"/>
              </a:rPr>
              <a:t>yolk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sac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pPr marL="342900" indent="-342900"/>
            <a:r>
              <a:rPr lang="en-US" dirty="0" smtClean="0">
                <a:sym typeface="Wingdings" pitchFamily="2" charset="2"/>
              </a:rPr>
              <a:t>	c.  From other </a:t>
            </a:r>
            <a:r>
              <a:rPr lang="en-US" dirty="0" err="1" smtClean="0">
                <a:sym typeface="Wingdings" pitchFamily="2" charset="2"/>
              </a:rPr>
              <a:t>trophoblast</a:t>
            </a:r>
            <a:r>
              <a:rPr lang="en-US" dirty="0" smtClean="0">
                <a:sym typeface="Wingdings" pitchFamily="2" charset="2"/>
              </a:rPr>
              <a:t> cells </a:t>
            </a:r>
            <a:r>
              <a:rPr lang="en-US" b="1" dirty="0" err="1" smtClean="0">
                <a:sym typeface="Wingdings" pitchFamily="2" charset="2"/>
              </a:rPr>
              <a:t>chorion</a:t>
            </a:r>
            <a:r>
              <a:rPr lang="en-US" b="1" dirty="0" smtClean="0">
                <a:sym typeface="Wingdings" pitchFamily="2" charset="2"/>
              </a:rPr>
              <a:t>.</a:t>
            </a:r>
          </a:p>
          <a:p>
            <a:pPr marL="342900" indent="-342900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Sperm</a:t>
            </a:r>
            <a:r>
              <a:rPr lang="en-US" sz="2400" dirty="0" smtClean="0"/>
              <a:t> – small cell with flagellum; nucleus &amp; mitochondria; ½ chromosomes.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 smtClean="0"/>
              <a:t>Ovum </a:t>
            </a:r>
            <a:r>
              <a:rPr lang="en-US" sz="2400" dirty="0" smtClean="0"/>
              <a:t>– larger cell; cytoplasm contains yolk (lipids &amp;proteins); many </a:t>
            </a:r>
            <a:r>
              <a:rPr lang="en-US" sz="2400" dirty="0" err="1" smtClean="0"/>
              <a:t>ribosomes</a:t>
            </a:r>
            <a:r>
              <a:rPr lang="en-US" sz="2400" dirty="0" smtClean="0"/>
              <a:t>, mitochondria; ½ chromosomes.</a:t>
            </a:r>
            <a:endParaRPr lang="en-US" sz="2400" dirty="0"/>
          </a:p>
        </p:txBody>
      </p:sp>
      <p:pic>
        <p:nvPicPr>
          <p:cNvPr id="4" name="Picture 3" descr="sperm-structur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219200"/>
            <a:ext cx="3086100" cy="2618509"/>
          </a:xfrm>
          <a:prstGeom prst="rect">
            <a:avLst/>
          </a:prstGeom>
        </p:spPr>
      </p:pic>
      <p:pic>
        <p:nvPicPr>
          <p:cNvPr id="5" name="Picture 4" descr="human-ovum-structur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267200"/>
            <a:ext cx="3954037" cy="219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Fetal development</a:t>
            </a:r>
            <a:endParaRPr lang="en-US" dirty="0"/>
          </a:p>
        </p:txBody>
      </p:sp>
      <p:pic>
        <p:nvPicPr>
          <p:cNvPr id="13314" name="Picture 2" descr="C:\Users\JPriest\AppData\Local\Temp\Rar$DI25.6105\27_15eThreeLayeredEmbryo-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3352800" cy="28738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86200" y="12954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Embryo at 9 days after conception.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Gastrulation</a:t>
            </a:r>
            <a:r>
              <a:rPr lang="en-US" dirty="0" smtClean="0"/>
              <a:t> occurring in embryo.</a:t>
            </a:r>
          </a:p>
          <a:p>
            <a:pPr marL="342900" indent="-342900">
              <a:buAutoNum type="arabicPeriod"/>
            </a:pPr>
            <a:r>
              <a:rPr lang="en-US" dirty="0" smtClean="0"/>
              <a:t>Extra-embryonic membranes developing.  </a:t>
            </a:r>
            <a:endParaRPr lang="en-US" dirty="0"/>
          </a:p>
        </p:txBody>
      </p:sp>
      <p:pic>
        <p:nvPicPr>
          <p:cNvPr id="6" name="Picture 2" descr="C:\Users\JPriest\AppData\Local\Temp\Rar$DI26.2655\27_15fPlacentaFormed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124200"/>
            <a:ext cx="3518677" cy="3124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4114800"/>
            <a:ext cx="4648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4"/>
            </a:pPr>
            <a:r>
              <a:rPr lang="en-US" dirty="0" smtClean="0"/>
              <a:t>At one month, embryo life support from extra-embryonic membranes.</a:t>
            </a:r>
          </a:p>
          <a:p>
            <a:pPr marL="342900" indent="-342900">
              <a:buAutoNum type="arabicPeriod" startAt="4"/>
            </a:pPr>
            <a:r>
              <a:rPr lang="en-US" b="1" dirty="0" smtClean="0"/>
              <a:t>Amnion </a:t>
            </a:r>
            <a:r>
              <a:rPr lang="en-US" dirty="0" smtClean="0"/>
              <a:t>(amniotic cavity) encloses embryo.</a:t>
            </a:r>
          </a:p>
          <a:p>
            <a:pPr marL="342900" indent="-342900">
              <a:buAutoNum type="arabicPeriod" startAt="4"/>
            </a:pPr>
            <a:r>
              <a:rPr lang="en-US" b="1" dirty="0" smtClean="0"/>
              <a:t>Yolk sac</a:t>
            </a:r>
            <a:r>
              <a:rPr lang="en-US" dirty="0" smtClean="0"/>
              <a:t>-helps produce first blood cells &amp; gametes.</a:t>
            </a:r>
          </a:p>
          <a:p>
            <a:pPr marL="342900" indent="-342900">
              <a:buAutoNum type="arabicPeriod" startAt="4"/>
            </a:pPr>
            <a:r>
              <a:rPr lang="en-US" b="1" dirty="0" err="1" smtClean="0"/>
              <a:t>Allantois</a:t>
            </a:r>
            <a:r>
              <a:rPr lang="en-US" b="1" dirty="0" smtClean="0"/>
              <a:t>-</a:t>
            </a:r>
            <a:r>
              <a:rPr lang="en-US" dirty="0" smtClean="0"/>
              <a:t> forms umbilical cord.</a:t>
            </a:r>
          </a:p>
          <a:p>
            <a:pPr marL="342900" indent="-342900">
              <a:buAutoNum type="arabicPeriod" startAt="4"/>
            </a:pPr>
            <a:r>
              <a:rPr lang="en-US" b="1" dirty="0" err="1" smtClean="0"/>
              <a:t>Chorion</a:t>
            </a:r>
            <a:r>
              <a:rPr lang="en-US" b="1" dirty="0" smtClean="0"/>
              <a:t> </a:t>
            </a:r>
            <a:r>
              <a:rPr lang="en-US" dirty="0" smtClean="0"/>
              <a:t>-  contains other membranes; merges with placenta; functions in gas exchange.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Fetal development</a:t>
            </a:r>
            <a:endParaRPr lang="en-US" dirty="0"/>
          </a:p>
        </p:txBody>
      </p:sp>
      <p:pic>
        <p:nvPicPr>
          <p:cNvPr id="14338" name="Picture 2" descr="C:\Users\JPriest\AppData\Local\Temp\Rar$DI26.2655\27_15fPlacentaFormed-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1676400"/>
            <a:ext cx="4572000" cy="45259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29200" y="2590800"/>
            <a:ext cx="3124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Chorionic </a:t>
            </a:r>
            <a:r>
              <a:rPr lang="en-US" dirty="0" err="1" smtClean="0"/>
              <a:t>villi</a:t>
            </a:r>
            <a:r>
              <a:rPr lang="en-US" dirty="0" smtClean="0"/>
              <a:t>- projections from </a:t>
            </a:r>
            <a:r>
              <a:rPr lang="en-US" dirty="0" err="1" smtClean="0"/>
              <a:t>chorion</a:t>
            </a:r>
            <a:r>
              <a:rPr lang="en-US" dirty="0" smtClean="0"/>
              <a:t> and blood vessels from the lining of mother’s uterus form the placenta.</a:t>
            </a:r>
          </a:p>
          <a:p>
            <a:pPr marL="342900" indent="-342900">
              <a:buAutoNum type="arabicPeriod"/>
            </a:pPr>
            <a:r>
              <a:rPr lang="en-US" dirty="0" smtClean="0"/>
              <a:t>Placenta used to exchange nutrients, gases, waste.</a:t>
            </a:r>
          </a:p>
          <a:p>
            <a:pPr marL="342900" indent="-342900">
              <a:buAutoNum type="arabicPeriod"/>
            </a:pPr>
            <a:r>
              <a:rPr lang="en-US" dirty="0" smtClean="0"/>
              <a:t>Baby is attached to placenta by the umbilical cord.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</a:t>
            </a:r>
            <a:endParaRPr lang="en-US" dirty="0"/>
          </a:p>
        </p:txBody>
      </p:sp>
      <p:pic>
        <p:nvPicPr>
          <p:cNvPr id="15362" name="Picture 2" descr="C:\Users\JPriest\AppData\Local\Temp\Rar$DI27.9782\27_16_aHumFetDevTimeline-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24600" cy="3581400"/>
          </a:xfrm>
          <a:prstGeom prst="rect">
            <a:avLst/>
          </a:prstGeom>
          <a:noFill/>
        </p:spPr>
      </p:pic>
      <p:pic>
        <p:nvPicPr>
          <p:cNvPr id="15363" name="Picture 3" descr="C:\Users\JPriest\AppData\Local\Temp\Rar$DI27.3010\27_16_bHumFetDevTimeline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5083291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8194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First trimester</a:t>
            </a:r>
          </a:p>
          <a:p>
            <a:pPr marL="342900" indent="-342900">
              <a:buAutoNum type="arabicPeriod"/>
            </a:pPr>
            <a:r>
              <a:rPr lang="en-US" dirty="0" smtClean="0"/>
              <a:t>From 5 – 9 weeks grows from 7mm to 5.5 cm in size.</a:t>
            </a:r>
          </a:p>
          <a:p>
            <a:pPr marL="342900" indent="-342900">
              <a:buAutoNum type="arabicPeriod"/>
            </a:pPr>
            <a:r>
              <a:rPr lang="en-US" dirty="0" smtClean="0"/>
              <a:t>Embryo grows into fetus; moves arms, legs, turns head.</a:t>
            </a:r>
          </a:p>
          <a:p>
            <a:pPr marL="342900" indent="-342900">
              <a:buAutoNum type="arabicPeriod"/>
            </a:pPr>
            <a:r>
              <a:rPr lang="en-US" dirty="0" smtClean="0"/>
              <a:t>Dramatic changes occur.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/>
            <a:r>
              <a:rPr lang="en-US" b="1" dirty="0" smtClean="0"/>
              <a:t>Second trimester</a:t>
            </a:r>
          </a:p>
          <a:p>
            <a:pPr marL="342900" indent="-342900">
              <a:buAutoNum type="arabicPeriod"/>
            </a:pPr>
            <a:r>
              <a:rPr lang="en-US" dirty="0" smtClean="0"/>
              <a:t>Developmental changes during 2</a:t>
            </a:r>
            <a:r>
              <a:rPr lang="en-US" baseline="30000" dirty="0" smtClean="0"/>
              <a:t>nd</a:t>
            </a:r>
            <a:r>
              <a:rPr lang="en-US" dirty="0" smtClean="0"/>
              <a:t> trimester involve increase in size &amp; refinement of human features.</a:t>
            </a:r>
          </a:p>
          <a:p>
            <a:pPr marL="342900" indent="-342900">
              <a:buAutoNum type="arabicPeriod"/>
            </a:pPr>
            <a:r>
              <a:rPr lang="en-US" dirty="0" smtClean="0"/>
              <a:t>20 wks – fetus is 19 cm long and weighs ½ kb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/>
            <a:r>
              <a:rPr lang="en-US" b="1" dirty="0" smtClean="0"/>
              <a:t>Third trimester</a:t>
            </a:r>
          </a:p>
          <a:p>
            <a:pPr marL="342900" indent="-342900"/>
            <a:r>
              <a:rPr lang="en-US" dirty="0" smtClean="0"/>
              <a:t>1.  Fetus continues to grow rapidly; about 50 cm long at birth and weighs 3-4 kg.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defects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Structural or functional abnormalities present at birth; cause physical or mental disability; 1000’s of birth defects.</a:t>
            </a:r>
          </a:p>
          <a:p>
            <a:r>
              <a:rPr lang="en-US" sz="2000" b="1" dirty="0" smtClean="0"/>
              <a:t>Cause</a:t>
            </a:r>
            <a:r>
              <a:rPr lang="en-US" sz="2000" dirty="0" smtClean="0"/>
              <a:t> –</a:t>
            </a:r>
          </a:p>
          <a:p>
            <a:pPr>
              <a:buNone/>
            </a:pPr>
            <a:r>
              <a:rPr lang="en-US" sz="2000" dirty="0" smtClean="0"/>
              <a:t>	1.  Defective genes</a:t>
            </a:r>
          </a:p>
          <a:p>
            <a:pPr>
              <a:buNone/>
            </a:pPr>
            <a:r>
              <a:rPr lang="en-US" sz="2000" dirty="0" smtClean="0"/>
              <a:t>	2.  Defective chromosomes</a:t>
            </a:r>
          </a:p>
          <a:p>
            <a:pPr>
              <a:buNone/>
            </a:pPr>
            <a:r>
              <a:rPr lang="en-US" sz="2000" dirty="0" smtClean="0"/>
              <a:t>	3.  Environmental causes; rubella, drugs, etc.</a:t>
            </a:r>
          </a:p>
          <a:p>
            <a:r>
              <a:rPr lang="en-US" sz="2000" b="1" dirty="0" smtClean="0"/>
              <a:t>Structural defect </a:t>
            </a:r>
            <a:r>
              <a:rPr lang="en-US" sz="2000" dirty="0" smtClean="0"/>
              <a:t>– abnormality in physical structure. </a:t>
            </a:r>
          </a:p>
          <a:p>
            <a:r>
              <a:rPr lang="en-US" sz="2000" dirty="0" smtClean="0"/>
              <a:t>  cleft palate                                                                           </a:t>
            </a:r>
            <a:r>
              <a:rPr lang="en-US" sz="2000" dirty="0" err="1" smtClean="0"/>
              <a:t>spina</a:t>
            </a:r>
            <a:r>
              <a:rPr lang="en-US" sz="2000" dirty="0" smtClean="0"/>
              <a:t> bifida</a:t>
            </a:r>
          </a:p>
          <a:p>
            <a:endParaRPr lang="en-US" sz="2000" dirty="0"/>
          </a:p>
        </p:txBody>
      </p:sp>
      <p:pic>
        <p:nvPicPr>
          <p:cNvPr id="4" name="Picture 3" descr="cleft pa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495800"/>
            <a:ext cx="2921000" cy="2184400"/>
          </a:xfrm>
          <a:prstGeom prst="rect">
            <a:avLst/>
          </a:prstGeom>
        </p:spPr>
      </p:pic>
      <p:pic>
        <p:nvPicPr>
          <p:cNvPr id="5" name="Picture 4" descr="spinabifi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4724400"/>
            <a:ext cx="3157934" cy="185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defects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Functional defect </a:t>
            </a:r>
            <a:r>
              <a:rPr lang="en-US" sz="2000" dirty="0" smtClean="0"/>
              <a:t>– abnormality in how a body system works; can lead to developmental disability</a:t>
            </a:r>
          </a:p>
          <a:p>
            <a:r>
              <a:rPr lang="en-US" sz="2000" dirty="0" smtClean="0"/>
              <a:t>Down’s syndrome                 blindness                                 muscular dystrophy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Treatments vary with defect.</a:t>
            </a:r>
            <a:endParaRPr lang="en-US" sz="2000" dirty="0"/>
          </a:p>
        </p:txBody>
      </p:sp>
      <p:pic>
        <p:nvPicPr>
          <p:cNvPr id="4" name="Picture 3" descr="downschild-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895600"/>
            <a:ext cx="1905000" cy="1905000"/>
          </a:xfrm>
          <a:prstGeom prst="rect">
            <a:avLst/>
          </a:prstGeom>
        </p:spPr>
      </p:pic>
      <p:pic>
        <p:nvPicPr>
          <p:cNvPr id="5" name="Picture 4" descr="blin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2743200"/>
            <a:ext cx="1733550" cy="2311400"/>
          </a:xfrm>
          <a:prstGeom prst="rect">
            <a:avLst/>
          </a:prstGeom>
        </p:spPr>
      </p:pic>
      <p:pic>
        <p:nvPicPr>
          <p:cNvPr id="6" name="Picture 5" descr="musculardy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2743200"/>
            <a:ext cx="1759998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Checkpoint-  jeopardy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600" dirty="0" smtClean="0"/>
              <a:t>The similarities in animal morphogenesis suggests :      a common ancestor</a:t>
            </a:r>
          </a:p>
          <a:p>
            <a:r>
              <a:rPr lang="en-US" sz="1600" dirty="0" smtClean="0"/>
              <a:t>What are the genes that control body plan:  </a:t>
            </a:r>
            <a:r>
              <a:rPr lang="en-US" sz="1600" dirty="0" err="1" smtClean="0"/>
              <a:t>homeotic</a:t>
            </a:r>
            <a:endParaRPr lang="en-US" sz="1600" dirty="0" smtClean="0"/>
          </a:p>
          <a:p>
            <a:r>
              <a:rPr lang="en-US" sz="1600" dirty="0" smtClean="0"/>
              <a:t>What is a </a:t>
            </a:r>
            <a:r>
              <a:rPr lang="en-US" sz="1600" dirty="0" err="1" smtClean="0"/>
              <a:t>homebox</a:t>
            </a:r>
            <a:r>
              <a:rPr lang="en-US" sz="1600" dirty="0" smtClean="0"/>
              <a:t> :  180 nucleotide sequence</a:t>
            </a:r>
          </a:p>
          <a:p>
            <a:r>
              <a:rPr lang="en-US" sz="1600" dirty="0" smtClean="0"/>
              <a:t>What is a </a:t>
            </a:r>
            <a:r>
              <a:rPr lang="en-US" sz="1600" dirty="0" err="1" smtClean="0"/>
              <a:t>homeodomain</a:t>
            </a:r>
            <a:r>
              <a:rPr lang="en-US" sz="1600" dirty="0" smtClean="0"/>
              <a:t>:  60 amino acid protein</a:t>
            </a:r>
          </a:p>
          <a:p>
            <a:r>
              <a:rPr lang="en-US" sz="1600" dirty="0" smtClean="0"/>
              <a:t>At what developmental stage does implantation occur?</a:t>
            </a:r>
          </a:p>
          <a:p>
            <a:r>
              <a:rPr lang="en-US" sz="1600" dirty="0" smtClean="0"/>
              <a:t>The embryo at the 100 cell stage is called the ___________</a:t>
            </a:r>
          </a:p>
          <a:p>
            <a:r>
              <a:rPr lang="en-US" sz="1600" dirty="0" smtClean="0"/>
              <a:t>What are the 3 parts of the </a:t>
            </a:r>
            <a:r>
              <a:rPr lang="en-US" sz="1600" dirty="0" err="1" smtClean="0"/>
              <a:t>blastocyst</a:t>
            </a:r>
            <a:r>
              <a:rPr lang="en-US" sz="1600" dirty="0" smtClean="0"/>
              <a:t>?</a:t>
            </a:r>
          </a:p>
          <a:p>
            <a:r>
              <a:rPr lang="en-US" sz="1600" dirty="0" err="1" smtClean="0"/>
              <a:t>Trophoblast</a:t>
            </a:r>
            <a:r>
              <a:rPr lang="en-US" sz="1600" dirty="0" smtClean="0"/>
              <a:t> cells turn into the ______.</a:t>
            </a:r>
          </a:p>
          <a:p>
            <a:r>
              <a:rPr lang="en-US" sz="1600" dirty="0" smtClean="0"/>
              <a:t>At 9 days, the embryo reaches which stage of development?</a:t>
            </a:r>
          </a:p>
          <a:p>
            <a:r>
              <a:rPr lang="en-US" sz="1600" dirty="0" smtClean="0"/>
              <a:t>What is the function of amnion? – enclose baby</a:t>
            </a:r>
          </a:p>
          <a:p>
            <a:r>
              <a:rPr lang="en-US" sz="1600" dirty="0" smtClean="0"/>
              <a:t>What is the function of yolk sac  - blood cells gametes</a:t>
            </a:r>
          </a:p>
          <a:p>
            <a:r>
              <a:rPr lang="en-US" sz="1600" dirty="0" smtClean="0"/>
              <a:t>What  membrane forms the umbilical cord? </a:t>
            </a:r>
            <a:r>
              <a:rPr lang="en-US" sz="1600" dirty="0" err="1" smtClean="0"/>
              <a:t>allantois</a:t>
            </a:r>
            <a:endParaRPr lang="en-US" sz="1600" dirty="0" smtClean="0"/>
          </a:p>
          <a:p>
            <a:r>
              <a:rPr lang="en-US" sz="1600" dirty="0" smtClean="0"/>
              <a:t>What is the function of the </a:t>
            </a:r>
            <a:r>
              <a:rPr lang="en-US" sz="1600" dirty="0" err="1" smtClean="0"/>
              <a:t>chorion</a:t>
            </a:r>
            <a:r>
              <a:rPr lang="en-US" sz="1600" dirty="0" smtClean="0"/>
              <a:t>?  Merge with placenta gas exchange</a:t>
            </a:r>
          </a:p>
          <a:p>
            <a:r>
              <a:rPr lang="en-US" sz="1600" dirty="0" smtClean="0"/>
              <a:t>What is the function of the yolk sac :  make blood cells and gametes</a:t>
            </a:r>
          </a:p>
          <a:p>
            <a:r>
              <a:rPr lang="en-US" sz="1600" dirty="0" smtClean="0"/>
              <a:t>How is the baby attached to the placenta?</a:t>
            </a:r>
          </a:p>
          <a:p>
            <a:r>
              <a:rPr lang="en-US" sz="1600" dirty="0" smtClean="0"/>
              <a:t>Which trimester has the most dramatic developmental change?</a:t>
            </a:r>
          </a:p>
          <a:p>
            <a:r>
              <a:rPr lang="en-US" sz="1600" dirty="0" smtClean="0"/>
              <a:t>What are 3 causes of birth defects?</a:t>
            </a:r>
          </a:p>
          <a:p>
            <a:r>
              <a:rPr lang="en-US" sz="1600" dirty="0" smtClean="0"/>
              <a:t>What are 2 major types of birth defects?</a:t>
            </a:r>
          </a:p>
          <a:p>
            <a:r>
              <a:rPr lang="en-US" sz="1600" dirty="0" smtClean="0"/>
              <a:t>What are 3 forms of </a:t>
            </a:r>
            <a:r>
              <a:rPr lang="en-US" sz="1600" dirty="0" err="1" smtClean="0"/>
              <a:t>spina</a:t>
            </a:r>
            <a:r>
              <a:rPr lang="en-US" sz="1600" dirty="0" smtClean="0"/>
              <a:t> bifida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i="1" dirty="0" smtClean="0"/>
              <a:t>Topic 3:  Mechanisms of Cell Differentiation</a:t>
            </a:r>
            <a:endParaRPr lang="en-US" dirty="0" smtClean="0"/>
          </a:p>
          <a:p>
            <a:pPr lvl="0"/>
            <a:r>
              <a:rPr lang="en-US" dirty="0" smtClean="0"/>
              <a:t>Explain molecular hybridization.</a:t>
            </a:r>
          </a:p>
          <a:p>
            <a:pPr lvl="0"/>
            <a:r>
              <a:rPr lang="en-US" dirty="0" smtClean="0"/>
              <a:t>Compare the selective loss hypothesis and the genetic equivalence hypothesis and describe which hypothesis was supported by experimental evidence.</a:t>
            </a:r>
          </a:p>
          <a:p>
            <a:pPr lvl="0"/>
            <a:r>
              <a:rPr lang="en-US" dirty="0" smtClean="0"/>
              <a:t>Define determination and compare it to differentiation.</a:t>
            </a:r>
          </a:p>
          <a:p>
            <a:pPr lvl="0"/>
            <a:r>
              <a:rPr lang="en-US" dirty="0" smtClean="0"/>
              <a:t>Explain how differences in cytoplasm explain determination.</a:t>
            </a:r>
          </a:p>
          <a:p>
            <a:pPr lvl="0"/>
            <a:r>
              <a:rPr lang="en-US" dirty="0" smtClean="0"/>
              <a:t>Summarize cell to cell interaction.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Differentiation- what happens to genes that are not used.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Selective gene loss hypothesis</a:t>
            </a:r>
            <a:r>
              <a:rPr lang="en-US" dirty="0" smtClean="0"/>
              <a:t>: differentiating cells loose some genes.</a:t>
            </a:r>
          </a:p>
          <a:p>
            <a:r>
              <a:rPr lang="en-US" b="1" dirty="0" smtClean="0"/>
              <a:t>Genetic equivalence hypothesis: </a:t>
            </a:r>
            <a:r>
              <a:rPr lang="en-US" dirty="0" smtClean="0"/>
              <a:t>cells contain same gene, but some become inactive during differentiation.</a:t>
            </a:r>
          </a:p>
          <a:p>
            <a:r>
              <a:rPr lang="en-US" dirty="0" smtClean="0"/>
              <a:t>Research supports genetic equivalence hypothesis.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Differentiation vs. Determination</a:t>
            </a:r>
            <a:endParaRPr lang="en-US" dirty="0"/>
          </a:p>
        </p:txBody>
      </p:sp>
      <p:pic>
        <p:nvPicPr>
          <p:cNvPr id="4" name="Picture 3" descr="determdiffe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828800"/>
            <a:ext cx="4566357" cy="45656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1447800"/>
            <a:ext cx="39624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b="1" dirty="0" smtClean="0"/>
              <a:t>developmental potential</a:t>
            </a:r>
            <a:r>
              <a:rPr lang="en-US" sz="2000" dirty="0" smtClean="0"/>
              <a:t>, (potency) of a cell = range of different cell types it CAN become. 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Zygote and its very early descendents are </a:t>
            </a:r>
            <a:r>
              <a:rPr lang="en-US" sz="2000" dirty="0" err="1" smtClean="0"/>
              <a:t>totipotent</a:t>
            </a:r>
            <a:r>
              <a:rPr lang="en-US" sz="2000" dirty="0" smtClean="0"/>
              <a:t> - these cells have the potential to develop into a complete organism. 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As development proceeds,  developmental potential of individual cells decreases until their fate is determined. </a:t>
            </a:r>
          </a:p>
          <a:p>
            <a:r>
              <a:rPr lang="en-US" sz="1400" dirty="0" smtClean="0"/>
              <a:t>.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Determination vs. Differentiation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determination</a:t>
            </a:r>
            <a:r>
              <a:rPr lang="en-US" dirty="0" smtClean="0"/>
              <a:t> of different cell types (cell fates) involves progressive restrictions in their developmental potentials. </a:t>
            </a:r>
          </a:p>
          <a:p>
            <a:r>
              <a:rPr lang="en-US" dirty="0" smtClean="0"/>
              <a:t>When a cell “chooses” a particular fate, it is said to be determined, although it still "looks" just like its undetermined neighbors. </a:t>
            </a:r>
          </a:p>
          <a:p>
            <a:r>
              <a:rPr lang="en-US" dirty="0" smtClean="0"/>
              <a:t>Determination implies a stable change - the fate of determined cells does not change. </a:t>
            </a:r>
          </a:p>
          <a:p>
            <a:endParaRPr lang="en-US" dirty="0"/>
          </a:p>
        </p:txBody>
      </p:sp>
      <p:pic>
        <p:nvPicPr>
          <p:cNvPr id="4" name="Picture 3" descr="determdiffe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828800"/>
            <a:ext cx="4566357" cy="456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Fertilization-Activation</a:t>
            </a:r>
            <a:endParaRPr lang="en-US" dirty="0"/>
          </a:p>
        </p:txBody>
      </p:sp>
      <p:pic>
        <p:nvPicPr>
          <p:cNvPr id="4" name="Picture 2" descr="C:\Users\JPriest\AppData\Local\Temp\Rar$DI15.0548\27_09cSeaUrcFertilization-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5880816" cy="5410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72200" y="1219200"/>
            <a:ext cx="2743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Fertilization – Union of two cells.</a:t>
            </a:r>
          </a:p>
          <a:p>
            <a:pPr marL="342900" indent="-342900">
              <a:buAutoNum type="arabicPeriod"/>
            </a:pPr>
            <a:r>
              <a:rPr lang="en-US" dirty="0" smtClean="0"/>
              <a:t>Sperm passes through follicular cells.</a:t>
            </a:r>
          </a:p>
          <a:p>
            <a:pPr marL="342900" indent="-342900">
              <a:buAutoNum type="arabicPeriod"/>
            </a:pPr>
            <a:r>
              <a:rPr lang="en-US" dirty="0" smtClean="0"/>
              <a:t>Sperm passes through jelly coat of ova by releasing </a:t>
            </a:r>
            <a:r>
              <a:rPr lang="en-US" dirty="0" err="1" smtClean="0"/>
              <a:t>acrosomal</a:t>
            </a:r>
            <a:r>
              <a:rPr lang="en-US" dirty="0" smtClean="0"/>
              <a:t> enzymes.</a:t>
            </a:r>
          </a:p>
          <a:p>
            <a:pPr marL="342900" indent="-342900">
              <a:buAutoNum type="arabicPeriod"/>
            </a:pPr>
            <a:r>
              <a:rPr lang="en-US" dirty="0" smtClean="0"/>
              <a:t>Proteins on sperm bind to ova receptor proteins; ensures single  species fertilization.</a:t>
            </a:r>
          </a:p>
          <a:p>
            <a:pPr marL="342900" indent="-342900">
              <a:buAutoNum type="arabicPeriod" startAt="4"/>
            </a:pPr>
            <a:r>
              <a:rPr lang="en-US" dirty="0" smtClean="0"/>
              <a:t>Sperm/egg plasma membrane fuse; membrane now impenetrable by other sperm.</a:t>
            </a:r>
          </a:p>
          <a:p>
            <a:pPr marL="342900" indent="-342900">
              <a:buAutoNum type="arabicPeriod" startAt="4"/>
            </a:pPr>
            <a:r>
              <a:rPr lang="en-US" dirty="0" smtClean="0"/>
              <a:t>Sperm nucleus enters cytoplasm.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Determination vs. Differentiation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Differentiation</a:t>
            </a:r>
            <a:r>
              <a:rPr lang="en-US" sz="2400" dirty="0" smtClean="0"/>
              <a:t> follows determination, as the cell elaborates a cell-specific developmental program. </a:t>
            </a:r>
          </a:p>
          <a:p>
            <a:r>
              <a:rPr lang="en-US" sz="2400" dirty="0" smtClean="0"/>
              <a:t>Differentiation results in the presence of cell types that have clear-cut identities, such as muscle cells, nerve cells, and skin cells</a:t>
            </a:r>
            <a:endParaRPr lang="en-US" sz="2400" dirty="0"/>
          </a:p>
        </p:txBody>
      </p:sp>
      <p:pic>
        <p:nvPicPr>
          <p:cNvPr id="4" name="Picture 3" descr="determdiffe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828800"/>
            <a:ext cx="4566357" cy="456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Determination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24193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east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114800"/>
            <a:ext cx="2682875" cy="2476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1524000"/>
            <a:ext cx="4648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Snail at 2 cell stage – Large cell produces mesoderm and endoderm; small cell produces ectoderm.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Determination has occurred ; commitment to a path of development.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Sea star at 2 cell stage -  Either cell is </a:t>
            </a:r>
            <a:r>
              <a:rPr lang="en-US" dirty="0" err="1" smtClean="0"/>
              <a:t>totipotent</a:t>
            </a:r>
            <a:r>
              <a:rPr lang="en-US" dirty="0" smtClean="0"/>
              <a:t> and can produce an entire organism.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Determination has not occurred.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Cytoplasmic</a:t>
            </a:r>
            <a:r>
              <a:rPr lang="en-US" dirty="0" smtClean="0"/>
              <a:t> Determination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14600"/>
            <a:ext cx="24193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52800" y="1676400"/>
            <a:ext cx="441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Researchers determined the cytoplasm looked different in the small lobe (cell) from the large cell.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Regulatory molecules (m RNA) are distributed differently in cytoplasm of large and small cells.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The regulatory molecules control gene expression and differentiation.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3"/>
              </a:rPr>
              <a:t>http://bcs.whfreeman.com/thelifewire/content/chp20/2002002.html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Embryonic 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419600" cy="4906963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Action of one group of cells (inducing cells) on another leads to a developmental pathway in responding tissue; important in embryo development of complex organisms.</a:t>
            </a:r>
          </a:p>
          <a:p>
            <a:r>
              <a:rPr lang="en-US" sz="2000" dirty="0" smtClean="0"/>
              <a:t>Many scientists believe molecules on surface of  responding tissues recognize signal molecules on the surface of inducing tissues.</a:t>
            </a:r>
          </a:p>
          <a:p>
            <a:r>
              <a:rPr lang="en-US" sz="2000" dirty="0" smtClean="0"/>
              <a:t>Sometimes cell to cell contact is necessary; other times a signal protein is sent from inducing to responding cell.</a:t>
            </a:r>
          </a:p>
          <a:p>
            <a:r>
              <a:rPr lang="en-US" sz="2000" dirty="0" smtClean="0"/>
              <a:t>Development of many tissues &amp; organs influenced by embryonic induction;  eye and ear structures, vertebral cartilage, kidneys.</a:t>
            </a:r>
          </a:p>
          <a:p>
            <a:r>
              <a:rPr lang="en-US" sz="2000" dirty="0" smtClean="0"/>
              <a:t>Primary embryonic induction:  During </a:t>
            </a:r>
            <a:r>
              <a:rPr lang="en-US" sz="2000" dirty="0" err="1" smtClean="0"/>
              <a:t>gastrulation</a:t>
            </a:r>
            <a:r>
              <a:rPr lang="en-US" sz="2000" dirty="0" smtClean="0"/>
              <a:t>, proteins in the mesoderm influence the ectoderm to develop into neural tissue.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371600"/>
            <a:ext cx="403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Embryonic 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http://bcs.whfreeman.com/thelifewire/content/chp20/2002s.swf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the difference between selective gene loss and genetic equivalence hypotheses.</a:t>
            </a:r>
          </a:p>
          <a:p>
            <a:r>
              <a:rPr lang="en-US" dirty="0" smtClean="0"/>
              <a:t>Explain how determination and differentiation are related? </a:t>
            </a:r>
          </a:p>
          <a:p>
            <a:r>
              <a:rPr lang="en-US" dirty="0" smtClean="0"/>
              <a:t>What is embryonic induction?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Define the following:</a:t>
            </a:r>
          </a:p>
          <a:p>
            <a:r>
              <a:rPr lang="en-US" dirty="0" smtClean="0"/>
              <a:t>Asexual Reproduction:</a:t>
            </a:r>
          </a:p>
          <a:p>
            <a:pPr>
              <a:buNone/>
            </a:pPr>
            <a:r>
              <a:rPr lang="en-US" dirty="0" smtClean="0"/>
              <a:t>   	1.  Binary Fission:</a:t>
            </a:r>
          </a:p>
          <a:p>
            <a:pPr>
              <a:buNone/>
            </a:pPr>
            <a:r>
              <a:rPr lang="en-US" dirty="0" smtClean="0"/>
              <a:t>	2.  Budding:</a:t>
            </a:r>
          </a:p>
          <a:p>
            <a:pPr>
              <a:buNone/>
            </a:pPr>
            <a:r>
              <a:rPr lang="en-US" dirty="0" smtClean="0"/>
              <a:t>	3.  Fragmentation:</a:t>
            </a:r>
          </a:p>
          <a:p>
            <a:r>
              <a:rPr lang="en-US" dirty="0" smtClean="0"/>
              <a:t>Sexual Reproduction:</a:t>
            </a:r>
          </a:p>
          <a:p>
            <a:r>
              <a:rPr lang="en-US" dirty="0" smtClean="0"/>
              <a:t>Haploid</a:t>
            </a:r>
          </a:p>
          <a:p>
            <a:r>
              <a:rPr lang="en-US" dirty="0" smtClean="0"/>
              <a:t>Diploid</a:t>
            </a:r>
          </a:p>
          <a:p>
            <a:r>
              <a:rPr lang="en-US" dirty="0" smtClean="0"/>
              <a:t>What are the benefits to asexual reproduction?</a:t>
            </a:r>
          </a:p>
          <a:p>
            <a:r>
              <a:rPr lang="en-US" dirty="0" smtClean="0"/>
              <a:t>What are the benefits to sexual reproduction?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Topic 4:  Asexual Reproduction</a:t>
            </a:r>
            <a:endParaRPr lang="en-US" dirty="0" smtClean="0"/>
          </a:p>
          <a:p>
            <a:pPr lvl="0"/>
            <a:r>
              <a:rPr lang="en-US" dirty="0" smtClean="0"/>
              <a:t>Describe the types of asexual reproduction and compare that to sexual reproduction</a:t>
            </a:r>
          </a:p>
          <a:p>
            <a:pPr lvl="0"/>
            <a:r>
              <a:rPr lang="en-US" dirty="0" smtClean="0"/>
              <a:t>Compare haploid (n) to diploid cells (2n).</a:t>
            </a:r>
          </a:p>
          <a:p>
            <a:pPr lvl="0"/>
            <a:r>
              <a:rPr lang="en-US" dirty="0" smtClean="0"/>
              <a:t>Differentiate between homologous chromosomes, </a:t>
            </a:r>
            <a:r>
              <a:rPr lang="en-US" dirty="0" err="1" smtClean="0"/>
              <a:t>autosomes</a:t>
            </a:r>
            <a:r>
              <a:rPr lang="en-US" dirty="0" smtClean="0"/>
              <a:t>, and sex chromosomes</a:t>
            </a:r>
          </a:p>
          <a:p>
            <a:pPr lvl="0"/>
            <a:r>
              <a:rPr lang="en-US" dirty="0" smtClean="0"/>
              <a:t>Compare and contrast two </a:t>
            </a:r>
            <a:r>
              <a:rPr lang="en-US" dirty="0" err="1" smtClean="0"/>
              <a:t>chromatids</a:t>
            </a:r>
            <a:r>
              <a:rPr lang="en-US" dirty="0" smtClean="0"/>
              <a:t> of a chromosome with two homologous chromosomes.</a:t>
            </a:r>
          </a:p>
          <a:p>
            <a:pPr lvl="0"/>
            <a:r>
              <a:rPr lang="en-US" dirty="0" smtClean="0"/>
              <a:t>Differentiate between somatic cells and gametes.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24200" y="1295400"/>
            <a:ext cx="57150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Requires one parent; offspring identical to parent (clone).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Budding </a:t>
            </a:r>
            <a:r>
              <a:rPr lang="en-US" sz="2000" dirty="0" smtClean="0"/>
              <a:t>– Organisms for buds which develop into adult and breaks away from parent.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</a:t>
            </a:r>
            <a:r>
              <a:rPr lang="en-US" sz="2000" b="1" dirty="0" smtClean="0">
                <a:solidFill>
                  <a:srgbClr val="FF0000"/>
                </a:solidFill>
              </a:rPr>
              <a:t>Binary Fission </a:t>
            </a:r>
            <a:r>
              <a:rPr lang="en-US" sz="2000" dirty="0" smtClean="0"/>
              <a:t>– Single celled organisms divide into two.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 Fragmentation </a:t>
            </a:r>
            <a:r>
              <a:rPr lang="en-US" sz="2000" dirty="0" smtClean="0"/>
              <a:t>-  Organism breaks into pieces which form new organism.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124200"/>
            <a:ext cx="182342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800600"/>
            <a:ext cx="1549644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191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Requires 2 parents;  offspring is not genetically identical to parent.</a:t>
            </a:r>
          </a:p>
          <a:p>
            <a:r>
              <a:rPr lang="en-US" sz="2400" dirty="0" smtClean="0"/>
              <a:t>Each parent contributes a </a:t>
            </a:r>
            <a:r>
              <a:rPr lang="en-US" sz="2400" b="1" dirty="0" smtClean="0">
                <a:solidFill>
                  <a:srgbClr val="FF0000"/>
                </a:solidFill>
              </a:rPr>
              <a:t>haploid</a:t>
            </a:r>
            <a:r>
              <a:rPr lang="en-US" sz="2400" dirty="0" smtClean="0"/>
              <a:t> (n) gamete.</a:t>
            </a:r>
          </a:p>
          <a:p>
            <a:r>
              <a:rPr lang="en-US" sz="2400" dirty="0" smtClean="0"/>
              <a:t>Haploid = ½ chromosomes.</a:t>
            </a:r>
          </a:p>
          <a:p>
            <a:r>
              <a:rPr lang="en-US" sz="2400" dirty="0" smtClean="0"/>
              <a:t>Offspring are diploid (2n).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Diploid </a:t>
            </a:r>
            <a:r>
              <a:rPr lang="en-US" sz="2400" dirty="0" smtClean="0"/>
              <a:t>=  full set of chromosomes.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371600"/>
            <a:ext cx="457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Fertilization/Activation</a:t>
            </a:r>
            <a:endParaRPr lang="en-US" dirty="0"/>
          </a:p>
        </p:txBody>
      </p:sp>
      <p:pic>
        <p:nvPicPr>
          <p:cNvPr id="4" name="Picture 2" descr="C:\Users\JPriest\AppData\Local\Temp\Rar$DI15.0548\27_09cSeaUrcFertilization-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5880816" cy="5105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48400" y="1447800"/>
            <a:ext cx="2667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6"/>
            </a:pPr>
            <a:r>
              <a:rPr lang="en-US" dirty="0" smtClean="0"/>
              <a:t>Fertilization envelope forms; space between outer membrane and </a:t>
            </a:r>
            <a:r>
              <a:rPr lang="en-US" dirty="0" err="1" smtClean="0"/>
              <a:t>veteline</a:t>
            </a:r>
            <a:r>
              <a:rPr lang="en-US" dirty="0" smtClean="0"/>
              <a:t> layer fills with water; further ensures no fertilization by other sperm.</a:t>
            </a:r>
          </a:p>
          <a:p>
            <a:pPr marL="342900" indent="-342900">
              <a:buAutoNum type="arabicPeriod" startAt="6"/>
            </a:pPr>
            <a:r>
              <a:rPr lang="en-US" b="1" dirty="0" smtClean="0"/>
              <a:t>Nuclei fusion activates </a:t>
            </a:r>
            <a:r>
              <a:rPr lang="en-US" dirty="0" smtClean="0"/>
              <a:t>metabolic activity; cell respiration, new proteins etc.</a:t>
            </a:r>
          </a:p>
          <a:p>
            <a:pPr marL="342900" indent="-342900">
              <a:buAutoNum type="arabicPeriod" startAt="6"/>
            </a:pPr>
            <a:r>
              <a:rPr lang="en-US" dirty="0" smtClean="0"/>
              <a:t>Sperm and egg nuclei fuse into zygotes.</a:t>
            </a:r>
          </a:p>
          <a:p>
            <a:pPr marL="342900" indent="-342900">
              <a:buAutoNum type="arabicPeriod" startAt="6"/>
            </a:pPr>
            <a:r>
              <a:rPr lang="en-US" dirty="0" smtClean="0">
                <a:hlinkClick r:id="rId3"/>
              </a:rPr>
              <a:t>http://bcs.whfreeman.com/thelifewire/content/chp43/4301s.swf</a:t>
            </a:r>
            <a:endParaRPr lang="en-US" dirty="0" smtClean="0"/>
          </a:p>
          <a:p>
            <a:pPr marL="342900" indent="-342900">
              <a:buAutoNum type="arabicPeriod" startAt="6"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vs. 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Asexual reproduction beneficial in stable </a:t>
            </a:r>
          </a:p>
          <a:p>
            <a:pPr>
              <a:buNone/>
            </a:pPr>
            <a:r>
              <a:rPr lang="en-US" dirty="0" smtClean="0"/>
              <a:t>    environments;  organisms unable to locate mates; costs less energy metabolically.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Sexual reproduction beneficial in changing environments;  adds genetic variety;  meiosis reduces  inheritance of harmful genes.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http://www.youtube.com/watch?v=Wns5OQR74OQ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Homologous chromosome</a:t>
            </a:r>
          </a:p>
          <a:p>
            <a:r>
              <a:rPr lang="en-US" dirty="0" err="1" smtClean="0"/>
              <a:t>Autosome</a:t>
            </a:r>
            <a:endParaRPr lang="en-US" dirty="0" smtClean="0"/>
          </a:p>
          <a:p>
            <a:r>
              <a:rPr lang="en-US" dirty="0" smtClean="0"/>
              <a:t>Sex chromosome</a:t>
            </a:r>
          </a:p>
          <a:p>
            <a:r>
              <a:rPr lang="en-US" dirty="0" smtClean="0"/>
              <a:t>Gamete</a:t>
            </a:r>
          </a:p>
          <a:p>
            <a:r>
              <a:rPr lang="en-US" smtClean="0"/>
              <a:t>Somatic Cell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3218" y="914400"/>
            <a:ext cx="5211763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81600" y="1752600"/>
            <a:ext cx="3429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</a:t>
            </a:r>
            <a:r>
              <a:rPr lang="en-US" sz="2000" b="1" dirty="0" smtClean="0">
                <a:solidFill>
                  <a:srgbClr val="FF0000"/>
                </a:solidFill>
              </a:rPr>
              <a:t>Homologous chromosomes-</a:t>
            </a:r>
          </a:p>
          <a:p>
            <a:r>
              <a:rPr lang="en-US" sz="2000" dirty="0" smtClean="0"/>
              <a:t>    Matched pair in diploid cell;</a:t>
            </a:r>
          </a:p>
          <a:p>
            <a:r>
              <a:rPr lang="en-US" sz="2000" dirty="0" smtClean="0"/>
              <a:t>    Possess the same genes (alleles) at the same gene loci.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Autosomes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– Pairs 1-22 in humans;  non-gender related chromosomes.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</a:t>
            </a:r>
            <a:r>
              <a:rPr lang="en-US" sz="2000" b="1" dirty="0" smtClean="0">
                <a:solidFill>
                  <a:srgbClr val="FF0000"/>
                </a:solidFill>
              </a:rPr>
              <a:t>Sex chromosome </a:t>
            </a:r>
            <a:r>
              <a:rPr lang="en-US" sz="2000" dirty="0" smtClean="0"/>
              <a:t>– Pair 23 in humans;  X and Y chromosomes mediate gender.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Chromatids</a:t>
            </a:r>
            <a:r>
              <a:rPr lang="en-US" dirty="0" smtClean="0"/>
              <a:t> vs. Chromosomes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447800"/>
            <a:ext cx="5257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Somatic cell vs. Gamete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524000"/>
            <a:ext cx="2905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18288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Gamete:  Sex cell; eggs and sperm; haploid</a:t>
            </a:r>
            <a:endParaRPr 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143308"/>
            <a:ext cx="3362325" cy="238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24400" y="49530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Somatic cell:  Any cell not a sex cell; diploid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review-Tic </a:t>
            </a:r>
            <a:r>
              <a:rPr lang="en-US" dirty="0" err="1" smtClean="0"/>
              <a:t>Tac</a:t>
            </a:r>
            <a:r>
              <a:rPr lang="en-US" smtClean="0"/>
              <a:t> Toe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Haploid		</a:t>
            </a:r>
            <a:r>
              <a:rPr lang="en-US" dirty="0" err="1" smtClean="0"/>
              <a:t>chromatids</a:t>
            </a:r>
            <a:r>
              <a:rPr lang="en-US" dirty="0" smtClean="0"/>
              <a:t>	</a:t>
            </a:r>
            <a:r>
              <a:rPr lang="en-US" dirty="0" err="1" smtClean="0"/>
              <a:t>autosome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Somatic		reproduction	gamete</a:t>
            </a:r>
          </a:p>
          <a:p>
            <a:pPr>
              <a:buNone/>
            </a:pPr>
            <a:r>
              <a:rPr lang="en-US" dirty="0" smtClean="0"/>
              <a:t>Diploid		homologous -       sex-</a:t>
            </a:r>
          </a:p>
          <a:p>
            <a:pPr>
              <a:buNone/>
            </a:pPr>
            <a:r>
              <a:rPr lang="en-US" dirty="0" smtClean="0"/>
              <a:t>				chromosomes      </a:t>
            </a:r>
            <a:r>
              <a:rPr lang="en-US" dirty="0" err="1" smtClean="0"/>
              <a:t>chromosomes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Write a sentence for each of the 3 columns.</a:t>
            </a:r>
          </a:p>
          <a:p>
            <a:pPr>
              <a:buNone/>
            </a:pPr>
            <a:r>
              <a:rPr lang="en-US" dirty="0" smtClean="0"/>
              <a:t>Write a sentence for each of the 3 rows.</a:t>
            </a:r>
          </a:p>
          <a:p>
            <a:pPr>
              <a:buNone/>
            </a:pPr>
            <a:r>
              <a:rPr lang="en-US" dirty="0" smtClean="0"/>
              <a:t>Write a sentence for each diagonal.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5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Draw and describe each stage of meiosis.</a:t>
            </a:r>
          </a:p>
          <a:p>
            <a:pPr lvl="0"/>
            <a:r>
              <a:rPr lang="en-US" dirty="0" smtClean="0"/>
              <a:t>Explain how meiosis produces daughter cells that differ from each other and the parent cell.</a:t>
            </a:r>
          </a:p>
          <a:p>
            <a:pPr lvl="0"/>
            <a:r>
              <a:rPr lang="en-US" dirty="0" smtClean="0"/>
              <a:t>Explain how variation in offspring is created through independent assortment, crossing over, and random fertilization.</a:t>
            </a:r>
          </a:p>
          <a:p>
            <a:pPr lvl="0"/>
            <a:r>
              <a:rPr lang="en-US" dirty="0" smtClean="0"/>
              <a:t>Explain how the purpose of meiosis differs from that of mitosis.</a:t>
            </a:r>
          </a:p>
          <a:p>
            <a:pPr lvl="0"/>
            <a:r>
              <a:rPr lang="en-US" dirty="0" smtClean="0"/>
              <a:t>Draw and describe how meiosis creates gametes (4 sperm cells, 1 egg cell).</a:t>
            </a:r>
          </a:p>
          <a:p>
            <a:pPr lvl="0"/>
            <a:r>
              <a:rPr lang="en-US" dirty="0" smtClean="0"/>
              <a:t>Differentiate between sexual and asexual reproduction and compare the evolutionary advantages and disadvantages of each.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629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Cleavage – Cell Growth</a:t>
            </a:r>
            <a:endParaRPr lang="en-US" dirty="0"/>
          </a:p>
        </p:txBody>
      </p:sp>
      <p:pic>
        <p:nvPicPr>
          <p:cNvPr id="3074" name="Picture 2" descr="C:\Users\JPriest\AppData\Local\Temp\Rar$DI15.7333\27_10SeaUrchinCleavage_5-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55578"/>
            <a:ext cx="4913957" cy="47467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0" y="1219200"/>
            <a:ext cx="3505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Rapid succession of cell divisions.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Produces </a:t>
            </a:r>
            <a:r>
              <a:rPr lang="en-US" dirty="0" err="1" smtClean="0"/>
              <a:t>multicellular</a:t>
            </a:r>
            <a:r>
              <a:rPr lang="en-US" dirty="0" smtClean="0"/>
              <a:t> ball of cells from zygote.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Mitosis produces may small cells; many nuclei; cytoplasm partitioned; size of embryo does not change much.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b="1" dirty="0" err="1" smtClean="0"/>
              <a:t>Multicellular</a:t>
            </a:r>
            <a:r>
              <a:rPr lang="en-US" b="1" dirty="0" smtClean="0"/>
              <a:t> ball = blastula.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dirty="0" smtClean="0"/>
              <a:t> Cleavage partitions cells into developmental regions.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Animation 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http://highered.mcgraw-hill.com/sites/0072495855/student_view0/chapter28/animation__how_meiosis_works.html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http://www.cellsalive.com/meiosis.htm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710329"/>
            <a:ext cx="2476500" cy="369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 I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126502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90800" y="15240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Meiosis is preceded by </a:t>
            </a:r>
            <a:r>
              <a:rPr lang="en-US" sz="2000" dirty="0" err="1" smtClean="0"/>
              <a:t>i</a:t>
            </a:r>
            <a:r>
              <a:rPr lang="en-US" sz="2000" b="1" u="sng" dirty="0" err="1" smtClean="0"/>
              <a:t>nterphase</a:t>
            </a:r>
            <a:r>
              <a:rPr lang="en-US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Chromosomes replicate.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Centrioles</a:t>
            </a:r>
            <a:r>
              <a:rPr lang="en-US" sz="2000" dirty="0" smtClean="0"/>
              <a:t> duplicate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3657600"/>
            <a:ext cx="495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 </a:t>
            </a:r>
            <a:r>
              <a:rPr lang="en-US" b="1" u="sng" dirty="0" smtClean="0"/>
              <a:t>Prophase I </a:t>
            </a:r>
            <a:r>
              <a:rPr lang="en-US" dirty="0" smtClean="0"/>
              <a:t>most complex and longest phase.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Chromosomes condense, mitotic spindle forms, nuclear envelope breaks down.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Homologous chromosomes each with two sister </a:t>
            </a:r>
            <a:r>
              <a:rPr lang="en-US" dirty="0" err="1" smtClean="0"/>
              <a:t>chromatids</a:t>
            </a:r>
            <a:r>
              <a:rPr lang="en-US" dirty="0" smtClean="0"/>
              <a:t> undergo </a:t>
            </a:r>
            <a:r>
              <a:rPr lang="en-US" b="1" dirty="0" err="1" smtClean="0">
                <a:solidFill>
                  <a:srgbClr val="FF0000"/>
                </a:solidFill>
              </a:rPr>
              <a:t>synapsis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create a </a:t>
            </a:r>
            <a:r>
              <a:rPr lang="en-US" b="1" dirty="0" smtClean="0">
                <a:solidFill>
                  <a:srgbClr val="FF0000"/>
                </a:solidFill>
              </a:rPr>
              <a:t>tetrad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Crossing over </a:t>
            </a:r>
            <a:r>
              <a:rPr lang="en-US" dirty="0" smtClean="0"/>
              <a:t>occurs.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Prophase I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23241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191000"/>
            <a:ext cx="25527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67000" y="1371600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Synapsis</a:t>
            </a:r>
            <a:r>
              <a:rPr lang="en-US" sz="2000" b="1" dirty="0" smtClean="0"/>
              <a:t> </a:t>
            </a:r>
            <a:r>
              <a:rPr lang="en-US" sz="2000" dirty="0" smtClean="0"/>
              <a:t>– Process in which 2 replicated homologous chromosomes pair together to form a structure called a tetrad.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343400"/>
            <a:ext cx="502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b="1" dirty="0" smtClean="0"/>
              <a:t>Crossing over </a:t>
            </a:r>
            <a:r>
              <a:rPr lang="en-US" dirty="0" smtClean="0"/>
              <a:t>is the exchange of genetic material between corresponding segments of homologous chromosomes.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It can occur because homologous chromosomes are in close proximity.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Chromosomes are recombinants; they carry different genes than the ones originally donated by parents.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 I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18669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429000"/>
            <a:ext cx="15525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62200" y="1524000"/>
            <a:ext cx="563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b="1" dirty="0" smtClean="0"/>
              <a:t>Metaphase I </a:t>
            </a:r>
            <a:r>
              <a:rPr lang="en-US" dirty="0" smtClean="0"/>
              <a:t>–  Homologous chromosomes line up in center of cell and attach to spindle.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Note one homologous chromosome (with 2 sister </a:t>
            </a:r>
            <a:r>
              <a:rPr lang="en-US" dirty="0" err="1" smtClean="0"/>
              <a:t>chromatids</a:t>
            </a:r>
            <a:r>
              <a:rPr lang="en-US" dirty="0" smtClean="0"/>
              <a:t>) attaches to a spindle fiber and the other </a:t>
            </a:r>
            <a:r>
              <a:rPr lang="en-US" dirty="0" err="1" smtClean="0"/>
              <a:t>homologus</a:t>
            </a:r>
            <a:r>
              <a:rPr lang="en-US" dirty="0" smtClean="0"/>
              <a:t> chromosomes attaches to a spindle fiber from the opposite pole.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5720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b="1" dirty="0" smtClean="0"/>
              <a:t>Anaphase I </a:t>
            </a:r>
            <a:r>
              <a:rPr lang="en-US" dirty="0" smtClean="0"/>
              <a:t>-  Chromosomes migrate to poles of the cell.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Only tetrads split up.  Each spindle fiber holds one replicated homologous chromosome from the pair.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05000"/>
            <a:ext cx="1143000" cy="332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4600" y="1905000"/>
            <a:ext cx="5562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b="1" dirty="0" err="1" smtClean="0"/>
              <a:t>Telophase</a:t>
            </a:r>
            <a:r>
              <a:rPr lang="en-US" b="1" dirty="0" smtClean="0"/>
              <a:t> I </a:t>
            </a:r>
            <a:r>
              <a:rPr lang="en-US" dirty="0" smtClean="0"/>
              <a:t>-  Chromosomes arrive at poles of the cell.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 </a:t>
            </a:r>
            <a:r>
              <a:rPr lang="en-US" b="1" dirty="0" err="1" smtClean="0"/>
              <a:t>Cytokinesis</a:t>
            </a:r>
            <a:r>
              <a:rPr lang="en-US" b="1" dirty="0" smtClean="0"/>
              <a:t> </a:t>
            </a:r>
            <a:r>
              <a:rPr lang="en-US" dirty="0" smtClean="0"/>
              <a:t>occurs.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Each cell has a chromosome consisting of two sister </a:t>
            </a:r>
            <a:r>
              <a:rPr lang="en-US" dirty="0" err="1" smtClean="0"/>
              <a:t>chromatids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Each cell has a haploid number of chromosomes.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In some species, an </a:t>
            </a:r>
            <a:r>
              <a:rPr lang="en-US" dirty="0" err="1" smtClean="0"/>
              <a:t>interphase</a:t>
            </a:r>
            <a:r>
              <a:rPr lang="en-US" dirty="0" smtClean="0"/>
              <a:t> occurs;  in others the process proceeds directly to meiosis II.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No replication of chromosomes occurs before meiosis II.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0" y="1371600"/>
            <a:ext cx="2057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Meiosis II –</a:t>
            </a:r>
          </a:p>
          <a:p>
            <a:r>
              <a:rPr lang="en-US" dirty="0" smtClean="0"/>
              <a:t>Phases are identical to meiosis I.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Difference in outcome.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Separation occurs between sister </a:t>
            </a:r>
            <a:r>
              <a:rPr lang="en-US" dirty="0" err="1" smtClean="0"/>
              <a:t>chromatids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After </a:t>
            </a:r>
            <a:r>
              <a:rPr lang="en-US" dirty="0" err="1" smtClean="0"/>
              <a:t>cytokinesis</a:t>
            </a:r>
            <a:r>
              <a:rPr lang="en-US" dirty="0" smtClean="0"/>
              <a:t>, 4 haploid cell with one </a:t>
            </a:r>
            <a:r>
              <a:rPr lang="en-US" dirty="0" err="1" smtClean="0"/>
              <a:t>chromatid</a:t>
            </a:r>
            <a:r>
              <a:rPr lang="en-US" dirty="0" smtClean="0"/>
              <a:t> from  each of the homologous pairs results.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533400"/>
            <a:ext cx="5333999" cy="575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5719660" cy="646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</a:t>
            </a:r>
            <a:r>
              <a:rPr lang="en-US" smtClean="0"/>
              <a:t>Bead Meiosis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Create two homologous chromosomes in two different colors.</a:t>
            </a:r>
          </a:p>
          <a:p>
            <a:r>
              <a:rPr lang="en-US" dirty="0" smtClean="0"/>
              <a:t>During </a:t>
            </a:r>
            <a:r>
              <a:rPr lang="en-US" dirty="0" err="1" smtClean="0">
                <a:solidFill>
                  <a:srgbClr val="7030A0"/>
                </a:solidFill>
              </a:rPr>
              <a:t>interphase</a:t>
            </a:r>
            <a:r>
              <a:rPr lang="en-US" dirty="0" smtClean="0"/>
              <a:t>, DNA replication occurs.  Replicate each of the chromosomes.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Question:  How many </a:t>
            </a:r>
            <a:r>
              <a:rPr lang="en-US" dirty="0" err="1" smtClean="0">
                <a:solidFill>
                  <a:srgbClr val="FF0000"/>
                </a:solidFill>
              </a:rPr>
              <a:t>chromatids</a:t>
            </a:r>
            <a:r>
              <a:rPr lang="en-US" dirty="0" smtClean="0">
                <a:solidFill>
                  <a:srgbClr val="FF0000"/>
                </a:solidFill>
              </a:rPr>
              <a:t> are present?  How many chromosomes?</a:t>
            </a:r>
          </a:p>
          <a:p>
            <a:r>
              <a:rPr lang="en-US" dirty="0" smtClean="0"/>
              <a:t>During </a:t>
            </a:r>
            <a:r>
              <a:rPr lang="en-US" dirty="0" smtClean="0">
                <a:solidFill>
                  <a:srgbClr val="7030A0"/>
                </a:solidFill>
              </a:rPr>
              <a:t>prophase I</a:t>
            </a:r>
            <a:r>
              <a:rPr lang="en-US" dirty="0" smtClean="0"/>
              <a:t>, tetrad formation and crossing over occurs.  Cross over non-identical sister </a:t>
            </a:r>
            <a:r>
              <a:rPr lang="en-US" dirty="0" err="1" smtClean="0"/>
              <a:t>chromatids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Line up the homologous chromosomes on the </a:t>
            </a:r>
            <a:r>
              <a:rPr lang="en-US" dirty="0" smtClean="0">
                <a:solidFill>
                  <a:srgbClr val="7030A0"/>
                </a:solidFill>
              </a:rPr>
              <a:t>metaphase I</a:t>
            </a:r>
            <a:r>
              <a:rPr lang="en-US" dirty="0" smtClean="0"/>
              <a:t> plate.</a:t>
            </a:r>
          </a:p>
          <a:p>
            <a:r>
              <a:rPr lang="en-US" dirty="0" smtClean="0"/>
              <a:t>During </a:t>
            </a:r>
            <a:r>
              <a:rPr lang="en-US" dirty="0" smtClean="0">
                <a:solidFill>
                  <a:srgbClr val="7030A0"/>
                </a:solidFill>
              </a:rPr>
              <a:t>anaphase I</a:t>
            </a:r>
            <a:r>
              <a:rPr lang="en-US" dirty="0" smtClean="0"/>
              <a:t>, homologous chromosomes begin to migrate toward opposite poles.</a:t>
            </a:r>
          </a:p>
          <a:p>
            <a:r>
              <a:rPr lang="en-US" dirty="0" smtClean="0"/>
              <a:t>Homologous </a:t>
            </a:r>
            <a:r>
              <a:rPr lang="en-US" sz="4400" dirty="0" smtClean="0"/>
              <a:t>chromosomes</a:t>
            </a:r>
            <a:r>
              <a:rPr lang="en-US" dirty="0" smtClean="0"/>
              <a:t> arrive at opposite poles during </a:t>
            </a:r>
            <a:r>
              <a:rPr lang="en-US" dirty="0" err="1" smtClean="0">
                <a:solidFill>
                  <a:srgbClr val="7030A0"/>
                </a:solidFill>
              </a:rPr>
              <a:t>telophase</a:t>
            </a:r>
            <a:r>
              <a:rPr lang="en-US" dirty="0" smtClean="0">
                <a:solidFill>
                  <a:srgbClr val="7030A0"/>
                </a:solidFill>
              </a:rPr>
              <a:t> I</a:t>
            </a:r>
            <a:r>
              <a:rPr lang="en-US" dirty="0" smtClean="0"/>
              <a:t>.</a:t>
            </a:r>
          </a:p>
          <a:p>
            <a:r>
              <a:rPr lang="en-US" dirty="0" err="1" smtClean="0">
                <a:solidFill>
                  <a:srgbClr val="7030A0"/>
                </a:solidFill>
              </a:rPr>
              <a:t>Cytokinesis</a:t>
            </a:r>
            <a:r>
              <a:rPr lang="en-US" dirty="0" smtClean="0"/>
              <a:t> occurs.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Question:  Are the two daughter cells identical?  Why or why not?  Are the daughter cells diploid or </a:t>
            </a:r>
            <a:r>
              <a:rPr lang="en-US" dirty="0" err="1" smtClean="0">
                <a:solidFill>
                  <a:srgbClr val="FF0000"/>
                </a:solidFill>
              </a:rPr>
              <a:t>haplioid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Prophase II and metaphase II</a:t>
            </a:r>
            <a:r>
              <a:rPr lang="en-US" dirty="0" smtClean="0"/>
              <a:t>:  Line up the sister </a:t>
            </a:r>
            <a:r>
              <a:rPr lang="en-US" dirty="0" err="1" smtClean="0"/>
              <a:t>chromatids</a:t>
            </a:r>
            <a:r>
              <a:rPr lang="en-US" dirty="0" smtClean="0"/>
              <a:t> at the metaphase plate.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Anaphase II:  </a:t>
            </a:r>
            <a:r>
              <a:rPr lang="en-US" dirty="0" smtClean="0"/>
              <a:t>Individual sister </a:t>
            </a:r>
            <a:r>
              <a:rPr lang="en-US" dirty="0" err="1" smtClean="0"/>
              <a:t>chromatids</a:t>
            </a:r>
            <a:r>
              <a:rPr lang="en-US" dirty="0" smtClean="0"/>
              <a:t> migrate toward the opposite poles.</a:t>
            </a:r>
          </a:p>
          <a:p>
            <a:r>
              <a:rPr lang="en-US" dirty="0" err="1" smtClean="0">
                <a:solidFill>
                  <a:srgbClr val="7030A0"/>
                </a:solidFill>
              </a:rPr>
              <a:t>Telophase</a:t>
            </a:r>
            <a:r>
              <a:rPr lang="en-US" dirty="0" smtClean="0">
                <a:solidFill>
                  <a:srgbClr val="7030A0"/>
                </a:solidFill>
              </a:rPr>
              <a:t> II and </a:t>
            </a:r>
            <a:r>
              <a:rPr lang="en-US" dirty="0" err="1" smtClean="0">
                <a:solidFill>
                  <a:srgbClr val="7030A0"/>
                </a:solidFill>
              </a:rPr>
              <a:t>cytokinesis</a:t>
            </a:r>
            <a:r>
              <a:rPr lang="en-US" dirty="0" smtClean="0">
                <a:solidFill>
                  <a:srgbClr val="7030A0"/>
                </a:solidFill>
              </a:rPr>
              <a:t>:</a:t>
            </a:r>
            <a:r>
              <a:rPr lang="en-US" dirty="0" smtClean="0"/>
              <a:t>  Sister </a:t>
            </a:r>
            <a:r>
              <a:rPr lang="en-US" dirty="0" err="1" smtClean="0"/>
              <a:t>chromatids</a:t>
            </a:r>
            <a:r>
              <a:rPr lang="en-US" dirty="0" smtClean="0"/>
              <a:t> complete their migration and </a:t>
            </a:r>
            <a:r>
              <a:rPr lang="en-US" dirty="0" err="1" smtClean="0"/>
              <a:t>cytokinesis</a:t>
            </a:r>
            <a:r>
              <a:rPr lang="en-US" dirty="0" smtClean="0"/>
              <a:t> occurs.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Question:  Are the daughter cells diploid or haploid?  Are the daughter cells genetically identical?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Gastrulation</a:t>
            </a:r>
            <a:r>
              <a:rPr lang="en-US" dirty="0" smtClean="0"/>
              <a:t> -  Differentiation</a:t>
            </a:r>
            <a:endParaRPr lang="en-US" dirty="0"/>
          </a:p>
        </p:txBody>
      </p:sp>
      <p:pic>
        <p:nvPicPr>
          <p:cNvPr id="4098" name="Picture 2" descr="C:\Users\JPriest\AppData\Local\Temp\Rar$DI15.1714\27_11a_FrogGastrulation-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4173617" cy="5029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53000" y="1447800"/>
            <a:ext cx="3657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Cells take up new locations that later allow for formation of organs&amp; tissues.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Cells migrate and form 3 layers.</a:t>
            </a:r>
          </a:p>
          <a:p>
            <a:r>
              <a:rPr lang="en-US" dirty="0" smtClean="0"/>
              <a:t>  1.  Ectoderm</a:t>
            </a:r>
          </a:p>
          <a:p>
            <a:r>
              <a:rPr lang="en-US" dirty="0" smtClean="0"/>
              <a:t>  2.  Endoderm</a:t>
            </a:r>
          </a:p>
          <a:p>
            <a:r>
              <a:rPr lang="en-US" dirty="0" smtClean="0"/>
              <a:t>  3.  Mesoderm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b="1" dirty="0" err="1" smtClean="0"/>
              <a:t>Gastrulation</a:t>
            </a:r>
            <a:r>
              <a:rPr lang="en-US" b="1" dirty="0" smtClean="0"/>
              <a:t> </a:t>
            </a:r>
            <a:r>
              <a:rPr lang="en-US" dirty="0" smtClean="0"/>
              <a:t>beginning of </a:t>
            </a:r>
            <a:r>
              <a:rPr lang="en-US" b="1" dirty="0" smtClean="0"/>
              <a:t>differentiation </a:t>
            </a:r>
            <a:r>
              <a:rPr lang="en-US" dirty="0" smtClean="0"/>
              <a:t>( cells become different from each other); ends when 3 tissue layers are formed.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3"/>
              </a:rPr>
              <a:t>http://bcs.whfreeman.com/thelifewire/content/chp20/2002001.html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Embryonic tissue layers</a:t>
            </a:r>
            <a:endParaRPr lang="en-US" dirty="0"/>
          </a:p>
        </p:txBody>
      </p:sp>
      <p:pic>
        <p:nvPicPr>
          <p:cNvPr id="5122" name="Picture 2" descr="C:\Users\JPriest\AppData\Local\Temp\Rar$DI16.2477\27_11_EmbryoTissLayer_T-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70104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Organs form after </a:t>
            </a:r>
            <a:r>
              <a:rPr lang="en-US" dirty="0" err="1" smtClean="0"/>
              <a:t>gastrulation</a:t>
            </a:r>
            <a:r>
              <a:rPr lang="en-US" dirty="0" smtClean="0"/>
              <a:t>- Morphogenesis</a:t>
            </a:r>
            <a:endParaRPr lang="en-US" dirty="0"/>
          </a:p>
        </p:txBody>
      </p:sp>
      <p:pic>
        <p:nvPicPr>
          <p:cNvPr id="4" name="Picture 2" descr="C:\Users\JPriest\AppData\Local\Temp\Rar$DI17.0273\27_12cFrogEmbryo-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371600"/>
            <a:ext cx="4038600" cy="43613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1066800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Morphogenesis- formation tissues/organs.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Two structures appear soon after </a:t>
            </a:r>
            <a:r>
              <a:rPr lang="en-US" dirty="0" err="1" smtClean="0"/>
              <a:t>gastrulation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1.  </a:t>
            </a:r>
            <a:r>
              <a:rPr lang="en-US" b="1" dirty="0" smtClean="0"/>
              <a:t>Notochord </a:t>
            </a:r>
            <a:r>
              <a:rPr lang="en-US" dirty="0" smtClean="0"/>
              <a:t>-  Arises from mesoderm; establishes anterior/posterior axis (body plan); later becomes backbone.</a:t>
            </a:r>
            <a:endParaRPr lang="en-US" dirty="0"/>
          </a:p>
        </p:txBody>
      </p:sp>
      <p:pic>
        <p:nvPicPr>
          <p:cNvPr id="6" name="Content Placeholder 3" descr="notocho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971800"/>
            <a:ext cx="4114800" cy="198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5029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Frog Notochord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304800" y="5712261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2.  </a:t>
            </a:r>
            <a:r>
              <a:rPr lang="en-US" b="1" dirty="0" smtClean="0"/>
              <a:t>Neural Tube-   </a:t>
            </a:r>
            <a:r>
              <a:rPr lang="en-US" dirty="0" smtClean="0"/>
              <a:t>Arises from ectoderm;  becomes brain, spinal cord and nerves.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Review- form teams of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sz="1200" b="1" dirty="0" smtClean="0"/>
          </a:p>
          <a:p>
            <a:pPr>
              <a:buNone/>
            </a:pPr>
            <a:r>
              <a:rPr lang="en-US" sz="1200" b="1" dirty="0" smtClean="0"/>
              <a:t>1. What is fertilization</a:t>
            </a:r>
          </a:p>
          <a:p>
            <a:pPr>
              <a:buNone/>
            </a:pPr>
            <a:r>
              <a:rPr lang="en-US" sz="1200" b="1" dirty="0" smtClean="0"/>
              <a:t>2. Describe how a sperm is specialized for its function.</a:t>
            </a:r>
          </a:p>
          <a:p>
            <a:pPr>
              <a:buNone/>
            </a:pPr>
            <a:r>
              <a:rPr lang="en-US" sz="1200" b="1" dirty="0" smtClean="0"/>
              <a:t>3. What occurs to assure an egg can be fertilized by one sperm.</a:t>
            </a:r>
          </a:p>
          <a:p>
            <a:pPr>
              <a:buNone/>
            </a:pPr>
            <a:r>
              <a:rPr lang="en-US" sz="1200" b="1" dirty="0" smtClean="0"/>
              <a:t>4. What is a gamete</a:t>
            </a:r>
          </a:p>
          <a:p>
            <a:pPr>
              <a:buNone/>
            </a:pPr>
            <a:r>
              <a:rPr lang="en-US" sz="1200" b="1" dirty="0" smtClean="0"/>
              <a:t>5. Describe how an ovum is specialized for its function.</a:t>
            </a:r>
          </a:p>
          <a:p>
            <a:pPr>
              <a:buNone/>
            </a:pPr>
            <a:r>
              <a:rPr lang="en-US" sz="1200" b="1" dirty="0" smtClean="0"/>
              <a:t>6. Describe why fertilization occurs within a single species.</a:t>
            </a:r>
          </a:p>
          <a:p>
            <a:pPr>
              <a:buNone/>
            </a:pPr>
            <a:r>
              <a:rPr lang="en-US" sz="1200" b="1" dirty="0" smtClean="0"/>
              <a:t>7. What is a fertilized egg called.</a:t>
            </a:r>
          </a:p>
          <a:p>
            <a:pPr>
              <a:buNone/>
            </a:pPr>
            <a:r>
              <a:rPr lang="en-US" sz="1200" b="1" dirty="0" smtClean="0"/>
              <a:t>8. Rapid succession of cell divisions in an embryo is called what.</a:t>
            </a:r>
          </a:p>
          <a:p>
            <a:pPr>
              <a:buNone/>
            </a:pPr>
            <a:r>
              <a:rPr lang="en-US" sz="1200" b="1" dirty="0" smtClean="0"/>
              <a:t>9. What stage of embryo development is the beginning of differentiation.</a:t>
            </a:r>
          </a:p>
          <a:p>
            <a:pPr>
              <a:buNone/>
            </a:pPr>
            <a:r>
              <a:rPr lang="en-US" sz="1200" b="1" dirty="0" smtClean="0"/>
              <a:t>10. What is the </a:t>
            </a:r>
            <a:r>
              <a:rPr lang="en-US" sz="1200" b="1" dirty="0" err="1" smtClean="0"/>
              <a:t>multicellular</a:t>
            </a:r>
            <a:r>
              <a:rPr lang="en-US" sz="1200" b="1" dirty="0" smtClean="0"/>
              <a:t> ball that is formed during cleavage called?</a:t>
            </a:r>
          </a:p>
          <a:p>
            <a:pPr>
              <a:buNone/>
            </a:pPr>
            <a:r>
              <a:rPr lang="en-US" sz="1200" b="1" dirty="0" smtClean="0"/>
              <a:t>11. What type of cell reproduction forms the blastula?</a:t>
            </a:r>
          </a:p>
          <a:p>
            <a:pPr>
              <a:buNone/>
            </a:pPr>
            <a:r>
              <a:rPr lang="en-US" sz="1200" b="1" dirty="0" smtClean="0"/>
              <a:t>12. What is an embryo</a:t>
            </a:r>
          </a:p>
          <a:p>
            <a:pPr>
              <a:buNone/>
            </a:pPr>
            <a:r>
              <a:rPr lang="en-US" sz="1200" b="1" dirty="0" smtClean="0"/>
              <a:t>13. What are the 3 tissue layers formed during </a:t>
            </a:r>
            <a:r>
              <a:rPr lang="en-US" sz="1200" b="1" dirty="0" err="1" smtClean="0"/>
              <a:t>gastrulation</a:t>
            </a:r>
            <a:r>
              <a:rPr lang="en-US" sz="1200" b="1" dirty="0" smtClean="0"/>
              <a:t>.</a:t>
            </a:r>
          </a:p>
          <a:p>
            <a:pPr>
              <a:buNone/>
            </a:pPr>
            <a:r>
              <a:rPr lang="en-US" sz="1200" b="1" dirty="0" smtClean="0"/>
              <a:t>14. Define differentiation.</a:t>
            </a:r>
          </a:p>
          <a:p>
            <a:pPr>
              <a:buNone/>
            </a:pPr>
            <a:r>
              <a:rPr lang="en-US" sz="1200" b="1" dirty="0" smtClean="0"/>
              <a:t>15. Which tissue layer forms the skin – ectoderm</a:t>
            </a:r>
          </a:p>
          <a:p>
            <a:pPr>
              <a:buNone/>
            </a:pPr>
            <a:r>
              <a:rPr lang="en-US" sz="1200" b="1" dirty="0" smtClean="0"/>
              <a:t>16. Which tissue layer forms the circulatory system – mesoderm</a:t>
            </a:r>
          </a:p>
          <a:p>
            <a:pPr>
              <a:buNone/>
            </a:pPr>
            <a:r>
              <a:rPr lang="en-US" sz="1200" b="1" dirty="0" smtClean="0"/>
              <a:t>17. What is a fetus</a:t>
            </a:r>
          </a:p>
          <a:p>
            <a:pPr>
              <a:buNone/>
            </a:pPr>
            <a:r>
              <a:rPr lang="en-US" sz="1200" b="1" dirty="0" smtClean="0"/>
              <a:t>18. Define morphogenesis</a:t>
            </a:r>
          </a:p>
          <a:p>
            <a:pPr>
              <a:buNone/>
            </a:pPr>
            <a:r>
              <a:rPr lang="en-US" sz="1200" b="1" dirty="0" smtClean="0"/>
              <a:t>19. Into what structure does a notochord develop?</a:t>
            </a:r>
          </a:p>
          <a:p>
            <a:pPr>
              <a:buNone/>
            </a:pPr>
            <a:r>
              <a:rPr lang="en-US" sz="1200" b="1" dirty="0" smtClean="0"/>
              <a:t>20. Into what </a:t>
            </a:r>
            <a:r>
              <a:rPr lang="en-US" sz="1200" b="1" dirty="0" err="1" smtClean="0"/>
              <a:t>structues</a:t>
            </a:r>
            <a:r>
              <a:rPr lang="en-US" sz="1200" b="1" dirty="0" smtClean="0"/>
              <a:t> do the neural tube develop?</a:t>
            </a:r>
          </a:p>
          <a:p>
            <a:pPr>
              <a:buNone/>
            </a:pPr>
            <a:r>
              <a:rPr lang="en-US" sz="1200" b="1" dirty="0" smtClean="0"/>
              <a:t>21. Which tissue layer forms the reproductive system - endoderm</a:t>
            </a:r>
          </a:p>
          <a:p>
            <a:pPr>
              <a:buNone/>
            </a:pPr>
            <a:endParaRPr lang="en-US" sz="1200" b="1" dirty="0" smtClean="0"/>
          </a:p>
          <a:p>
            <a:pPr>
              <a:buNone/>
            </a:pPr>
            <a:endParaRPr lang="en-US" sz="1200" b="1" dirty="0" smtClean="0"/>
          </a:p>
          <a:p>
            <a:pPr>
              <a:buNone/>
            </a:pPr>
            <a:endParaRPr lang="en-US" sz="1200" b="1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2750</TotalTime>
  <Words>2961</Words>
  <Application>Microsoft Macintosh PowerPoint</Application>
  <PresentationFormat>On-screen Show (4:3)</PresentationFormat>
  <Paragraphs>381</Paragraphs>
  <Slides>58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Fertilization</vt:lpstr>
      <vt:lpstr>Gametes</vt:lpstr>
      <vt:lpstr>Fertilization-Activation</vt:lpstr>
      <vt:lpstr>Fertilization/Activation</vt:lpstr>
      <vt:lpstr>Cleavage – Cell Growth</vt:lpstr>
      <vt:lpstr>Gastrulation -  Differentiation</vt:lpstr>
      <vt:lpstr>Embryonic tissue layers</vt:lpstr>
      <vt:lpstr>Organs form after gastrulation- Morphogenesis</vt:lpstr>
      <vt:lpstr> Review- form teams of 4</vt:lpstr>
      <vt:lpstr>Checkpoint</vt:lpstr>
      <vt:lpstr>Basic developmental pattern</vt:lpstr>
      <vt:lpstr>Question</vt:lpstr>
      <vt:lpstr>Homeotic genes</vt:lpstr>
      <vt:lpstr>Homeotic genes</vt:lpstr>
      <vt:lpstr>http://www.dnalc.org/view/16760-Animation-37-Master-genes-control-basic-body-plans-.html</vt:lpstr>
      <vt:lpstr>PowerPoint Presentation</vt:lpstr>
      <vt:lpstr>Frog                          sea star</vt:lpstr>
      <vt:lpstr>Fetal development</vt:lpstr>
      <vt:lpstr>Fetal development</vt:lpstr>
      <vt:lpstr>Fetal development</vt:lpstr>
      <vt:lpstr>Fetal development</vt:lpstr>
      <vt:lpstr>ra</vt:lpstr>
      <vt:lpstr>Birth defects</vt:lpstr>
      <vt:lpstr>Birth defects</vt:lpstr>
      <vt:lpstr>Checkpoint-  jeopardy</vt:lpstr>
      <vt:lpstr>Objectives</vt:lpstr>
      <vt:lpstr>Differentiation- what happens to genes that are not used.</vt:lpstr>
      <vt:lpstr>Differentiation vs. Determination</vt:lpstr>
      <vt:lpstr>Determination vs. Differentiation</vt:lpstr>
      <vt:lpstr>Determination vs. Differentiation</vt:lpstr>
      <vt:lpstr>Determination</vt:lpstr>
      <vt:lpstr>Cytoplasmic Determination</vt:lpstr>
      <vt:lpstr>Embryonic Induction</vt:lpstr>
      <vt:lpstr>Embryonic Induction</vt:lpstr>
      <vt:lpstr>Checkpoint</vt:lpstr>
      <vt:lpstr>Vocabulary</vt:lpstr>
      <vt:lpstr>Objectives</vt:lpstr>
      <vt:lpstr>Asexual Reproduction</vt:lpstr>
      <vt:lpstr>Sexual Reproduction</vt:lpstr>
      <vt:lpstr>Asexual vs. Sexual Reproduction</vt:lpstr>
      <vt:lpstr>Movie</vt:lpstr>
      <vt:lpstr>Vocabulary</vt:lpstr>
      <vt:lpstr>PowerPoint Presentation</vt:lpstr>
      <vt:lpstr>Chromosomes</vt:lpstr>
      <vt:lpstr>Chromatids vs. Chromosomes</vt:lpstr>
      <vt:lpstr>Somatic cell vs. Gamete</vt:lpstr>
      <vt:lpstr>Vocabulary review-Tic Tac Toe</vt:lpstr>
      <vt:lpstr>Topic 5 Objectives</vt:lpstr>
      <vt:lpstr>Meiosis</vt:lpstr>
      <vt:lpstr>Animation Meiosis</vt:lpstr>
      <vt:lpstr>Meiosis I</vt:lpstr>
      <vt:lpstr>Prophase I</vt:lpstr>
      <vt:lpstr>Meiosis I</vt:lpstr>
      <vt:lpstr>Meiosis</vt:lpstr>
      <vt:lpstr>Meiosis</vt:lpstr>
      <vt:lpstr>PowerPoint Presentation</vt:lpstr>
      <vt:lpstr>PowerPoint Presentation</vt:lpstr>
      <vt:lpstr>Pop Bead Meiosis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JPriest</dc:creator>
  <cp:lastModifiedBy>James Dixon</cp:lastModifiedBy>
  <cp:revision>265</cp:revision>
  <dcterms:created xsi:type="dcterms:W3CDTF">2010-03-15T15:41:11Z</dcterms:created>
  <dcterms:modified xsi:type="dcterms:W3CDTF">2014-05-09T10:53:25Z</dcterms:modified>
</cp:coreProperties>
</file>