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6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New_output_sheets:InDegree_OutDegre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14 </a:t>
            </a:r>
            <a:r>
              <a:rPr lang="en-US" dirty="0">
                <a:latin typeface="+mn-lt"/>
              </a:rPr>
              <a:t>Gene 35 Edge </a:t>
            </a:r>
            <a:r>
              <a:rPr lang="en-US" sz="1800" b="1" i="0" baseline="0" dirty="0">
                <a:effectLst/>
                <a:latin typeface="+mn-lt"/>
              </a:rPr>
              <a:t>Network In- and Out-Degree Distribution</a:t>
            </a:r>
            <a:endParaRPr lang="en-US" dirty="0">
              <a:effectLst/>
              <a:latin typeface="+mn-lt"/>
            </a:endParaRPr>
          </a:p>
          <a:p>
            <a:pPr>
              <a:defRPr/>
            </a:pP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695192706175"/>
          <c:y val="0.253636363636364"/>
          <c:w val="0.738017820140903"/>
          <c:h val="0.5266062992125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Sheet5!$B$2</c:f>
              <c:strCache>
                <c:ptCount val="1"/>
                <c:pt idx="0">
                  <c:v>In</c:v>
                </c:pt>
              </c:strCache>
            </c:strRef>
          </c:tx>
          <c:invertIfNegative val="0"/>
          <c:cat>
            <c:numRef>
              <c:f>Sheet5!$A$3:$A$12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</c:numCache>
            </c:numRef>
          </c:cat>
          <c:val>
            <c:numRef>
              <c:f>Sheet5!$B$3:$B$12</c:f>
              <c:numCache>
                <c:formatCode>General</c:formatCode>
                <c:ptCount val="10"/>
                <c:pt idx="0">
                  <c:v>5.0</c:v>
                </c:pt>
                <c:pt idx="1">
                  <c:v>4.0</c:v>
                </c:pt>
                <c:pt idx="2">
                  <c:v>0.0</c:v>
                </c:pt>
                <c:pt idx="3">
                  <c:v>0.0</c:v>
                </c:pt>
                <c:pt idx="4">
                  <c:v>1.0</c:v>
                </c:pt>
                <c:pt idx="5">
                  <c:v>2.0</c:v>
                </c:pt>
                <c:pt idx="6">
                  <c:v>0.0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Sheet5!$C$2</c:f>
              <c:strCache>
                <c:ptCount val="1"/>
                <c:pt idx="0">
                  <c:v>Out</c:v>
                </c:pt>
              </c:strCache>
            </c:strRef>
          </c:tx>
          <c:invertIfNegative val="0"/>
          <c:cat>
            <c:numRef>
              <c:f>Sheet5!$A$3:$A$12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</c:numCache>
            </c:numRef>
          </c:cat>
          <c:val>
            <c:numRef>
              <c:f>Sheet5!$C$3:$C$12</c:f>
              <c:numCache>
                <c:formatCode>General</c:formatCode>
                <c:ptCount val="10"/>
                <c:pt idx="0">
                  <c:v>1.0</c:v>
                </c:pt>
                <c:pt idx="1">
                  <c:v>4.0</c:v>
                </c:pt>
                <c:pt idx="2">
                  <c:v>1.0</c:v>
                </c:pt>
                <c:pt idx="3">
                  <c:v>4.0</c:v>
                </c:pt>
                <c:pt idx="4">
                  <c:v>2.0</c:v>
                </c:pt>
                <c:pt idx="5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1364696"/>
        <c:axId val="-2143974760"/>
      </c:barChart>
      <c:catAx>
        <c:axId val="20713646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Connections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974760"/>
        <c:crosses val="autoZero"/>
        <c:auto val="1"/>
        <c:lblAlgn val="ctr"/>
        <c:lblOffset val="100"/>
        <c:noMultiLvlLbl val="0"/>
      </c:catAx>
      <c:valAx>
        <c:axId val="-2143974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13646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 Gene 52 Edge Network In- and Out-Degree Distribution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Sheet5!$E$2</c:f>
              <c:strCache>
                <c:ptCount val="1"/>
                <c:pt idx="0">
                  <c:v>In</c:v>
                </c:pt>
              </c:strCache>
            </c:strRef>
          </c:tx>
          <c:invertIfNegative val="0"/>
          <c:cat>
            <c:numRef>
              <c:f>Sheet5!$D$3:$D$13</c:f>
              <c:numCache>
                <c:formatCode>General</c:formatCode>
                <c:ptCount val="11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</c:numCache>
            </c:numRef>
          </c:cat>
          <c:val>
            <c:numRef>
              <c:f>Sheet5!$E$3:$E$13</c:f>
              <c:numCache>
                <c:formatCode>General</c:formatCode>
                <c:ptCount val="11"/>
                <c:pt idx="0">
                  <c:v>12.0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2.0</c:v>
                </c:pt>
                <c:pt idx="5">
                  <c:v>1.0</c:v>
                </c:pt>
                <c:pt idx="6">
                  <c:v>0.0</c:v>
                </c:pt>
                <c:pt idx="7">
                  <c:v>0.0</c:v>
                </c:pt>
                <c:pt idx="8">
                  <c:v>1.0</c:v>
                </c:pt>
                <c:pt idx="9">
                  <c:v>0.0</c:v>
                </c:pt>
                <c:pt idx="10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Sheet5!$F$2</c:f>
              <c:strCache>
                <c:ptCount val="1"/>
                <c:pt idx="0">
                  <c:v>Out</c:v>
                </c:pt>
              </c:strCache>
            </c:strRef>
          </c:tx>
          <c:invertIfNegative val="0"/>
          <c:cat>
            <c:numRef>
              <c:f>Sheet5!$D$3:$D$13</c:f>
              <c:numCache>
                <c:formatCode>General</c:formatCode>
                <c:ptCount val="11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</c:numCache>
            </c:numRef>
          </c:cat>
          <c:val>
            <c:numRef>
              <c:f>Sheet5!$F$3:$F$13</c:f>
              <c:numCache>
                <c:formatCode>General</c:formatCode>
                <c:ptCount val="11"/>
                <c:pt idx="0">
                  <c:v>7.0</c:v>
                </c:pt>
                <c:pt idx="1">
                  <c:v>2.0</c:v>
                </c:pt>
                <c:pt idx="2">
                  <c:v>6.0</c:v>
                </c:pt>
                <c:pt idx="3">
                  <c:v>2.0</c:v>
                </c:pt>
                <c:pt idx="4">
                  <c:v>1.0</c:v>
                </c:pt>
                <c:pt idx="5">
                  <c:v>2.0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940072"/>
        <c:axId val="-2143934568"/>
      </c:barChart>
      <c:catAx>
        <c:axId val="-2143940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Connections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934568"/>
        <c:crosses val="autoZero"/>
        <c:auto val="1"/>
        <c:lblAlgn val="ctr"/>
        <c:lblOffset val="100"/>
        <c:noMultiLvlLbl val="0"/>
      </c:catAx>
      <c:valAx>
        <c:axId val="-21439345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940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>
                <a:latin typeface="+mn-lt"/>
              </a:rPr>
              <a:t>25 Gene 71 Edge </a:t>
            </a:r>
            <a:r>
              <a:rPr lang="en-US" sz="1800" b="1" i="0" baseline="0">
                <a:effectLst/>
                <a:latin typeface="+mn-lt"/>
              </a:rPr>
              <a:t>Network In- and Out-Degree Distribution</a:t>
            </a:r>
            <a:endParaRPr lang="en-US">
              <a:effectLst/>
              <a:latin typeface="+mn-lt"/>
            </a:endParaRPr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695192706175"/>
          <c:y val="0.253636363636364"/>
          <c:w val="0.738017820140903"/>
          <c:h val="0.5266062992125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Sheet5!$H$2</c:f>
              <c:strCache>
                <c:ptCount val="1"/>
                <c:pt idx="0">
                  <c:v>In</c:v>
                </c:pt>
              </c:strCache>
            </c:strRef>
          </c:tx>
          <c:invertIfNegative val="0"/>
          <c:cat>
            <c:numRef>
              <c:f>Sheet5!$G$3:$G$13</c:f>
              <c:numCache>
                <c:formatCode>General</c:formatCode>
                <c:ptCount val="11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</c:numCache>
            </c:numRef>
          </c:cat>
          <c:val>
            <c:numRef>
              <c:f>Sheet5!$H$3:$H$13</c:f>
              <c:numCache>
                <c:formatCode>General</c:formatCode>
                <c:ptCount val="11"/>
                <c:pt idx="0">
                  <c:v>14.0</c:v>
                </c:pt>
                <c:pt idx="1">
                  <c:v>1.0</c:v>
                </c:pt>
                <c:pt idx="2">
                  <c:v>2.0</c:v>
                </c:pt>
                <c:pt idx="3">
                  <c:v>1.0</c:v>
                </c:pt>
                <c:pt idx="4">
                  <c:v>2.0</c:v>
                </c:pt>
                <c:pt idx="5">
                  <c:v>1.0</c:v>
                </c:pt>
                <c:pt idx="6">
                  <c:v>2.0</c:v>
                </c:pt>
                <c:pt idx="7">
                  <c:v>0.0</c:v>
                </c:pt>
                <c:pt idx="8">
                  <c:v>0.0</c:v>
                </c:pt>
                <c:pt idx="9">
                  <c:v>1.0</c:v>
                </c:pt>
                <c:pt idx="10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Sheet5!$I$2</c:f>
              <c:strCache>
                <c:ptCount val="1"/>
                <c:pt idx="0">
                  <c:v>Out</c:v>
                </c:pt>
              </c:strCache>
            </c:strRef>
          </c:tx>
          <c:invertIfNegative val="0"/>
          <c:cat>
            <c:numRef>
              <c:f>Sheet5!$G$3:$G$13</c:f>
              <c:numCache>
                <c:formatCode>General</c:formatCode>
                <c:ptCount val="11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</c:numCache>
            </c:numRef>
          </c:cat>
          <c:val>
            <c:numRef>
              <c:f>Sheet5!$I$3:$I$13</c:f>
              <c:numCache>
                <c:formatCode>General</c:formatCode>
                <c:ptCount val="11"/>
                <c:pt idx="0">
                  <c:v>10.0</c:v>
                </c:pt>
                <c:pt idx="1">
                  <c:v>1.0</c:v>
                </c:pt>
                <c:pt idx="2">
                  <c:v>6.0</c:v>
                </c:pt>
                <c:pt idx="3">
                  <c:v>1.0</c:v>
                </c:pt>
                <c:pt idx="4">
                  <c:v>4.0</c:v>
                </c:pt>
                <c:pt idx="5">
                  <c:v>1.0</c:v>
                </c:pt>
                <c:pt idx="6">
                  <c:v>2.0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895016"/>
        <c:axId val="-2143889496"/>
      </c:barChart>
      <c:catAx>
        <c:axId val="-2143895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Connections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889496"/>
        <c:crosses val="autoZero"/>
        <c:auto val="1"/>
        <c:lblAlgn val="ctr"/>
        <c:lblOffset val="100"/>
        <c:noMultiLvlLbl val="0"/>
      </c:catAx>
      <c:valAx>
        <c:axId val="-21438894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8950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>
                <a:latin typeface="+mn-lt"/>
              </a:rPr>
              <a:t>29 Gene 88 Edge </a:t>
            </a:r>
            <a:r>
              <a:rPr lang="en-US" sz="1800" b="1" i="0" baseline="0">
                <a:effectLst/>
                <a:latin typeface="+mn-lt"/>
              </a:rPr>
              <a:t>Network In- and Out-Degree Distribution</a:t>
            </a:r>
            <a:endParaRPr lang="en-US">
              <a:effectLst/>
              <a:latin typeface="+mn-lt"/>
            </a:endParaRPr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695192706175"/>
          <c:y val="0.253636363636364"/>
          <c:w val="0.738017820140903"/>
          <c:h val="0.5266062992125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Sheet5!$K$2</c:f>
              <c:strCache>
                <c:ptCount val="1"/>
                <c:pt idx="0">
                  <c:v>In</c:v>
                </c:pt>
              </c:strCache>
            </c:strRef>
          </c:tx>
          <c:invertIfNegative val="0"/>
          <c:cat>
            <c:numRef>
              <c:f>Sheet5!$J$3:$J$15</c:f>
              <c:numCache>
                <c:formatCode>General</c:formatCode>
                <c:ptCount val="13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</c:numCache>
            </c:numRef>
          </c:cat>
          <c:val>
            <c:numRef>
              <c:f>Sheet5!$K$3:$K$15</c:f>
              <c:numCache>
                <c:formatCode>General</c:formatCode>
                <c:ptCount val="13"/>
                <c:pt idx="0">
                  <c:v>14.0</c:v>
                </c:pt>
                <c:pt idx="1">
                  <c:v>4.0</c:v>
                </c:pt>
                <c:pt idx="2">
                  <c:v>2.0</c:v>
                </c:pt>
                <c:pt idx="3">
                  <c:v>0.0</c:v>
                </c:pt>
                <c:pt idx="4">
                  <c:v>2.0</c:v>
                </c:pt>
                <c:pt idx="5">
                  <c:v>2.0</c:v>
                </c:pt>
                <c:pt idx="6">
                  <c:v>2.0</c:v>
                </c:pt>
                <c:pt idx="7">
                  <c:v>1.0</c:v>
                </c:pt>
                <c:pt idx="8">
                  <c:v>0.0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Sheet5!$L$2</c:f>
              <c:strCache>
                <c:ptCount val="1"/>
                <c:pt idx="0">
                  <c:v>Out</c:v>
                </c:pt>
              </c:strCache>
            </c:strRef>
          </c:tx>
          <c:invertIfNegative val="0"/>
          <c:cat>
            <c:numRef>
              <c:f>Sheet5!$J$3:$J$15</c:f>
              <c:numCache>
                <c:formatCode>General</c:formatCode>
                <c:ptCount val="13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</c:numCache>
            </c:numRef>
          </c:cat>
          <c:val>
            <c:numRef>
              <c:f>Sheet5!$L$3:$L$15</c:f>
              <c:numCache>
                <c:formatCode>General</c:formatCode>
                <c:ptCount val="13"/>
                <c:pt idx="0">
                  <c:v>10.0</c:v>
                </c:pt>
                <c:pt idx="1">
                  <c:v>3.0</c:v>
                </c:pt>
                <c:pt idx="2">
                  <c:v>5.0</c:v>
                </c:pt>
                <c:pt idx="3">
                  <c:v>4.0</c:v>
                </c:pt>
                <c:pt idx="4">
                  <c:v>2.0</c:v>
                </c:pt>
                <c:pt idx="5">
                  <c:v>2.0</c:v>
                </c:pt>
                <c:pt idx="6">
                  <c:v>2.0</c:v>
                </c:pt>
                <c:pt idx="7">
                  <c:v>1.0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158200"/>
        <c:axId val="2070163688"/>
      </c:barChart>
      <c:catAx>
        <c:axId val="2070158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Connections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0163688"/>
        <c:crosses val="autoZero"/>
        <c:auto val="1"/>
        <c:lblAlgn val="ctr"/>
        <c:lblOffset val="100"/>
        <c:noMultiLvlLbl val="0"/>
      </c:catAx>
      <c:valAx>
        <c:axId val="20701636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0158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>
                <a:latin typeface="+mn-lt"/>
              </a:rPr>
              <a:t>33 Gene 110 Edge </a:t>
            </a:r>
            <a:r>
              <a:rPr lang="en-US" sz="1800" b="1" i="0" baseline="0">
                <a:effectLst/>
                <a:latin typeface="+mn-lt"/>
              </a:rPr>
              <a:t>Network In- and Out-Degree Distribution</a:t>
            </a:r>
            <a:endParaRPr lang="en-US">
              <a:effectLst/>
              <a:latin typeface="+mn-lt"/>
            </a:endParaRPr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695192706175"/>
          <c:y val="0.253636363636364"/>
          <c:w val="0.738017820140903"/>
          <c:h val="0.5266062992125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Sheet5!$N$2</c:f>
              <c:strCache>
                <c:ptCount val="1"/>
                <c:pt idx="0">
                  <c:v>In</c:v>
                </c:pt>
              </c:strCache>
            </c:strRef>
          </c:tx>
          <c:invertIfNegative val="0"/>
          <c:cat>
            <c:numRef>
              <c:f>Sheet5!$M$3:$M$17</c:f>
              <c:numCache>
                <c:formatCode>General</c:formatCode>
                <c:ptCount val="15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  <c:pt idx="13">
                  <c:v>14.0</c:v>
                </c:pt>
                <c:pt idx="14">
                  <c:v>15.0</c:v>
                </c:pt>
              </c:numCache>
            </c:numRef>
          </c:cat>
          <c:val>
            <c:numRef>
              <c:f>Sheet5!$N$3:$N$17</c:f>
              <c:numCache>
                <c:formatCode>General</c:formatCode>
                <c:ptCount val="15"/>
                <c:pt idx="0">
                  <c:v>15.0</c:v>
                </c:pt>
                <c:pt idx="1">
                  <c:v>4.0</c:v>
                </c:pt>
                <c:pt idx="2">
                  <c:v>2.0</c:v>
                </c:pt>
                <c:pt idx="3">
                  <c:v>1.0</c:v>
                </c:pt>
                <c:pt idx="4">
                  <c:v>2.0</c:v>
                </c:pt>
                <c:pt idx="5">
                  <c:v>1.0</c:v>
                </c:pt>
                <c:pt idx="6">
                  <c:v>2.0</c:v>
                </c:pt>
                <c:pt idx="7">
                  <c:v>2.0</c:v>
                </c:pt>
                <c:pt idx="8">
                  <c:v>0.0</c:v>
                </c:pt>
                <c:pt idx="9">
                  <c:v>0.0</c:v>
                </c:pt>
                <c:pt idx="10">
                  <c:v>1.0</c:v>
                </c:pt>
                <c:pt idx="11">
                  <c:v>0.0</c:v>
                </c:pt>
                <c:pt idx="12">
                  <c:v>1.0</c:v>
                </c:pt>
                <c:pt idx="13">
                  <c:v>0.0</c:v>
                </c:pt>
                <c:pt idx="1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Sheet5!$O$2</c:f>
              <c:strCache>
                <c:ptCount val="1"/>
                <c:pt idx="0">
                  <c:v>Out</c:v>
                </c:pt>
              </c:strCache>
            </c:strRef>
          </c:tx>
          <c:invertIfNegative val="0"/>
          <c:cat>
            <c:numRef>
              <c:f>Sheet5!$M$3:$M$17</c:f>
              <c:numCache>
                <c:formatCode>General</c:formatCode>
                <c:ptCount val="15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  <c:pt idx="13">
                  <c:v>14.0</c:v>
                </c:pt>
                <c:pt idx="14">
                  <c:v>15.0</c:v>
                </c:pt>
              </c:numCache>
            </c:numRef>
          </c:cat>
          <c:val>
            <c:numRef>
              <c:f>Sheet5!$O$3:$O$17</c:f>
              <c:numCache>
                <c:formatCode>General</c:formatCode>
                <c:ptCount val="15"/>
                <c:pt idx="0">
                  <c:v>9.0</c:v>
                </c:pt>
                <c:pt idx="1">
                  <c:v>6.0</c:v>
                </c:pt>
                <c:pt idx="2">
                  <c:v>2.0</c:v>
                </c:pt>
                <c:pt idx="3">
                  <c:v>4.0</c:v>
                </c:pt>
                <c:pt idx="4">
                  <c:v>5.0</c:v>
                </c:pt>
                <c:pt idx="5">
                  <c:v>1.0</c:v>
                </c:pt>
                <c:pt idx="6">
                  <c:v>3.0</c:v>
                </c:pt>
                <c:pt idx="7">
                  <c:v>1.0</c:v>
                </c:pt>
                <c:pt idx="8">
                  <c:v>1.0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849096"/>
        <c:axId val="-2143843560"/>
      </c:barChart>
      <c:catAx>
        <c:axId val="-2143849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Connections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843560"/>
        <c:crosses val="autoZero"/>
        <c:auto val="1"/>
        <c:lblAlgn val="ctr"/>
        <c:lblOffset val="100"/>
        <c:noMultiLvlLbl val="0"/>
      </c:catAx>
      <c:valAx>
        <c:axId val="-21438435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8490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LSE and Min LSE Versus</a:t>
            </a:r>
            <a:r>
              <a:rPr lang="en-US" baseline="0"/>
              <a:t> Total Number of Parameters Estimated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8347987751531"/>
          <c:y val="0.25462962962963"/>
          <c:w val="0.619302274715661"/>
          <c:h val="0.52154345290172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ParametersLSE!$D$1</c:f>
              <c:strCache>
                <c:ptCount val="1"/>
                <c:pt idx="0">
                  <c:v>LSE</c:v>
                </c:pt>
              </c:strCache>
            </c:strRef>
          </c:tx>
          <c:xVal>
            <c:numRef>
              <c:f>ParametersLSE!$C$2:$C$6</c:f>
              <c:numCache>
                <c:formatCode>General</c:formatCode>
                <c:ptCount val="5"/>
                <c:pt idx="0">
                  <c:v>63.0</c:v>
                </c:pt>
                <c:pt idx="1">
                  <c:v>92.0</c:v>
                </c:pt>
                <c:pt idx="2">
                  <c:v>121.0</c:v>
                </c:pt>
                <c:pt idx="3">
                  <c:v>146.0</c:v>
                </c:pt>
                <c:pt idx="4">
                  <c:v>174.0</c:v>
                </c:pt>
              </c:numCache>
            </c:numRef>
          </c:xVal>
          <c:yVal>
            <c:numRef>
              <c:f>ParametersLSE!$D$2:$D$6</c:f>
              <c:numCache>
                <c:formatCode>General</c:formatCode>
                <c:ptCount val="5"/>
                <c:pt idx="0">
                  <c:v>0.7311</c:v>
                </c:pt>
                <c:pt idx="1">
                  <c:v>0.7206</c:v>
                </c:pt>
                <c:pt idx="2">
                  <c:v>0.7917</c:v>
                </c:pt>
                <c:pt idx="3">
                  <c:v>0.768</c:v>
                </c:pt>
                <c:pt idx="4">
                  <c:v>0.7313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ParametersLSE!$E$1</c:f>
              <c:strCache>
                <c:ptCount val="1"/>
                <c:pt idx="0">
                  <c:v>Min LSE</c:v>
                </c:pt>
              </c:strCache>
            </c:strRef>
          </c:tx>
          <c:xVal>
            <c:numRef>
              <c:f>ParametersLSE!$C$2:$C$6</c:f>
              <c:numCache>
                <c:formatCode>General</c:formatCode>
                <c:ptCount val="5"/>
                <c:pt idx="0">
                  <c:v>63.0</c:v>
                </c:pt>
                <c:pt idx="1">
                  <c:v>92.0</c:v>
                </c:pt>
                <c:pt idx="2">
                  <c:v>121.0</c:v>
                </c:pt>
                <c:pt idx="3">
                  <c:v>146.0</c:v>
                </c:pt>
                <c:pt idx="4">
                  <c:v>174.0</c:v>
                </c:pt>
              </c:numCache>
            </c:numRef>
          </c:xVal>
          <c:yVal>
            <c:numRef>
              <c:f>ParametersLSE!$E$2:$E$6</c:f>
              <c:numCache>
                <c:formatCode>General</c:formatCode>
                <c:ptCount val="5"/>
                <c:pt idx="0">
                  <c:v>0.5378</c:v>
                </c:pt>
                <c:pt idx="1">
                  <c:v>0.5177</c:v>
                </c:pt>
                <c:pt idx="2">
                  <c:v>0.5687</c:v>
                </c:pt>
                <c:pt idx="3">
                  <c:v>0.5534</c:v>
                </c:pt>
                <c:pt idx="4">
                  <c:v>0.5353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4989528"/>
        <c:axId val="-2144984008"/>
      </c:scatterChart>
      <c:valAx>
        <c:axId val="-2144989528"/>
        <c:scaling>
          <c:orientation val="minMax"/>
          <c:min val="5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Parameters Estimated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4984008"/>
        <c:crosses val="autoZero"/>
        <c:crossBetween val="midCat"/>
      </c:valAx>
      <c:valAx>
        <c:axId val="-2144984008"/>
        <c:scaling>
          <c:orientation val="minMax"/>
          <c:min val="0.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 Value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498952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6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2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0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5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9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8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9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3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5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7367-7319-E54A-84E1-D6EAD29997F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7FD2D-F53E-BD42-82DA-13A32DDB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4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dGLN3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Tessa Morris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38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 and Out-Degree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561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133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 and Out-Degree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673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 and Out-Degree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807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 and Out-Degree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1534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 and Out-Degree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218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LSE/Min LSE </a:t>
            </a:r>
            <a:r>
              <a:rPr lang="en-US" dirty="0" smtClean="0"/>
              <a:t>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979911"/>
              </p:ext>
            </p:extLst>
          </p:nvPr>
        </p:nvGraphicFramePr>
        <p:xfrm>
          <a:off x="1243450" y="1497018"/>
          <a:ext cx="6667898" cy="43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476"/>
                <a:gridCol w="1157506"/>
                <a:gridCol w="749122"/>
                <a:gridCol w="1505764"/>
                <a:gridCol w="1421030"/>
              </a:tblGrid>
              <a:tr h="9372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Network</a:t>
                      </a:r>
                      <a:r>
                        <a:rPr lang="en-US" sz="1600" baseline="0" dirty="0" smtClean="0">
                          <a:latin typeface="+mn-lt"/>
                        </a:rPr>
                        <a:t> Size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Parameters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LSE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Minimum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 Theoretical LSE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Ratio 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(LSE / min LSE)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  <a:tr h="677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14 Genes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35 Edges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0.7311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0.5378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1.3596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  <a:tr h="677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20 Genes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52 Edges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0.7206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0.5177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1.3920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  <a:tr h="677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25 Genes 71 Edges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0.7917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0.5687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1.3921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  <a:tr h="677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29 Genes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Century Gothic"/>
                        </a:rPr>
                        <a:t>88 Edges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0.7680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0.5534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1.3877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  <a:tr h="677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32</a:t>
                      </a:r>
                      <a:r>
                        <a:rPr lang="en-US" sz="1600" baseline="0" dirty="0" smtClean="0">
                          <a:latin typeface="+mn-lt"/>
                        </a:rPr>
                        <a:t> Genes </a:t>
                      </a:r>
                      <a:r>
                        <a:rPr lang="en-US" sz="1600" baseline="0" dirty="0" smtClean="0">
                          <a:latin typeface="+mn-lt"/>
                          <a:cs typeface="Century Gothic"/>
                        </a:rPr>
                        <a:t>110 Edges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0.7313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0.5353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1.3660</a:t>
                      </a:r>
                      <a:endParaRPr lang="en-US" sz="1600" dirty="0">
                        <a:latin typeface="+mn-lt"/>
                        <a:cs typeface="Century Gothic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711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LSE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Total Parameters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862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192</Words>
  <Application>Microsoft Macintosh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dGLN3</vt:lpstr>
      <vt:lpstr>In- and Out-Degree</vt:lpstr>
      <vt:lpstr>In- and Out-Degree</vt:lpstr>
      <vt:lpstr>In- and Out-Degree</vt:lpstr>
      <vt:lpstr>In- and Out-Degree</vt:lpstr>
      <vt:lpstr>In- and Out-Degree</vt:lpstr>
      <vt:lpstr>LSE/Min LSE Table</vt:lpstr>
      <vt:lpstr>LSE vs Total Parameters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dGLN3</dc:title>
  <dc:creator>Tessa Morris</dc:creator>
  <cp:lastModifiedBy>Tessa Morris</cp:lastModifiedBy>
  <cp:revision>4</cp:revision>
  <dcterms:created xsi:type="dcterms:W3CDTF">2016-04-15T16:26:54Z</dcterms:created>
  <dcterms:modified xsi:type="dcterms:W3CDTF">2016-04-15T22:39:44Z</dcterms:modified>
</cp:coreProperties>
</file>