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97"/>
  </p:notesMasterIdLst>
  <p:handoutMasterIdLst>
    <p:handoutMasterId r:id="rId98"/>
  </p:handoutMasterIdLst>
  <p:sldIdLst>
    <p:sldId id="270" r:id="rId2"/>
    <p:sldId id="271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314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01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02" r:id="rId85"/>
    <p:sldId id="303" r:id="rId86"/>
    <p:sldId id="304" r:id="rId87"/>
    <p:sldId id="305" r:id="rId88"/>
    <p:sldId id="306" r:id="rId89"/>
    <p:sldId id="307" r:id="rId90"/>
    <p:sldId id="308" r:id="rId91"/>
    <p:sldId id="309" r:id="rId92"/>
    <p:sldId id="310" r:id="rId93"/>
    <p:sldId id="311" r:id="rId94"/>
    <p:sldId id="312" r:id="rId95"/>
    <p:sldId id="313" r:id="rId96"/>
  </p:sldIdLst>
  <p:sldSz cx="9144000" cy="6858000" type="letter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heSansMonoCon-7 Bold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F1B"/>
    <a:srgbClr val="650011"/>
    <a:srgbClr val="FFC247"/>
    <a:srgbClr val="FFFF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49A87A68-BF7A-46DE-8F38-EC246BA5B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6D53EC9D-200F-4780-B7D2-AB489C20B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55B8E-E02B-4184-9ED0-531DD911381D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BFD72-0E3B-46D0-BB40-38987CF2B3A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C866A-602A-4F76-9423-7B571C9D2903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6209D-E9EE-4EBD-B09E-6AAAA3D4CC2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AB34-4261-4A84-91E8-5CC3710971F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4C01E-BB3C-46BE-A871-36370343BF4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6A6A7-F3AD-4AB3-8811-B8512010FDFB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FF29E-1641-4622-9887-32F37FE6C61D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486F8-E157-4F56-A70D-1C36AE931C3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87C2F-E574-4648-BE54-2BF98A5C930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BD41D-855C-44E2-B46A-469A9C412399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37A9E-1CD6-470E-8A1B-628E2FC6BFD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44AA0D-88AD-45DC-89D9-109445669119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E8DA9-BA0E-4950-8802-F590CA6F2A99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508090-A4D8-4D6C-9C43-5E678CDEF4CB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2CECB-0A6C-4F5B-8111-B55045C8BA7F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C4BC9-8CF0-454D-B941-52CE1A34AC57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B2ABE-D0C9-4471-B209-D6A45B0FC966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D938A-AC33-4970-A3FB-91389CEE4A2E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39D39-6A63-4090-9918-824A9035607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6907C-4D73-4A98-9615-6DC7F70FE2BF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03720-E0F9-42BB-9CD6-FA25D212B5C8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21828-8483-4D79-AD54-679F170A192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DFF77-74FE-4BA7-AD9A-72026F0FD5ED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20DCE-D7EE-482D-AD43-5DC107EE2479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AC080-DCFD-4EE1-B78C-9E9139ADADE0}" type="slidenum">
              <a:rPr lang="en-US" altLang="en-US" smtClean="0">
                <a:latin typeface="Times" charset="0"/>
              </a:rPr>
              <a:pPr/>
              <a:t>32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D90B6-C459-4218-8B55-5084E9918888}" type="slidenum">
              <a:rPr lang="en-US" altLang="en-US" smtClean="0">
                <a:latin typeface="Times" charset="0"/>
              </a:rPr>
              <a:pPr/>
              <a:t>33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A40F6-CA3D-4BB7-9FE7-879A1BCF154E}" type="slidenum">
              <a:rPr lang="en-US" altLang="en-US" smtClean="0">
                <a:latin typeface="Times" charset="0"/>
              </a:rPr>
              <a:pPr/>
              <a:t>34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2A0AC-65C9-495C-8C62-9B0DF99F9AA2}" type="slidenum">
              <a:rPr lang="en-US" altLang="en-US" smtClean="0">
                <a:latin typeface="Times" charset="0"/>
              </a:rPr>
              <a:pPr/>
              <a:t>35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A9F49-C514-4182-97D4-D876B1688CCF}" type="slidenum">
              <a:rPr lang="en-US" altLang="en-US" smtClean="0">
                <a:latin typeface="Times" charset="0"/>
              </a:rPr>
              <a:pPr/>
              <a:t>36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C6B58-D044-45E4-9958-A8870A545F03}" type="slidenum">
              <a:rPr lang="en-US" altLang="en-US" smtClean="0">
                <a:latin typeface="Times" charset="0"/>
              </a:rPr>
              <a:pPr/>
              <a:t>37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6FB2F-B816-4BB3-AE23-49A56A3A0EDE}" type="slidenum">
              <a:rPr lang="en-US" altLang="en-US" smtClean="0">
                <a:latin typeface="Times" charset="0"/>
              </a:rPr>
              <a:pPr/>
              <a:t>38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4BE27-9C24-4826-A49B-83E4ED9E6F17}" type="slidenum">
              <a:rPr lang="en-US" altLang="en-US" smtClean="0">
                <a:latin typeface="Times" charset="0"/>
              </a:rPr>
              <a:pPr/>
              <a:t>39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E1EDB-E02C-49EF-BD72-977C4EBD02C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8B1F2-366D-4E3F-B692-F700CCF4A21A}" type="slidenum">
              <a:rPr lang="en-US" altLang="en-US" smtClean="0">
                <a:latin typeface="Times" charset="0"/>
              </a:rPr>
              <a:pPr/>
              <a:t>40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E0FA3-363B-4D0A-81AD-19B3A2E9648D}" type="slidenum">
              <a:rPr lang="en-US" altLang="en-US" smtClean="0">
                <a:latin typeface="Times" charset="0"/>
              </a:rPr>
              <a:pPr/>
              <a:t>41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D0EC7-089E-4D71-9767-ADFCD71BC479}" type="slidenum">
              <a:rPr lang="en-US" altLang="en-US" smtClean="0">
                <a:latin typeface="Times" charset="0"/>
              </a:rPr>
              <a:pPr/>
              <a:t>42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E4B61-4EC6-4B59-BE71-A9F0396BA541}" type="slidenum">
              <a:rPr lang="en-US" altLang="en-US" smtClean="0">
                <a:latin typeface="Times" charset="0"/>
              </a:rPr>
              <a:pPr/>
              <a:t>43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5ECAF-AF19-4A64-BBE1-E392A72347D6}" type="slidenum">
              <a:rPr lang="en-US" altLang="en-US" smtClean="0">
                <a:latin typeface="Times" charset="0"/>
              </a:rPr>
              <a:pPr/>
              <a:t>44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54D72-1722-48DD-B41E-573B1DBA67AF}" type="slidenum">
              <a:rPr lang="en-US" altLang="en-US" smtClean="0">
                <a:latin typeface="Times" charset="0"/>
              </a:rPr>
              <a:pPr/>
              <a:t>45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06CDC-BE2C-44EB-9220-D1F05DA51CEB}" type="slidenum">
              <a:rPr lang="en-US" altLang="en-US" smtClean="0">
                <a:latin typeface="Times" charset="0"/>
              </a:rPr>
              <a:pPr/>
              <a:t>46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C8E45-14D2-45FC-B576-7B6ACF1FDCE0}" type="slidenum">
              <a:rPr lang="en-US" altLang="en-US" smtClean="0">
                <a:latin typeface="Times" charset="0"/>
              </a:rPr>
              <a:pPr/>
              <a:t>47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4A673-C7BD-4FBA-B4B1-E18A550E529C}" type="slidenum">
              <a:rPr lang="en-US" altLang="en-US" smtClean="0">
                <a:latin typeface="Times" charset="0"/>
              </a:rPr>
              <a:pPr/>
              <a:t>48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3005C-1C67-40EE-900C-1BDFB73645B6}" type="slidenum">
              <a:rPr lang="en-US" altLang="en-US" smtClean="0">
                <a:latin typeface="Times" charset="0"/>
              </a:rPr>
              <a:pPr/>
              <a:t>49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98FEB-F366-48C6-A768-6B7E8968602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5E5F1-F581-4052-9673-C2E640B45300}" type="slidenum">
              <a:rPr lang="en-US" altLang="en-US" smtClean="0">
                <a:latin typeface="Times" charset="0"/>
              </a:rPr>
              <a:pPr/>
              <a:t>50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FBBC4-E188-4EFC-B1BC-BDE11040B667}" type="slidenum">
              <a:rPr lang="en-US" altLang="en-US" smtClean="0">
                <a:latin typeface="Times" charset="0"/>
              </a:rPr>
              <a:pPr/>
              <a:t>51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7D920-5A08-4A86-B6CE-6257D41A87A6}" type="slidenum">
              <a:rPr lang="en-US" altLang="en-US" smtClean="0">
                <a:latin typeface="Times" charset="0"/>
              </a:rPr>
              <a:pPr/>
              <a:t>52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40C09-B33C-4EF4-96B4-A60B8354A77C}" type="slidenum">
              <a:rPr lang="en-US" altLang="en-US" smtClean="0">
                <a:latin typeface="Times" charset="0"/>
              </a:rPr>
              <a:pPr/>
              <a:t>53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ED2E2-D10D-4154-B6E2-E229396221F1}" type="slidenum">
              <a:rPr lang="en-US" altLang="en-US" smtClean="0">
                <a:latin typeface="Times" charset="0"/>
              </a:rPr>
              <a:pPr/>
              <a:t>54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6CE57-B18E-4AE4-87C7-CC8742D8DA06}" type="slidenum">
              <a:rPr lang="en-US" altLang="en-US" smtClean="0">
                <a:latin typeface="Times" charset="0"/>
              </a:rPr>
              <a:pPr/>
              <a:t>55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EF979-50B7-4E71-84CA-855D3CE98D96}" type="slidenum">
              <a:rPr lang="en-US" altLang="en-US" smtClean="0">
                <a:latin typeface="Times" charset="0"/>
              </a:rPr>
              <a:pPr/>
              <a:t>56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B773B-B27D-432C-9E98-14B4DBECE8B4}" type="slidenum">
              <a:rPr lang="en-US" altLang="en-US" smtClean="0">
                <a:latin typeface="Times" charset="0"/>
              </a:rPr>
              <a:pPr/>
              <a:t>57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FC315-FA6F-43E9-AD3D-C8C3DDD3317F}" type="slidenum">
              <a:rPr lang="en-US" altLang="en-US" smtClean="0">
                <a:latin typeface="Times" charset="0"/>
              </a:rPr>
              <a:pPr/>
              <a:t>58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ECF6B-DDB0-4576-9764-BE53669B981F}" type="slidenum">
              <a:rPr lang="en-US" altLang="en-US" smtClean="0">
                <a:latin typeface="Times" charset="0"/>
              </a:rPr>
              <a:pPr/>
              <a:t>59</a:t>
            </a:fld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A2B00-F4A4-4599-A0FA-07F07118B078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62D72-7642-4F30-81CB-146AFC648D72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442BE-0837-4BBE-ADB9-5570ABA627AA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DD119-44C5-4F95-A420-B86480F52BDA}" type="slidenum">
              <a:rPr lang="en-US" altLang="en-US"/>
              <a:pPr/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B1394-74AD-426E-BCAA-5B63E3D89E53}" type="slidenum">
              <a:rPr lang="en-US" altLang="en-US"/>
              <a:pPr/>
              <a:t>63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4407E-0392-450A-9AB0-78AA0120A8C6}" type="slidenum">
              <a:rPr lang="en-US" altLang="en-US"/>
              <a:pPr/>
              <a:t>64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C49F6-C2D3-4BA5-853F-BC0E10D5AC36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8313C-35A0-4D45-B265-21E5C0B95865}" type="slidenum">
              <a:rPr lang="en-US" altLang="en-US"/>
              <a:pPr/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2F179-EDD9-48F8-AD51-9D92F470ABD3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2A6BC-BA00-4592-8EFC-07D2829B815F}" type="slidenum">
              <a:rPr lang="en-US" altLang="en-US"/>
              <a:pPr/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3A432-031D-4DB7-9686-911E988CA515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10557-D540-4B19-97C4-4EA4D42B2F9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2D9D9-17C7-4FB7-9BF4-FAEFA2797E0A}" type="slidenum">
              <a:rPr lang="en-US" altLang="en-US"/>
              <a:pPr/>
              <a:t>70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1A68A-35D0-454E-B5E8-F9571F5F4F0D}" type="slidenum">
              <a:rPr lang="en-US" altLang="en-US"/>
              <a:pPr/>
              <a:t>71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E6E1B-CAEA-4107-82CE-31C8872AF611}" type="slidenum">
              <a:rPr lang="en-US" altLang="en-US"/>
              <a:pPr/>
              <a:t>72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1B3C0-DF71-46EA-8B2C-4F301B5A09C4}" type="slidenum">
              <a:rPr lang="en-US" altLang="en-US"/>
              <a:pPr/>
              <a:t>73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7BB37-1AC3-45BF-9403-43A23F8C3AE5}" type="slidenum">
              <a:rPr lang="en-US" altLang="en-US"/>
              <a:pPr/>
              <a:t>74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753B4-0175-4061-8855-50AA5A039347}" type="slidenum">
              <a:rPr lang="en-US" altLang="en-US"/>
              <a:pPr/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97727-2D38-4295-A47F-CC382E3A54B2}" type="slidenum">
              <a:rPr lang="en-US" altLang="en-US"/>
              <a:pPr/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C4410-E7E6-4C9E-A97E-25A3D90BEE1B}" type="slidenum">
              <a:rPr lang="en-US" altLang="en-US"/>
              <a:pPr/>
              <a:t>77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4AB2A-2EFA-49C7-AAB3-648184BD3EE6}" type="slidenum">
              <a:rPr lang="en-US" altLang="en-US"/>
              <a:pPr/>
              <a:t>78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1812C-24EA-4C5E-B411-0E31E4118B9C}" type="slidenum">
              <a:rPr lang="en-US" altLang="en-US"/>
              <a:pPr/>
              <a:t>79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580FB-212F-48EC-A7A0-596FE396A5E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1218D-F8CC-466C-B8D9-EB3DFE0A0040}" type="slidenum">
              <a:rPr lang="en-US" altLang="en-US"/>
              <a:pPr/>
              <a:t>80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EE22C-FB15-4C6A-A51D-6DB90A5D1F6A}" type="slidenum">
              <a:rPr lang="en-US" altLang="en-US"/>
              <a:pPr/>
              <a:t>81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1241A-0B6B-42C4-ACC1-905256AAE69B}" type="slidenum">
              <a:rPr lang="en-US" altLang="en-US"/>
              <a:pPr/>
              <a:t>82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323EC-E647-4625-91E6-07BA779B0042}" type="slidenum">
              <a:rPr lang="en-US" altLang="en-US"/>
              <a:pPr/>
              <a:t>83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EF079-E77C-44C5-9127-8D623ADAB0DA}" type="slidenum">
              <a:rPr lang="en-US" altLang="en-US" smtClean="0"/>
              <a:pPr/>
              <a:t>84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E2F34-D476-475F-8254-A746C5E156B3}" type="slidenum">
              <a:rPr lang="en-US" altLang="en-US" smtClean="0"/>
              <a:pPr/>
              <a:t>85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391CD-8398-49BB-A781-FAD163AA2806}" type="slidenum">
              <a:rPr lang="en-US" altLang="en-US" smtClean="0"/>
              <a:pPr/>
              <a:t>86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1CB0C-C68A-4DB7-8C26-614914C54AE6}" type="slidenum">
              <a:rPr lang="en-US" altLang="en-US" smtClean="0"/>
              <a:pPr/>
              <a:t>87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D1B-90EF-46B5-97E0-2D8AFE7E671E}" type="slidenum">
              <a:rPr lang="en-US" altLang="en-US" smtClean="0"/>
              <a:pPr/>
              <a:t>88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6DCB3-9CA4-4399-802D-99C94E77FB61}" type="slidenum">
              <a:rPr lang="en-US" altLang="en-US" smtClean="0"/>
              <a:pPr/>
              <a:t>89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81C66-8F36-4025-BCF1-44540752C9B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84DA5-AECD-4EDA-906D-C9CDE1791C9D}" type="slidenum">
              <a:rPr lang="en-US" altLang="en-US" smtClean="0"/>
              <a:pPr/>
              <a:t>90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B5E06-65E0-4B15-B012-032D3C77A310}" type="slidenum">
              <a:rPr lang="en-US" altLang="en-US" smtClean="0"/>
              <a:pPr/>
              <a:t>91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39B40-0842-4B9C-A2EF-73EB0149992B}" type="slidenum">
              <a:rPr lang="en-US" altLang="en-US" smtClean="0"/>
              <a:pPr/>
              <a:t>92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44342-4EA0-486A-AF83-481C173EBB47}" type="slidenum">
              <a:rPr lang="en-US" altLang="en-US" smtClean="0"/>
              <a:pPr/>
              <a:t>93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837B2-0F5F-436D-81DD-7BC72DCAE32D}" type="slidenum">
              <a:rPr lang="en-US" altLang="en-US" smtClean="0"/>
              <a:pPr/>
              <a:t>94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5C4D9-9BDA-4D7B-920C-55BCAB30C398}" type="slidenum">
              <a:rPr lang="en-US" altLang="en-US" smtClean="0"/>
              <a:pPr/>
              <a:t>95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247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•"/>
        <a:tabLst>
          <a:tab pos="27416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1613" algn="l"/>
        </a:tabLst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1613" algn="l"/>
        </a:tabLst>
        <a:defRPr sz="2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Font typeface="Times" charset="0"/>
        <a:buChar char="•"/>
        <a:tabLst>
          <a:tab pos="2741613" algn="l"/>
        </a:tabLst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ts val="1500"/>
        </a:spcBef>
        <a:spcAft>
          <a:spcPct val="0"/>
        </a:spcAft>
        <a:buClr>
          <a:srgbClr val="650011"/>
        </a:buClr>
        <a:buChar char="»"/>
        <a:tabLst>
          <a:tab pos="274161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35.0  The effect of submersion in water on leaf development in </a:t>
            </a:r>
            <a:r>
              <a:rPr lang="en-US" altLang="en-US" sz="1400" i="1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Cabomba</a:t>
            </a:r>
            <a:endParaRPr lang="en-US" altLang="en-US" i="1" smtClean="0">
              <a:solidFill>
                <a:schemeClr val="tx1"/>
              </a:solidFill>
              <a:cs typeface="Times" charset="0"/>
            </a:endParaRPr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16" descr="35-00-CabombaLeaves.jpg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838200"/>
            <a:ext cx="89154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35.7  The three tissue systems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0243" name="Line 14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16" descr="35-07-TissueSystems-L.gif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63" y="381000"/>
            <a:ext cx="45116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35.8  Water-conducting cells of xylem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5" descr="35-08-Xylem-L.gif      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381000"/>
            <a:ext cx="718185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35.9  Food-conducting cells of the phloem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5" descr="35-09-Phloem-L.gif     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89535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35.10  Review of general plant cell structure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5" descr="35-10_L.jpg                                                    0000BCDDKarl's Drive                   B62D9425:"/>
          <p:cNvPicPr>
            <a:picLocks noChangeAspect="1" noChangeArrowheads="1"/>
          </p:cNvPicPr>
          <p:nvPr/>
        </p:nvPicPr>
        <p:blipFill>
          <a:blip r:embed="rId3" cstate="print"/>
          <a:srcRect t="2614"/>
          <a:stretch>
            <a:fillRect/>
          </a:stretch>
        </p:blipFill>
        <p:spPr bwMode="auto">
          <a:xfrm>
            <a:off x="663575" y="449263"/>
            <a:ext cx="7815263" cy="63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35.11  The three major categories of plant cells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6" descr="35-11_L.jpg                                                    0000BCDDKarl's Drive                   B62D942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381000"/>
            <a:ext cx="677227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35.12  Locations of major meristems: an overview of plant growth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5" descr="35-12_L.gif                                                    0000BCDDKarl's Drive                   B62D942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8" y="381000"/>
            <a:ext cx="576103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35.13  Morphology of a winter twig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6387" name="Line 14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16" descr="35-13_L.jpg                                                    0000BCDDKarl's Drive                   B62D9425:"/>
          <p:cNvPicPr>
            <a:picLocks noChangeAspect="1" noChangeArrowheads="1"/>
          </p:cNvPicPr>
          <p:nvPr/>
        </p:nvPicPr>
        <p:blipFill>
          <a:blip r:embed="rId3" cstate="print"/>
          <a:srcRect t="1176"/>
          <a:stretch>
            <a:fillRect/>
          </a:stretch>
        </p:blipFill>
        <p:spPr bwMode="auto">
          <a:xfrm>
            <a:off x="2265363" y="381000"/>
            <a:ext cx="46116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36.18  Tapping phloem sap with the help of an aphid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14475"/>
            <a:ext cx="88614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35.14  Primary growth of a root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5" descr="35-14_L.jpg                                                    0000BCDDKarl's Drive                   B62D942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381000"/>
            <a:ext cx="705485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35.15  Organization of primary tissues in young roots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0" name="Picture 4" descr="35-15_L.jpg                                                    0000BCDDKarl's Drive                   B62D942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085850"/>
            <a:ext cx="90360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35.0x  The effect of wind on plant form in fir trees</a:t>
            </a:r>
            <a:b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</a:b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5" descr="35-00x-FlaggingOnTrees.jpg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457200"/>
            <a:ext cx="46386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35.16  The formation of lateral roots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4" name="Picture 4" descr="35-16-LateralRoot.jpg  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457200"/>
            <a:ext cx="8985250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35.17  The terminal bud and primary growth of a shoot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4" descr="35-17_L.jpg                                                    0000BCDDKarl's Drive                   B62D942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263" y="457200"/>
            <a:ext cx="57038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35.18  Organization of primary tissues in young stems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2531" name="Line 14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16" descr="35-18_L.jpg                                                    0000BCDDKarl's Drive                   B62D942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219200"/>
            <a:ext cx="903605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35.19  Leaf anatomy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5" descr="35-19-LeafAnatomy-L.jpg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81000"/>
            <a:ext cx="8610600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35.20  Production of secondary xylem and phloem by the vascular cambium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5" descr="35-20-SecondXylemPhloem-L.gif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1219200"/>
            <a:ext cx="874712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35.21  Secondary growth of a stem (Layer 1)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4" descr="35-21-SecondGrowthStem-L1.gif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75" y="381000"/>
            <a:ext cx="56070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35.21  Secondary growth of a stem (Layer 2)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 descr="35-21-SecondGrowthStem-L2.gif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75" y="381000"/>
            <a:ext cx="56070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35.21  Secondary growth of a stem (Layer 3)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4" descr="35-21-SecondGrowthStem-L3.gif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6888" y="381000"/>
            <a:ext cx="56086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35.22  Anatomy of a three-year-old stem</a:t>
            </a:r>
            <a:b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</a:br>
            <a:endParaRPr lang="en-US" altLang="en-US" smtClean="0">
              <a:latin typeface="Arial" pitchFamily="34" charset="0"/>
              <a:cs typeface="Times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5" descr="35-22-StemAnatomy-L.jpg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381000"/>
            <a:ext cx="8289925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35.22x  Secondary growth of a stem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29699" name="Line 14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16" descr="35-22x-StemAnatomy.jpg 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63" y="381000"/>
            <a:ext cx="44846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  Morphology of a flowering plant: an overview</a:t>
            </a:r>
            <a:b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</a:b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5" descr="35-02-FloweringPlant-L.gif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457200"/>
            <a:ext cx="541813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35.23  Anatomy of a tree trunk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5" descr="35-23-TreeTrunkAnatomy-L.jpg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25" y="381000"/>
            <a:ext cx="6940550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35.24  A summary of primary and secondary growth in a woody stem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5" descr="35-24-StemGrowthSummary-L.gif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57400"/>
            <a:ext cx="89916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36.0  Eucalyptus trees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36-00-Trees.jpg            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69913"/>
            <a:ext cx="8991600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36.0x  Trees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36-00x-Trees.jpg           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563" y="381000"/>
            <a:ext cx="5202237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  An overview of transport in whole plants (Layer 1)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 descr="36-01-PlantTransport-L1.gif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381000"/>
            <a:ext cx="54181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  An overview of transport in whole plants (Layer 2)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4" descr="36-01-PlantTransport-L2.gif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457200"/>
            <a:ext cx="54181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  An overview of transport in whole plants (Layer 3)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 descr="36-01-PlantTransport-L3.gif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613" y="381000"/>
            <a:ext cx="5438775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  An overview of transport in whole plants (Layer 4)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 descr="36-01-PlantTransport-L4.gif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38" y="381000"/>
            <a:ext cx="5503862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36.2  A chemiosmotic model of solute transport in plant cells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 descr="36-02-ChemiosmoticTransp-L.gif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89916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36.3  Water potential and water movement: a mechanical model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 descr="36-03-MechModelWaterMove-L.gif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33388"/>
            <a:ext cx="4538663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  A comparison of monocots and dicots</a:t>
            </a:r>
            <a:b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</a:b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5" descr="35-01-MonoDicotCompare-L.gif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066800"/>
            <a:ext cx="88995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36.4  Water relations of plant cells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4" descr="36-04-CellWaterRelations-L.gif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088" y="381000"/>
            <a:ext cx="4186237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36.5  A watered tomato plant regains its turgor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 descr="36-05-WiltedAndTurgid.jpg  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381000"/>
            <a:ext cx="8828087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36.6  Compartments of plant cells and tissues and routes for lateral transport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 descr="36-06-CellCompartments-L.gif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381000"/>
            <a:ext cx="49657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36.7  Lateral transport of minerals and water in roots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 descr="36-07-RootLateralTranspt-L.gif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1534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36.8  Mycorrhizae, symbiotic associations of fungi and roots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 descr="36-08-Mycorrhizae.jpg      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96900"/>
            <a:ext cx="89916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36.9  Guttation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36-09-Guttation.jpg        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4038"/>
            <a:ext cx="8920163" cy="59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36.12x  Stomata on the underside of a leaf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4" descr="36-12x-StomataSEM.jpg      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609600"/>
            <a:ext cx="89154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35.19  Leaf anatomy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5" descr="35-19-LeafAnatomy-L.jpg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81000"/>
            <a:ext cx="8610600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36.10  The generation of transpirational pull in a leaf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36-10-LeafTranspirPull-L.gif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762000"/>
            <a:ext cx="8915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36.11  Ascent of water in a tree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4" descr="36-11-CohesionAdhesXylem-L.gif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413" y="381000"/>
            <a:ext cx="55895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35.3  Radish root hairs</a:t>
            </a:r>
            <a:b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</a:b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5" descr="35-03-RootHairsRadish.jpg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800" y="457200"/>
            <a:ext cx="4216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36.12  An open (left) and closed (right) stoma of a spider plant </a:t>
            </a:r>
            <a:r>
              <a:rPr lang="en-US" altLang="en-US" sz="1400" i="1" smtClean="0">
                <a:solidFill>
                  <a:schemeClr val="tx1"/>
                </a:solidFill>
                <a:latin typeface="Arial" pitchFamily="34" charset="0"/>
              </a:rPr>
              <a:t>(Chlorophytum colosum)</a:t>
            </a: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 leaf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0" name="Picture 4" descr="36-12-Stomata.jpg          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447800"/>
            <a:ext cx="89566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36.13a  The mechanism of stomatal opening and closing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4" name="Picture 4" descr="36-13a-StomaGuardCells-L.gif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1219200"/>
            <a:ext cx="8920163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36.13b  The mechanism of stomatal opening and closing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4" descr="36-13b-StomaPotassium-L.gif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89916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36.13b  The mechanism of stomatal opening and closing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 descr="36-13b-StomaPotassium-L.gif                                    00000C61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89916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36.14  A patch-clamp study of guard cell membranes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381000"/>
            <a:ext cx="8026400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36.15  Structural adaptations of a xerophyte leaf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482600"/>
            <a:ext cx="8816975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36.15x  Structural adaptations of a xerophyte leaf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381000"/>
            <a:ext cx="44037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36.16  Loading of sucrose into phloem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685800"/>
            <a:ext cx="889635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36.17  Pressure flow in a sieve tube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t="1176"/>
          <a:stretch>
            <a:fillRect/>
          </a:stretch>
        </p:blipFill>
        <p:spPr bwMode="auto">
          <a:xfrm>
            <a:off x="2024063" y="381000"/>
            <a:ext cx="50958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36.18  Tapping phloem sap with the help of an aphid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14475"/>
            <a:ext cx="88614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35.4  Modified shoots: Stolons, strawberry (top left); rhizomes, iris (top right); tubers, potato </a:t>
            </a:r>
            <a:b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</a:b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(bottom left); bulb, onion (bottom right)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76200" y="5334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5" descr="35-04-ModifiedShoots.jpg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838200"/>
            <a:ext cx="85598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35.25  The proportion of </a:t>
            </a:r>
            <a:r>
              <a:rPr lang="en-US" altLang="en-US" sz="1400" i="1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Arabidopsis </a:t>
            </a: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genes in different functional categories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5" descr="35-25-ArabidopsisGenes-L.gif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381000"/>
            <a:ext cx="7754937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37.0  Hyacinth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37-00-Hyacinth.jpg        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"/>
            <a:ext cx="4759325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  The uptake of nutrients by a plant: an overview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 descr="37-01-NutrientUptake-L.gif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138" y="381000"/>
            <a:ext cx="4132262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37.2  Using hydroponic culture to identify essential nutrients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 descr="37-02-HydroponicCulture-L.gif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33388"/>
            <a:ext cx="6157913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Table 37.1  Essential Nutrients in Plants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4" descr="37T-01-EssentialNutrients-L.gif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"/>
            <a:ext cx="8991600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37.3  Magnesium deficiency in a tomato plant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 descr="37-03-MagnesiumDeficiency.jpg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447800"/>
            <a:ext cx="89154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37.4  Hydroponic farming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 descr="37-04-HydroponicFarming.jpg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7724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37.5  Soil horizons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 descr="37-05-SoilHorizons.jpg    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9600"/>
            <a:ext cx="8955088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37.6  The availability of soil water and minerals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4" descr="37-06-SoilWaterMineral-L.gif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43000"/>
            <a:ext cx="8955088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37.7  Poor soil conservation has contributed to ecological disasters such as the Dust Bowl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4" descr="37-07-PoorSoilConservation.jpg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381000"/>
            <a:ext cx="8574087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35.5  Simple versus compound leaves</a:t>
            </a:r>
            <a:b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</a:b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5" descr="35-05-SimpleCompoundLeaf-L.gif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44663"/>
            <a:ext cx="89916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37.8  Contour tillage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 descr="37-08-ContourTillage.jpg  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9600"/>
            <a:ext cx="8991600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37.9  The role of soil bacteria in the nitrogen nutrition of plants (Layer 1)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68" name="Picture 4" descr="37-09-BacteriaNitrNutr-L1.gif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371600"/>
            <a:ext cx="8915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37.9  The role of soil bacteria in the nitrogen nutrition of plants (Layer 2)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 descr="37-09-BacteriaNitrNutr-L2.gif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1371600"/>
            <a:ext cx="89201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37.9  The role of soil bacteria in the nitrogen nutrition of plants (Layer 3)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 descr="37-09-BacteriaNitrNutr-L3.gif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955088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37.10  Root nodules on legumes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37-10-RootNodulesLegumes.jpg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09600"/>
            <a:ext cx="8928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37.10x  Nodules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4" descr="37-10x-RootNodulesMacro.jpg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609600"/>
            <a:ext cx="8996362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37.11  Development of a soybean root nodule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 descr="37-11-SoybeanRootNodule-L.gif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0499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37.12  Crop rotation and “green manure”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37-12-SustainableAg.jpg   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609600"/>
            <a:ext cx="8915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37.13  Molecular biology of root nodule formation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6" name="Picture 4" descr="37-13-MolecBioRootNodule-L.gif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381000"/>
            <a:ext cx="8202612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37.14  Mycorrhizae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0" name="Picture 4" descr="37-14-Mycorrhizae.jpg     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8680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35.6  Modified leaves: Tendrils, pea plant (top left); spines, cacti (top right); succulent (bottom left); brightly-colored leaves, poinsettia (bottom right)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76200" y="5334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5" descr="35-06-ModifiedLeaves.jpg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762000"/>
            <a:ext cx="88138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37.15a  Parasitic plants: Cross section of dodder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84" name="Picture 4" descr="37-15a-DodderXSection.jpg 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57200"/>
            <a:ext cx="45116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37.15b  Parasitic plants: Indian pipe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4" descr="37-15b-IndianPipe.jpg     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33388"/>
            <a:ext cx="4252913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37.16  Carnivorous plants: Venus fly trap (left), pitcher plant (right)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 descr="37-16-CarnivorousPlants.jpg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533400"/>
            <a:ext cx="8980487" cy="602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</a:rPr>
              <a:t>Figure 37.16x  Sundew with fruit fly</a:t>
            </a:r>
            <a:endParaRPr lang="en-US" altLang="en-US" smtClean="0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4" descr="37-16x-SundewPlant.jpg                                         00000C63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439738"/>
            <a:ext cx="8458200" cy="634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35.25x  </a:t>
            </a:r>
            <a:r>
              <a:rPr lang="en-US" altLang="en-US" sz="1400" i="1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Arabidopsis thaliana</a:t>
            </a:r>
            <a:endParaRPr lang="en-US" altLang="en-US" i="1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5" descr="35-25x-Arabidopsis.jpg 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508000"/>
            <a:ext cx="8890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35.26  The plane and symmetry of cell division influence development of form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20" name="Picture 5" descr="35-26-CellDivAndForm-L.gif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62000"/>
            <a:ext cx="87852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35.27  The preprophase band and the plane of cell division</a:t>
            </a:r>
            <a:b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</a:b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5" descr="35-27-PreprophaseBand-L.gif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381000"/>
            <a:ext cx="52181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35.28  The orientation of plant cell expansion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68" name="Picture 5" descr="35-28-PlantCellExpansion-L.gif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381000"/>
            <a:ext cx="8583613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35.29  A hypothetical mechanism for how microtubules orient cellulose microfibrils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7891" name="Line 14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2" name="Picture 16" descr="35-29-MicrofibrilOrient-L.gif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457200"/>
            <a:ext cx="895985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35.30  The </a:t>
            </a:r>
            <a:r>
              <a:rPr lang="en-US" altLang="en-US" sz="1400" i="1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fass</a:t>
            </a: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 mutant of </a:t>
            </a:r>
            <a:r>
              <a:rPr lang="en-US" altLang="en-US" sz="1400" i="1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Arabidopsis </a:t>
            </a: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confirms the importance of cortical microtubules to plant growth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6" name="Picture 5" descr="35-30-fassMutantArabidop.jpg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381000"/>
            <a:ext cx="63119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35.6x  Lithops, a stone-mimicking plant from South African deserts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5" descr="35-06x-Lithops.jpg     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533400"/>
            <a:ext cx="8890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35.31  Establishment of axial polarity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0" name="Picture 5" descr="35-31-AxialPolarity.jpg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650" y="469900"/>
            <a:ext cx="3821113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35.32  Too much “volume” from a homeotic gene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5" descr="35-32-HomeoticGene.jpg 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811213"/>
            <a:ext cx="8940800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35.33  Example of cellular differentiation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5" descr="35-33-CellDifferentiation.jpg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381000"/>
            <a:ext cx="6632575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35.34  Phase change in the shoot system of </a:t>
            </a:r>
            <a:r>
              <a:rPr lang="en-US" altLang="en-US" sz="1400" i="1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Eucalyptus</a:t>
            </a:r>
            <a:endParaRPr lang="en-US" altLang="en-US" i="1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12" name="Picture 5" descr="35-34-PhaseChange.jpg    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746125"/>
            <a:ext cx="8709025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35.35  Organ identity genes and pattern formation in flower development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6" name="Picture 5" descr="35-35_L.jpg                                                    00000E06&#10;KM ZIP-024                     AB89E6C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381000"/>
            <a:ext cx="62928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 smtClean="0">
                <a:solidFill>
                  <a:schemeClr val="tx1"/>
                </a:solidFill>
                <a:latin typeface="Arial" pitchFamily="34" charset="0"/>
                <a:cs typeface="Times" charset="0"/>
              </a:rPr>
              <a:t>Figure 35.36  The ABC hypothesis for the functioning of organ identity genes in flower development</a:t>
            </a:r>
            <a:endParaRPr lang="en-US" altLang="en-US" smtClean="0">
              <a:solidFill>
                <a:schemeClr val="tx1"/>
              </a:solidFill>
              <a:latin typeface="Arial" pitchFamily="34" charset="0"/>
              <a:cs typeface="Times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0" name="Picture 5" descr="35-36-ABCHypothesis-L.gif                                      000025EEBIOLOGY                        B83D47BB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363" y="457200"/>
            <a:ext cx="53752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d.temp">
  <a:themeElements>
    <a:clrScheme name="Presentation1d.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1d.temp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MonoCon-7 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MonoCon-7 Bold" charset="0"/>
          </a:defRPr>
        </a:defPPr>
      </a:lstStyle>
    </a:lnDef>
  </a:objectDefaults>
  <a:extraClrSchemeLst>
    <a:extraClrScheme>
      <a:clrScheme name="Presentation1d.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d.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d.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G3 HD-1:Applications:Microsoft Office 2001:Templates:My Templates:TitleSlide.temp</Template>
  <TotalTime>1177</TotalTime>
  <Words>1004</Words>
  <Application>Microsoft Office PowerPoint</Application>
  <PresentationFormat>Letter Paper (8.5x11 in)</PresentationFormat>
  <Paragraphs>190</Paragraphs>
  <Slides>95</Slides>
  <Notes>95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0" baseType="lpstr">
      <vt:lpstr>TheSansMonoCon-7 Bold</vt:lpstr>
      <vt:lpstr>Arial</vt:lpstr>
      <vt:lpstr>Times</vt:lpstr>
      <vt:lpstr>Palatino</vt:lpstr>
      <vt:lpstr>Presentation1d.temp</vt:lpstr>
      <vt:lpstr>Figure 35.0  The effect of submersion in water on leaf development in Cabomba</vt:lpstr>
      <vt:lpstr>Figure 35.0x  The effect of wind on plant form in fir trees </vt:lpstr>
      <vt:lpstr>Figure 35.2  Morphology of a flowering plant: an overview </vt:lpstr>
      <vt:lpstr>Figure 35.1  A comparison of monocots and dicots </vt:lpstr>
      <vt:lpstr>Figure 35.3  Radish root hairs </vt:lpstr>
      <vt:lpstr>Figure 35.4  Modified shoots: Stolons, strawberry (top left); rhizomes, iris (top right); tubers, potato  (bottom left); bulb, onion (bottom right)</vt:lpstr>
      <vt:lpstr>Figure 35.5  Simple versus compound leaves </vt:lpstr>
      <vt:lpstr>Figure 35.6  Modified leaves: Tendrils, pea plant (top left); spines, cacti (top right); succulent (bottom left); brightly-colored leaves, poinsettia (bottom right)</vt:lpstr>
      <vt:lpstr>Figure 35.6x  Lithops, a stone-mimicking plant from South African deserts</vt:lpstr>
      <vt:lpstr>Figure 35.7  The three tissue systems</vt:lpstr>
      <vt:lpstr>Figure 35.8  Water-conducting cells of xylem</vt:lpstr>
      <vt:lpstr>Figure 35.9  Food-conducting cells of the phloem</vt:lpstr>
      <vt:lpstr>Figure 35.10  Review of general plant cell structure</vt:lpstr>
      <vt:lpstr>Figure 35.11  The three major categories of plant cells</vt:lpstr>
      <vt:lpstr>Figure 35.12  Locations of major meristems: an overview of plant growth</vt:lpstr>
      <vt:lpstr>Figure 35.13  Morphology of a winter twig</vt:lpstr>
      <vt:lpstr>Figure 36.18  Tapping phloem sap with the help of an aphid</vt:lpstr>
      <vt:lpstr>Figure 35.14  Primary growth of a root</vt:lpstr>
      <vt:lpstr>Figure 35.15  Organization of primary tissues in young roots</vt:lpstr>
      <vt:lpstr>Figure 35.16  The formation of lateral roots</vt:lpstr>
      <vt:lpstr>Figure 35.17  The terminal bud and primary growth of a shoot</vt:lpstr>
      <vt:lpstr>Figure 35.18  Organization of primary tissues in young stems</vt:lpstr>
      <vt:lpstr>Figure 35.19  Leaf anatomy</vt:lpstr>
      <vt:lpstr>Figure 35.20  Production of secondary xylem and phloem by the vascular cambium</vt:lpstr>
      <vt:lpstr>Figure 35.21  Secondary growth of a stem (Layer 1)</vt:lpstr>
      <vt:lpstr>Figure 35.21  Secondary growth of a stem (Layer 2)</vt:lpstr>
      <vt:lpstr>Figure 35.21  Secondary growth of a stem (Layer 3)</vt:lpstr>
      <vt:lpstr>Figure 35.22  Anatomy of a three-year-old stem </vt:lpstr>
      <vt:lpstr>Figure 35.22x  Secondary growth of a stem</vt:lpstr>
      <vt:lpstr>Figure 35.23  Anatomy of a tree trunk</vt:lpstr>
      <vt:lpstr>Figure 35.24  A summary of primary and secondary growth in a woody stem</vt:lpstr>
      <vt:lpstr>Figure 36.0  Eucalyptus trees</vt:lpstr>
      <vt:lpstr>Figure 36.0x  Trees</vt:lpstr>
      <vt:lpstr>Figure 36.1  An overview of transport in whole plants (Layer 1)</vt:lpstr>
      <vt:lpstr>Figure 36.1  An overview of transport in whole plants (Layer 2)</vt:lpstr>
      <vt:lpstr>Figure 36.1  An overview of transport in whole plants (Layer 3)</vt:lpstr>
      <vt:lpstr>Figure 36.1  An overview of transport in whole plants (Layer 4)</vt:lpstr>
      <vt:lpstr>Figure 36.2  A chemiosmotic model of solute transport in plant cells</vt:lpstr>
      <vt:lpstr>Figure 36.3  Water potential and water movement: a mechanical model</vt:lpstr>
      <vt:lpstr>Figure 36.4  Water relations of plant cells</vt:lpstr>
      <vt:lpstr>Figure 36.5  A watered tomato plant regains its turgor</vt:lpstr>
      <vt:lpstr>Figure 36.6  Compartments of plant cells and tissues and routes for lateral transport</vt:lpstr>
      <vt:lpstr>Figure 36.7  Lateral transport of minerals and water in roots</vt:lpstr>
      <vt:lpstr>Figure 36.8  Mycorrhizae, symbiotic associations of fungi and roots</vt:lpstr>
      <vt:lpstr>Figure 36.9  Guttation</vt:lpstr>
      <vt:lpstr>Figure 36.12x  Stomata on the underside of a leaf</vt:lpstr>
      <vt:lpstr>Figure 35.19  Leaf anatomy</vt:lpstr>
      <vt:lpstr>Figure 36.10  The generation of transpirational pull in a leaf</vt:lpstr>
      <vt:lpstr>Figure 36.11  Ascent of water in a tree</vt:lpstr>
      <vt:lpstr>Figure 36.12  An open (left) and closed (right) stoma of a spider plant (Chlorophytum colosum) leaf</vt:lpstr>
      <vt:lpstr>Figure 36.13a  The mechanism of stomatal opening and closing</vt:lpstr>
      <vt:lpstr>Figure 36.13b  The mechanism of stomatal opening and closing</vt:lpstr>
      <vt:lpstr>Figure 36.13b  The mechanism of stomatal opening and closing</vt:lpstr>
      <vt:lpstr>Figure 36.14  A patch-clamp study of guard cell membranes</vt:lpstr>
      <vt:lpstr>Figure 36.15  Structural adaptations of a xerophyte leaf</vt:lpstr>
      <vt:lpstr>Figure 36.15x  Structural adaptations of a xerophyte leaf</vt:lpstr>
      <vt:lpstr>Figure 36.16  Loading of sucrose into phloem</vt:lpstr>
      <vt:lpstr>Figure 36.17  Pressure flow in a sieve tube</vt:lpstr>
      <vt:lpstr>Figure 36.18  Tapping phloem sap with the help of an aphid</vt:lpstr>
      <vt:lpstr>Figure 35.25  The proportion of Arabidopsis genes in different functional categories</vt:lpstr>
      <vt:lpstr>Figure 37.0  Hyacinth</vt:lpstr>
      <vt:lpstr>Figure 37.1  The uptake of nutrients by a plant: an overview</vt:lpstr>
      <vt:lpstr>Figure 37.2  Using hydroponic culture to identify essential nutrients</vt:lpstr>
      <vt:lpstr>Table 37.1  Essential Nutrients in Plants</vt:lpstr>
      <vt:lpstr>Figure 37.3  Magnesium deficiency in a tomato plant</vt:lpstr>
      <vt:lpstr>Figure 37.4  Hydroponic farming</vt:lpstr>
      <vt:lpstr>Figure 37.5  Soil horizons</vt:lpstr>
      <vt:lpstr>Figure 37.6  The availability of soil water and minerals</vt:lpstr>
      <vt:lpstr>Figure 37.7  Poor soil conservation has contributed to ecological disasters such as the Dust Bowl</vt:lpstr>
      <vt:lpstr>Figure 37.8  Contour tillage</vt:lpstr>
      <vt:lpstr>Figure 37.9  The role of soil bacteria in the nitrogen nutrition of plants (Layer 1)</vt:lpstr>
      <vt:lpstr>Figure 37.9  The role of soil bacteria in the nitrogen nutrition of plants (Layer 2)</vt:lpstr>
      <vt:lpstr>Figure 37.9  The role of soil bacteria in the nitrogen nutrition of plants (Layer 3)</vt:lpstr>
      <vt:lpstr>Figure 37.10  Root nodules on legumes</vt:lpstr>
      <vt:lpstr>Figure 37.10x  Nodules</vt:lpstr>
      <vt:lpstr>Figure 37.11  Development of a soybean root nodule</vt:lpstr>
      <vt:lpstr>Figure 37.12  Crop rotation and “green manure”</vt:lpstr>
      <vt:lpstr>Figure 37.13  Molecular biology of root nodule formation</vt:lpstr>
      <vt:lpstr>Figure 37.14  Mycorrhizae</vt:lpstr>
      <vt:lpstr>Figure 37.15a  Parasitic plants: Cross section of dodder</vt:lpstr>
      <vt:lpstr>Figure 37.15b  Parasitic plants: Indian pipe</vt:lpstr>
      <vt:lpstr>Figure 37.16  Carnivorous plants: Venus fly trap (left), pitcher plant (right)</vt:lpstr>
      <vt:lpstr>Figure 37.16x  Sundew with fruit fly</vt:lpstr>
      <vt:lpstr>Figure 35.25x  Arabidopsis thaliana</vt:lpstr>
      <vt:lpstr>Figure 35.26  The plane and symmetry of cell division influence development of form</vt:lpstr>
      <vt:lpstr>Figure 35.27  The preprophase band and the plane of cell division </vt:lpstr>
      <vt:lpstr>Figure 35.28  The orientation of plant cell expansion</vt:lpstr>
      <vt:lpstr>Figure 35.29  A hypothetical mechanism for how microtubules orient cellulose microfibrils</vt:lpstr>
      <vt:lpstr>Figure 35.30  The fass mutant of Arabidopsis confirms the importance of cortical microtubules to plant growth</vt:lpstr>
      <vt:lpstr>Figure 35.31  Establishment of axial polarity</vt:lpstr>
      <vt:lpstr>Figure 35.32  Too much “volume” from a homeotic gene</vt:lpstr>
      <vt:lpstr>Figure 35.33  Example of cellular differentiation</vt:lpstr>
      <vt:lpstr>Figure 35.34  Phase change in the shoot system of Eucalyptus</vt:lpstr>
      <vt:lpstr>Figure 35.35  Organ identity genes and pattern formation in flower development</vt:lpstr>
      <vt:lpstr>Figure 35.36  The ABC hypothesis for the functioning of organ identity genes in flower development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jim</cp:lastModifiedBy>
  <cp:revision>83</cp:revision>
  <cp:lastPrinted>2001-01-06T03:20:03Z</cp:lastPrinted>
  <dcterms:created xsi:type="dcterms:W3CDTF">2000-12-11T01:39:32Z</dcterms:created>
  <dcterms:modified xsi:type="dcterms:W3CDTF">2010-11-16T15:26:48Z</dcterms:modified>
</cp:coreProperties>
</file>