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36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5" r:id="rId25"/>
    <p:sldId id="281" r:id="rId26"/>
    <p:sldId id="282" r:id="rId27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 xmlns="">
        <p15:guide id="1" pos="2880" userDrawn="1">
          <p15:clr>
            <a:srgbClr val="A4A3A4"/>
          </p15:clr>
        </p15:guide>
        <p15:guide id="2" orient="horz" pos="16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347078E7-88A0-4CCF-83F2-E7B0903DA2FD}">
  <a:tblStyle styleId="{347078E7-88A0-4CCF-83F2-E7B0903DA2FD}" styleName="Table_0">
    <a:wholeTbl>
      <a:tcStyle>
        <a:tcBdr>
          <a:left>
            <a:ln w="9525" cap="flat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477" autoAdjust="0"/>
  </p:normalViewPr>
  <p:slideViewPr>
    <p:cSldViewPr snapToGrid="0">
      <p:cViewPr>
        <p:scale>
          <a:sx n="90" d="100"/>
          <a:sy n="90" d="100"/>
        </p:scale>
        <p:origin x="-2176" y="-6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520713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minor- ACE2 primarily?</a:t>
            </a:r>
          </a:p>
        </p:txBody>
      </p:sp>
    </p:spTree>
    <p:extLst>
      <p:ext uri="{BB962C8B-B14F-4D97-AF65-F5344CB8AC3E}">
        <p14:creationId xmlns:p14="http://schemas.microsoft.com/office/powerpoint/2010/main" val="12766862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97085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talk aouut cin5 vs mig 2 and zap 1 vs ace 2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ALL GENES HAVE FITS WITH NEGLIGIBLE DIFFERENCES, EXCEPT MIG2</a:t>
            </a:r>
          </a:p>
        </p:txBody>
      </p:sp>
    </p:spTree>
    <p:extLst>
      <p:ext uri="{BB962C8B-B14F-4D97-AF65-F5344CB8AC3E}">
        <p14:creationId xmlns:p14="http://schemas.microsoft.com/office/powerpoint/2010/main" val="3312497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CIN5 activates (see in non-estimated b network), but also represses (estimated b network)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-other than ACE2, this is the only TF that shows great change in terms of model results </a:t>
            </a:r>
          </a:p>
        </p:txBody>
      </p:sp>
    </p:spTree>
    <p:extLst>
      <p:ext uri="{BB962C8B-B14F-4D97-AF65-F5344CB8AC3E}">
        <p14:creationId xmlns:p14="http://schemas.microsoft.com/office/powerpoint/2010/main" val="17515972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talk aouut cin5 vs mig 2 and zap 1 vs ace 2</a:t>
            </a:r>
          </a:p>
        </p:txBody>
      </p:sp>
    </p:spTree>
    <p:extLst>
      <p:ext uri="{BB962C8B-B14F-4D97-AF65-F5344CB8AC3E}">
        <p14:creationId xmlns:p14="http://schemas.microsoft.com/office/powerpoint/2010/main" val="16612847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cells stop dividing in cold…. If ACE2= cell division, </a:t>
            </a:r>
          </a:p>
        </p:txBody>
      </p:sp>
    </p:spTree>
    <p:extLst>
      <p:ext uri="{BB962C8B-B14F-4D97-AF65-F5344CB8AC3E}">
        <p14:creationId xmlns:p14="http://schemas.microsoft.com/office/powerpoint/2010/main" val="20070047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13930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21217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major difference between models...not only does it go from being activated to repressed, it does so big-time (weight values are large)</a:t>
            </a:r>
          </a:p>
        </p:txBody>
      </p:sp>
    </p:spTree>
    <p:extLst>
      <p:ext uri="{BB962C8B-B14F-4D97-AF65-F5344CB8AC3E}">
        <p14:creationId xmlns:p14="http://schemas.microsoft.com/office/powerpoint/2010/main" val="18474466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CIN5 activates (see in non-estimated b network), but also represses (estimated b network)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-other than ACE2, this is the only TF that shows great change in terms of model results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-b-value= -2.1223 (estimated b)</a:t>
            </a:r>
          </a:p>
          <a:p>
            <a:pPr algn="l" rtl="0">
              <a:lnSpc>
                <a:spcPct val="115000"/>
              </a:lnSpc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-WORST FIT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-note different axes’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-MIG2 showed largest dynamics over time points </a:t>
            </a:r>
          </a:p>
        </p:txBody>
      </p:sp>
    </p:spTree>
    <p:extLst>
      <p:ext uri="{BB962C8B-B14F-4D97-AF65-F5344CB8AC3E}">
        <p14:creationId xmlns:p14="http://schemas.microsoft.com/office/powerpoint/2010/main" val="9680566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-upon p-value analysis from ANOVA, p-value in</a:t>
            </a:r>
          </a:p>
          <a:p>
            <a:pPr lvl="0" indent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dzap1 ANOVA…</a:t>
            </a:r>
          </a:p>
          <a:p>
            <a:pPr lvl="0" indent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0.00385935 (Bonferoni p-value...one of the most stringent)</a:t>
            </a:r>
          </a:p>
          <a:p>
            <a:pPr lvl="0" indent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(3.10%...192/6189 genes)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	wild type ANOVA…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	7.86x10-5 (p-value)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	B-H: .</a:t>
            </a:r>
            <a:r>
              <a:rPr lang="en" dirty="0" smtClean="0">
                <a:solidFill>
                  <a:schemeClr val="dk1"/>
                </a:solidFill>
              </a:rPr>
              <a:t>001129</a:t>
            </a:r>
          </a:p>
          <a:p>
            <a:pPr rtl="0">
              <a:spcBef>
                <a:spcPts val="0"/>
              </a:spcBef>
              <a:buNone/>
            </a:pPr>
            <a:r>
              <a:rPr lang="en" dirty="0" smtClean="0"/>
              <a:t>-MIg2… ANOVA p-value spreadsheet. magnitude of change</a:t>
            </a:r>
          </a:p>
          <a:p>
            <a:pPr>
              <a:spcBef>
                <a:spcPts val="0"/>
              </a:spcBef>
              <a:buNone/>
            </a:pPr>
            <a:r>
              <a:rPr lang="en" dirty="0" smtClean="0"/>
              <a:t>-CYC8 no change and small variance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en" dirty="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p-value is affected by 1) spread of data (was a lot for MIG2), 2) # replicates (same (4) for all), 3) magnitude of log fold change</a:t>
            </a:r>
          </a:p>
        </p:txBody>
      </p:sp>
    </p:spTree>
    <p:extLst>
      <p:ext uri="{BB962C8B-B14F-4D97-AF65-F5344CB8AC3E}">
        <p14:creationId xmlns:p14="http://schemas.microsoft.com/office/powerpoint/2010/main" val="678753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Emphasize: ONLY WORKING</a:t>
            </a:r>
            <a:r>
              <a:rPr lang="en-US" baseline="0" dirty="0" smtClean="0"/>
              <a:t> WITH HYPOTHESES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1740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dirty="0" smtClean="0"/>
              <a:t>-MIg2… ANOVA p-value spreadsheet. magnitude of change</a:t>
            </a:r>
          </a:p>
          <a:p>
            <a:pPr>
              <a:spcBef>
                <a:spcPts val="0"/>
              </a:spcBef>
              <a:buNone/>
            </a:pPr>
            <a:r>
              <a:rPr lang="en" dirty="0" smtClean="0"/>
              <a:t>-CYC8 no change and small variance 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09925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CIN5 activates (see in non-estimated b network), but also represses (estimated b network)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-other than ACE2, this is the only TF that shows great change in terms of model results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-b-value= -2.1223 (estimated b)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-WORST FIT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A FEW EXPLANATIONS WE HAVE FOR THIS CLOSE FIT</a:t>
            </a:r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-"/>
            </a:pPr>
            <a:r>
              <a:rPr lang="en"/>
              <a:t>fit of data (CYC8- lot of overlapping points)...less variance→ (hope for it to be) more precise</a:t>
            </a:r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-"/>
            </a:pPr>
            <a:r>
              <a:rPr lang="en"/>
              <a:t>limited number of outliers</a:t>
            </a:r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-"/>
            </a:pPr>
            <a:r>
              <a:rPr lang="en"/>
              <a:t>in terms of our network, incidentally after we IDed these two has having two of the best fits, we looked at our network and saw they both had 3 things controlling it (inputs were activating and repressing it)- more control for model...more votes→ finer control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84574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talk about cin5 vs mig 2 and zap 1 vs ace </a:t>
            </a:r>
            <a:r>
              <a:rPr lang="en" dirty="0" smtClean="0"/>
              <a:t>2</a:t>
            </a:r>
          </a:p>
          <a:p>
            <a:pPr rtl="0">
              <a:spcBef>
                <a:spcPts val="0"/>
              </a:spcBef>
              <a:buNone/>
            </a:pPr>
            <a:r>
              <a:rPr lang="en" dirty="0" smtClean="0"/>
              <a:t>-MIg2… ANOVA p-value spreadsheet. magnitude of change</a:t>
            </a:r>
          </a:p>
          <a:p>
            <a:pPr>
              <a:spcBef>
                <a:spcPts val="0"/>
              </a:spcBef>
              <a:buNone/>
            </a:pPr>
            <a:r>
              <a:rPr lang="en" dirty="0" smtClean="0"/>
              <a:t>-CYC8 no change and small variance </a:t>
            </a:r>
          </a:p>
          <a:p>
            <a:pPr lvl="0" rtl="0">
              <a:spcBef>
                <a:spcPts val="0"/>
              </a:spcBef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1492492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04800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-"/>
            </a:pPr>
            <a:r>
              <a:rPr lang="en" sz="1200" dirty="0" smtClean="0">
                <a:solidFill>
                  <a:schemeClr val="dk1"/>
                </a:solidFill>
              </a:rPr>
              <a:t>Investigate what genes ACE2 regulates</a:t>
            </a:r>
          </a:p>
          <a:p>
            <a:pPr marL="914400" lvl="1" indent="-30480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-"/>
            </a:pPr>
            <a:r>
              <a:rPr lang="en" sz="1200" dirty="0" smtClean="0">
                <a:solidFill>
                  <a:schemeClr val="dk1"/>
                </a:solidFill>
              </a:rPr>
              <a:t>as a means of measuring the influence deleting zap1 has on the network</a:t>
            </a:r>
            <a:endParaRPr lang="en" sz="1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8949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mtClean="0"/>
              <a:t>Emphasize: ONLY WORKING</a:t>
            </a:r>
            <a:r>
              <a:rPr lang="en-US" baseline="0" smtClean="0"/>
              <a:t> WITH HYPOTHESES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70870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28470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0566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ADD EQUATION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“ONLY” on Yeastract (binding experiments)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...(PLUS→  “or” condition→ yielded too many), (AND→ intersection of binding &amp; expression→ too constrained)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BINDING: which TFS find to which genes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EXPRESSION: experiments similar (wt vs deleted strain to observe difference...genes different→ must have influence)</a:t>
            </a:r>
          </a:p>
        </p:txBody>
      </p:sp>
    </p:spTree>
    <p:extLst>
      <p:ext uri="{BB962C8B-B14F-4D97-AF65-F5344CB8AC3E}">
        <p14:creationId xmlns:p14="http://schemas.microsoft.com/office/powerpoint/2010/main" val="950386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4921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chemeClr val="dk1"/>
                </a:solidFill>
              </a:rPr>
              <a:t>How many genes had an expression profile that was significantly different than zero at any timepoint at the different p-value cutoffs?</a:t>
            </a:r>
          </a:p>
          <a:p>
            <a:pPr marL="914400" lvl="1" indent="-342900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>
                <a:solidFill>
                  <a:schemeClr val="dk1"/>
                </a:solidFill>
              </a:rPr>
              <a:t>Significance= p&lt;.05</a:t>
            </a:r>
          </a:p>
          <a:p>
            <a:pPr marL="914400" lvl="1" indent="-342900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>
                <a:solidFill>
                  <a:schemeClr val="dk1"/>
                </a:solidFill>
              </a:rPr>
              <a:t>For wildtype: 2378/6189 genes with p&lt;.05 (31.4%)</a:t>
            </a:r>
          </a:p>
          <a:p>
            <a:pPr marL="914400" lvl="1" indent="-342900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>
                <a:solidFill>
                  <a:schemeClr val="dk1"/>
                </a:solidFill>
              </a:rPr>
              <a:t>For dZAP1: 2264/6189 (36.6%)</a:t>
            </a:r>
          </a:p>
          <a:p>
            <a:pPr marL="457200" lvl="0" indent="-342900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chemeClr val="dk1"/>
                </a:solidFill>
              </a:rPr>
              <a:t>Interpreted p-values</a:t>
            </a:r>
          </a:p>
          <a:p>
            <a:pPr marL="914400" lvl="1" indent="-342900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" sz="1800">
                <a:solidFill>
                  <a:schemeClr val="dk1"/>
                </a:solidFill>
              </a:rPr>
              <a:t>Bonferroni-adjusted p-value was the most selective with 3.7% of genes had p-value&lt;.05</a:t>
            </a:r>
          </a:p>
          <a:p>
            <a:pPr marL="914400" lvl="1" indent="-34290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" sz="1800">
                <a:solidFill>
                  <a:schemeClr val="dk1"/>
                </a:solidFill>
              </a:rPr>
              <a:t> Expected as data became more specific as p-value became more stringent </a:t>
            </a:r>
          </a:p>
        </p:txBody>
      </p:sp>
    </p:spTree>
    <p:extLst>
      <p:ext uri="{BB962C8B-B14F-4D97-AF65-F5344CB8AC3E}">
        <p14:creationId xmlns:p14="http://schemas.microsoft.com/office/powerpoint/2010/main" val="3652134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box corresponds to a model expression profile.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Colored profiles have a statistically significant number of genes assigned; they are arranged in order from most to least significant p value.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Profiles with the same color belong to the same cluster of profiles.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number in each box is simply an ID number for the profile.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NOTE: deletion of zap1, oreder of significance for 28 and 48 changed, changed 1 significant profile (0- sig for WT, 7- sig for dzap1)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-further research: look at profiles 0 and 7</a:t>
            </a:r>
          </a:p>
        </p:txBody>
      </p:sp>
    </p:spTree>
    <p:extLst>
      <p:ext uri="{BB962C8B-B14F-4D97-AF65-F5344CB8AC3E}">
        <p14:creationId xmlns:p14="http://schemas.microsoft.com/office/powerpoint/2010/main" val="1913959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note outlier...effect on y-axis and scaling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-pROFILE 28 VS 45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-10 GO terms were chosen frm the list of terms after the corrected p-value filter was applied </a:t>
            </a:r>
          </a:p>
        </p:txBody>
      </p:sp>
    </p:spTree>
    <p:extLst>
      <p:ext uri="{BB962C8B-B14F-4D97-AF65-F5344CB8AC3E}">
        <p14:creationId xmlns:p14="http://schemas.microsoft.com/office/powerpoint/2010/main" val="14761677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-cold shock may be decreasing amino acid, so cell overcompensates</a:t>
            </a:r>
          </a:p>
          <a:p>
            <a:pPr rtl="0"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- definitions had both positive and negative regulation</a:t>
            </a:r>
          </a:p>
          <a:p>
            <a:pPr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-delete defintions</a:t>
            </a:r>
          </a:p>
        </p:txBody>
      </p:sp>
    </p:spTree>
    <p:extLst>
      <p:ext uri="{BB962C8B-B14F-4D97-AF65-F5344CB8AC3E}">
        <p14:creationId xmlns:p14="http://schemas.microsoft.com/office/powerpoint/2010/main" val="3178236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8830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085850"/>
            <a:ext cx="6619244" cy="2497186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3583035"/>
            <a:ext cx="6619244" cy="646065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5/6/15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59574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3600440"/>
            <a:ext cx="6619243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514350"/>
            <a:ext cx="6619244" cy="27305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4025494"/>
            <a:ext cx="6619242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5/6/15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3847468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085850"/>
            <a:ext cx="6619244" cy="14859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6619244" cy="177165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5/6/15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9966735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085850"/>
            <a:ext cx="5999486" cy="1742531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0" y="2828380"/>
            <a:ext cx="5459737" cy="256631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262993"/>
            <a:ext cx="6619244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5/6/15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2" name="TextBox 11"/>
          <p:cNvSpPr txBox="1"/>
          <p:nvPr/>
        </p:nvSpPr>
        <p:spPr>
          <a:xfrm>
            <a:off x="673721" y="728440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68" y="1960341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816964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343151"/>
            <a:ext cx="6619245" cy="123988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5/6/15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4569291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485900"/>
            <a:ext cx="221015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000250"/>
            <a:ext cx="2195513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485900"/>
            <a:ext cx="220218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000250"/>
            <a:ext cx="2210096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485900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000250"/>
            <a:ext cx="2199085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5/6/15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8749511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3188212"/>
            <a:ext cx="220503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1657350"/>
            <a:ext cx="2205038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3620409"/>
            <a:ext cx="220503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3188212"/>
            <a:ext cx="219789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1657350"/>
            <a:ext cx="2197894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3620408"/>
            <a:ext cx="2200805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3188212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1657350"/>
            <a:ext cx="2199085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3620406"/>
            <a:ext cx="220199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5/6/15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1080617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5/6/15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5224696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322660"/>
            <a:ext cx="1314451" cy="4369594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665561"/>
            <a:ext cx="5567362" cy="40266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5/6/15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98351717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94857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5/6/15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1345529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146300"/>
            <a:ext cx="6619243" cy="143673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5/6/15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6501231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1545432"/>
            <a:ext cx="3297254" cy="3146822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1542069"/>
            <a:ext cx="3297256" cy="315018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5/6/15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8357306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5/6/15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1119201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5/6/15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36372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5/6/15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71370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085850"/>
            <a:ext cx="2550798" cy="108585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085850"/>
            <a:ext cx="3896998" cy="3429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2346961"/>
            <a:ext cx="2550797" cy="21716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t>5/6/15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3859076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390644"/>
            <a:ext cx="3819680" cy="1181106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857250"/>
            <a:ext cx="2400300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3813734" cy="10287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5/6/15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9842079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2.png"/><Relationship Id="rId21" Type="http://schemas.openxmlformats.org/officeDocument/2006/relationships/image" Target="../media/image3.png"/><Relationship Id="rId22" Type="http://schemas.openxmlformats.org/officeDocument/2006/relationships/image" Target="../media/image4.png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002264"/>
            <a:ext cx="3027759" cy="3141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169261"/>
            <a:ext cx="1141809" cy="177409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257300"/>
            <a:ext cx="2114550" cy="21145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"/>
            <a:ext cx="1202540" cy="856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4572000"/>
            <a:ext cx="745301" cy="5715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339538"/>
            <a:ext cx="7053542" cy="10503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1539689"/>
            <a:ext cx="6709906" cy="3146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616730" y="1343026"/>
            <a:ext cx="74294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5/6/15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713680" y="2418973"/>
            <a:ext cx="2894846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21797"/>
            <a:ext cx="628649" cy="57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079736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  <p:sldLayoutId id="2147483853" r:id="rId17"/>
    <p:sldLayoutId id="2147483854" r:id="rId18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7950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ctrTitle"/>
          </p:nvPr>
        </p:nvSpPr>
        <p:spPr>
          <a:xfrm>
            <a:off x="63500" y="706725"/>
            <a:ext cx="9017000" cy="20363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3600" dirty="0"/>
              <a:t>Deletion of ZAP1 as a transcriptional factor has minor effects on </a:t>
            </a:r>
            <a:r>
              <a:rPr lang="en" sz="3600" i="1" dirty="0" smtClean="0"/>
              <a:t>S. cerevisiae </a:t>
            </a:r>
            <a:r>
              <a:rPr lang="en" sz="3600" dirty="0" smtClean="0"/>
              <a:t>regulatory network in cold shock</a:t>
            </a:r>
            <a:endParaRPr lang="en" sz="3600" dirty="0"/>
          </a:p>
        </p:txBody>
      </p:sp>
      <p:sp>
        <p:nvSpPr>
          <p:cNvPr id="31" name="Shape 31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/>
              <a:t>Kara Dismuke and Kristen Horstmann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May 7, 2015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BIOL 398-04: Biomathematical Modeling</a:t>
            </a:r>
          </a:p>
          <a:p>
            <a:pPr>
              <a:spcBef>
                <a:spcPts val="0"/>
              </a:spcBef>
              <a:buNone/>
            </a:pPr>
            <a:r>
              <a:rPr lang="en" sz="2400"/>
              <a:t>Loyola Marymount University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0" y="152403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800" b="1" dirty="0"/>
              <a:t>Unweighted transcription factor network of </a:t>
            </a:r>
            <a:r>
              <a:rPr lang="en" sz="2800" b="1" dirty="0" smtClean="0"/>
              <a:t/>
            </a:r>
            <a:br>
              <a:rPr lang="en" sz="2800" b="1" dirty="0" smtClean="0"/>
            </a:br>
            <a:r>
              <a:rPr lang="en" sz="2800" b="1" dirty="0" smtClean="0"/>
              <a:t>the </a:t>
            </a:r>
            <a:r>
              <a:rPr lang="en" sz="2800" b="1" dirty="0"/>
              <a:t>20 significant genes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9325" y="1091325"/>
            <a:ext cx="6225349" cy="3943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0" y="198046"/>
            <a:ext cx="91440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 b="1" dirty="0"/>
              <a:t>Weighted transcriptional gene regulatory networks with a fixed-b (left) and estimated-b (right)</a:t>
            </a:r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184400"/>
            <a:ext cx="4501050" cy="291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 rotWithShape="1">
          <a:blip r:embed="rId4">
            <a:alphaModFix/>
          </a:blip>
          <a:srcRect b="2742"/>
          <a:stretch/>
        </p:blipFill>
        <p:spPr>
          <a:xfrm>
            <a:off x="4501050" y="2201768"/>
            <a:ext cx="4600349" cy="2867214"/>
          </a:xfrm>
          <a:prstGeom prst="rect">
            <a:avLst/>
          </a:prstGeom>
          <a:noFill/>
          <a:ln w="19050" cap="flat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5" name="Content Placeholder 3" descr="Screen Shot 2015-05-06 at 10.31.56 P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8" t="10347" r="6424" b="10078"/>
          <a:stretch/>
        </p:blipFill>
        <p:spPr>
          <a:xfrm>
            <a:off x="4724400" y="1004543"/>
            <a:ext cx="2711450" cy="1016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077730" y="1013899"/>
            <a:ext cx="640492" cy="9966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45359" y="1250747"/>
            <a:ext cx="849628" cy="987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=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99718" y="1015399"/>
            <a:ext cx="1964724" cy="9966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10759" y="1151032"/>
            <a:ext cx="2032686" cy="1061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>
                <a:solidFill>
                  <a:schemeClr val="bg1"/>
                </a:solidFill>
              </a:rPr>
              <a:t>Production Expression</a:t>
            </a:r>
          </a:p>
          <a:p>
            <a:pPr algn="ctr"/>
            <a:r>
              <a:rPr lang="en-US" sz="2100" dirty="0" smtClean="0">
                <a:solidFill>
                  <a:schemeClr val="bg1"/>
                </a:solidFill>
              </a:rPr>
              <a:t> </a:t>
            </a:r>
            <a:endParaRPr lang="en-US" sz="2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85800" y="0"/>
            <a:ext cx="8093399" cy="1072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 b="1" dirty="0"/>
              <a:t>Deletion of ZAP1 from the network eliminates ZAP1’s effects on it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x="1276350" y="1276350"/>
            <a:ext cx="2400300" cy="276300"/>
          </a:xfrm>
          <a:prstGeom prst="rect">
            <a:avLst/>
          </a:prstGeom>
          <a:noFill/>
          <a:ln w="9525" cap="flat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 dirty="0">
                <a:solidFill>
                  <a:schemeClr val="tx1">
                    <a:lumMod val="85000"/>
                  </a:schemeClr>
                </a:solidFill>
                <a:latin typeface="+mj-lt"/>
              </a:rPr>
              <a:t>“Non-Estimated b”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4772025" y="1276350"/>
            <a:ext cx="2476500" cy="276300"/>
          </a:xfrm>
          <a:prstGeom prst="rect">
            <a:avLst/>
          </a:prstGeom>
          <a:noFill/>
          <a:ln w="9525" cap="flat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 dirty="0">
                <a:solidFill>
                  <a:schemeClr val="tx1">
                    <a:lumMod val="85000"/>
                  </a:schemeClr>
                </a:solidFill>
                <a:latin typeface="+mj-lt"/>
              </a:rPr>
              <a:t>“Estimated b”</a:t>
            </a:r>
          </a:p>
        </p:txBody>
      </p:sp>
      <p:pic>
        <p:nvPicPr>
          <p:cNvPr id="108" name="Shape 108"/>
          <p:cNvPicPr preferRelativeResize="0"/>
          <p:nvPr/>
        </p:nvPicPr>
        <p:blipFill rotWithShape="1">
          <a:blip r:embed="rId3">
            <a:alphaModFix/>
          </a:blip>
          <a:srcRect l="75082" t="6579" r="7212" b="80259"/>
          <a:stretch/>
        </p:blipFill>
        <p:spPr>
          <a:xfrm>
            <a:off x="7743825" y="2488100"/>
            <a:ext cx="1333499" cy="74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 rotWithShape="1">
          <a:blip r:embed="rId4">
            <a:alphaModFix/>
          </a:blip>
          <a:srcRect r="30182"/>
          <a:stretch/>
        </p:blipFill>
        <p:spPr>
          <a:xfrm>
            <a:off x="942975" y="1688300"/>
            <a:ext cx="2886150" cy="291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 rotWithShape="1">
          <a:blip r:embed="rId5">
            <a:alphaModFix/>
          </a:blip>
          <a:srcRect r="30337"/>
          <a:stretch/>
        </p:blipFill>
        <p:spPr>
          <a:xfrm>
            <a:off x="4506337" y="1688300"/>
            <a:ext cx="3036524" cy="291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0" y="237725"/>
            <a:ext cx="91440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 b="1" dirty="0"/>
              <a:t>ZAP1 only exhibits influence on ACE2 (activation)</a:t>
            </a:r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75" y="1653662"/>
            <a:ext cx="4424850" cy="281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6525" y="1653675"/>
            <a:ext cx="4561474" cy="2818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0" y="76200"/>
            <a:ext cx="8620199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800" b="1" dirty="0"/>
              <a:t>Deletion of ZAP1 causes repression of ACE2 in our </a:t>
            </a:r>
            <a:r>
              <a:rPr lang="en" sz="2800" b="1" dirty="0" smtClean="0"/>
              <a:t>network</a:t>
            </a:r>
            <a:endParaRPr lang="en" sz="2800" b="1" dirty="0"/>
          </a:p>
        </p:txBody>
      </p:sp>
      <p:pic>
        <p:nvPicPr>
          <p:cNvPr id="123" name="Shape 123"/>
          <p:cNvPicPr preferRelativeResize="0"/>
          <p:nvPr/>
        </p:nvPicPr>
        <p:blipFill rotWithShape="1">
          <a:blip r:embed="rId3">
            <a:alphaModFix/>
          </a:blip>
          <a:srcRect l="3936" r="25010"/>
          <a:stretch/>
        </p:blipFill>
        <p:spPr>
          <a:xfrm>
            <a:off x="836762" y="1629500"/>
            <a:ext cx="2924175" cy="307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 rotWithShape="1">
          <a:blip r:embed="rId4">
            <a:alphaModFix/>
          </a:blip>
          <a:srcRect l="5574" r="27740"/>
          <a:stretch/>
        </p:blipFill>
        <p:spPr>
          <a:xfrm>
            <a:off x="4606925" y="1629500"/>
            <a:ext cx="2847975" cy="3076574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 txBox="1"/>
          <p:nvPr/>
        </p:nvSpPr>
        <p:spPr>
          <a:xfrm>
            <a:off x="993775" y="1270000"/>
            <a:ext cx="2714700" cy="276300"/>
          </a:xfrm>
          <a:prstGeom prst="rect">
            <a:avLst/>
          </a:prstGeom>
          <a:noFill/>
          <a:ln w="9525" cap="flat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1600" dirty="0">
                <a:solidFill>
                  <a:schemeClr val="tx1">
                    <a:lumMod val="85000"/>
                  </a:schemeClr>
                </a:solidFill>
                <a:latin typeface="+mj-lt"/>
              </a:rPr>
              <a:t>“Non-Estimated b”</a:t>
            </a:r>
          </a:p>
        </p:txBody>
      </p:sp>
      <p:sp>
        <p:nvSpPr>
          <p:cNvPr id="126" name="Shape 126"/>
          <p:cNvSpPr txBox="1"/>
          <p:nvPr/>
        </p:nvSpPr>
        <p:spPr>
          <a:xfrm>
            <a:off x="4686300" y="1276350"/>
            <a:ext cx="2714700" cy="276300"/>
          </a:xfrm>
          <a:prstGeom prst="rect">
            <a:avLst/>
          </a:prstGeom>
          <a:noFill/>
          <a:ln w="9525" cap="flat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 dirty="0">
                <a:solidFill>
                  <a:schemeClr val="tx1">
                    <a:lumMod val="85000"/>
                  </a:schemeClr>
                </a:solidFill>
                <a:latin typeface="+mj-lt"/>
              </a:rPr>
              <a:t>“Estimated b”</a:t>
            </a:r>
          </a:p>
        </p:txBody>
      </p:sp>
      <p:pic>
        <p:nvPicPr>
          <p:cNvPr id="127" name="Shape 127"/>
          <p:cNvPicPr preferRelativeResize="0"/>
          <p:nvPr/>
        </p:nvPicPr>
        <p:blipFill rotWithShape="1">
          <a:blip r:embed="rId3">
            <a:alphaModFix/>
          </a:blip>
          <a:srcRect l="75082" t="6579" r="7212" b="80259"/>
          <a:stretch/>
        </p:blipFill>
        <p:spPr>
          <a:xfrm>
            <a:off x="7743825" y="2488100"/>
            <a:ext cx="1333499" cy="74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63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 b="1" dirty="0"/>
              <a:t>Comparison of Weights between fixed and estimated b-values for each regulatory pair</a:t>
            </a:r>
          </a:p>
        </p:txBody>
      </p:sp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6750" y="1200150"/>
            <a:ext cx="6670824" cy="388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71825" y="3204750"/>
            <a:ext cx="2409674" cy="22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26750" y="2286000"/>
            <a:ext cx="191886" cy="512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0" y="130435"/>
            <a:ext cx="90192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600" b="1" dirty="0"/>
              <a:t>Production Rates for fixed &amp; estimated b </a:t>
            </a:r>
            <a:r>
              <a:rPr lang="en" sz="2600" b="1" dirty="0" smtClean="0"/>
              <a:t>transcription </a:t>
            </a:r>
            <a:r>
              <a:rPr lang="en" sz="2600" b="1" dirty="0"/>
              <a:t>factors, with MIG2 showing the most change</a:t>
            </a:r>
          </a:p>
        </p:txBody>
      </p:sp>
      <p:pic>
        <p:nvPicPr>
          <p:cNvPr id="141" name="Shape 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3125" y="1496151"/>
            <a:ext cx="6498850" cy="306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1199" y="2209950"/>
            <a:ext cx="266175" cy="137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19526" y="4412350"/>
            <a:ext cx="1841142" cy="269774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/>
          <p:nvPr/>
        </p:nvSpPr>
        <p:spPr>
          <a:xfrm rot="-2924314">
            <a:off x="5045961" y="4092539"/>
            <a:ext cx="514029" cy="241069"/>
          </a:xfrm>
          <a:prstGeom prst="rect">
            <a:avLst/>
          </a:prstGeom>
          <a:noFill/>
          <a:ln w="38100" cap="flat">
            <a:solidFill>
              <a:srgbClr val="FFD9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0" y="412749"/>
            <a:ext cx="9144000" cy="65062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 dirty="0" smtClean="0"/>
              <a:t>MIG2 changes from being strongly </a:t>
            </a:r>
            <a:r>
              <a:rPr lang="en" sz="3000" b="1" dirty="0"/>
              <a:t/>
            </a:r>
            <a:br>
              <a:rPr lang="en" sz="3000" b="1" dirty="0"/>
            </a:br>
            <a:r>
              <a:rPr lang="en" sz="3000" b="1" dirty="0" smtClean="0"/>
              <a:t>activated to being strongly repressed</a:t>
            </a:r>
            <a:endParaRPr lang="en" sz="3000" b="1" dirty="0"/>
          </a:p>
        </p:txBody>
      </p:sp>
      <p:pic>
        <p:nvPicPr>
          <p:cNvPr id="150" name="Shape 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75" y="1653662"/>
            <a:ext cx="4424850" cy="281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6525" y="1653675"/>
            <a:ext cx="4561474" cy="2818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36225" y="205975"/>
            <a:ext cx="91440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 dirty="0"/>
              <a:t>Overall, models of MIG2 poorly fit the data, though improved with estimation of </a:t>
            </a:r>
            <a:r>
              <a:rPr lang="en" sz="3000" b="1" dirty="0" smtClean="0"/>
              <a:t>b</a:t>
            </a:r>
            <a:endParaRPr lang="en" sz="3000" b="1" dirty="0"/>
          </a:p>
        </p:txBody>
      </p:sp>
      <p:sp>
        <p:nvSpPr>
          <p:cNvPr id="157" name="Shape 157"/>
          <p:cNvSpPr txBox="1"/>
          <p:nvPr/>
        </p:nvSpPr>
        <p:spPr>
          <a:xfrm>
            <a:off x="1287750" y="1276350"/>
            <a:ext cx="2388899" cy="276300"/>
          </a:xfrm>
          <a:prstGeom prst="rect">
            <a:avLst/>
          </a:prstGeom>
          <a:noFill/>
          <a:ln w="9525" cap="flat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 dirty="0" smtClean="0">
                <a:solidFill>
                  <a:schemeClr val="tx1">
                    <a:lumMod val="85000"/>
                  </a:schemeClr>
                </a:solidFill>
                <a:latin typeface="+mj-lt"/>
              </a:rPr>
              <a:t>“Non-Estimated b”</a:t>
            </a:r>
            <a:endParaRPr lang="en" sz="1600" dirty="0">
              <a:solidFill>
                <a:schemeClr val="tx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158" name="Shape 158"/>
          <p:cNvSpPr txBox="1"/>
          <p:nvPr/>
        </p:nvSpPr>
        <p:spPr>
          <a:xfrm>
            <a:off x="4859725" y="1276350"/>
            <a:ext cx="2388899" cy="276300"/>
          </a:xfrm>
          <a:prstGeom prst="rect">
            <a:avLst/>
          </a:prstGeom>
          <a:noFill/>
          <a:ln w="9525" cap="flat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 dirty="0">
                <a:solidFill>
                  <a:schemeClr val="tx1">
                    <a:lumMod val="85000"/>
                  </a:schemeClr>
                </a:solidFill>
                <a:latin typeface="+mj-lt"/>
              </a:rPr>
              <a:t>“Estimated b”</a:t>
            </a:r>
          </a:p>
        </p:txBody>
      </p:sp>
      <p:pic>
        <p:nvPicPr>
          <p:cNvPr id="159" name="Shape 159"/>
          <p:cNvPicPr preferRelativeResize="0"/>
          <p:nvPr/>
        </p:nvPicPr>
        <p:blipFill rotWithShape="1">
          <a:blip r:embed="rId3">
            <a:alphaModFix/>
          </a:blip>
          <a:srcRect l="75082" t="6579" r="7212" b="80259"/>
          <a:stretch/>
        </p:blipFill>
        <p:spPr>
          <a:xfrm>
            <a:off x="7743825" y="2488100"/>
            <a:ext cx="1333499" cy="74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 rotWithShape="1">
          <a:blip r:embed="rId4">
            <a:alphaModFix/>
          </a:blip>
          <a:srcRect r="30357"/>
          <a:stretch/>
        </p:blipFill>
        <p:spPr>
          <a:xfrm>
            <a:off x="885825" y="1718000"/>
            <a:ext cx="2950025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/>
          <p:cNvPicPr preferRelativeResize="0"/>
          <p:nvPr/>
        </p:nvPicPr>
        <p:blipFill rotWithShape="1">
          <a:blip r:embed="rId5">
            <a:alphaModFix/>
          </a:blip>
          <a:srcRect r="27662"/>
          <a:stretch/>
        </p:blipFill>
        <p:spPr>
          <a:xfrm>
            <a:off x="4362450" y="1631133"/>
            <a:ext cx="2950024" cy="3058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76200" y="129775"/>
            <a:ext cx="86105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 b="1" dirty="0"/>
              <a:t>Large dynamics of MIG2 over time course is reflected in p-values.</a:t>
            </a:r>
          </a:p>
        </p:txBody>
      </p:sp>
      <p:sp>
        <p:nvSpPr>
          <p:cNvPr id="168" name="Shape 168"/>
          <p:cNvSpPr txBox="1"/>
          <p:nvPr/>
        </p:nvSpPr>
        <p:spPr>
          <a:xfrm>
            <a:off x="76200" y="1951800"/>
            <a:ext cx="3085799" cy="2955000"/>
          </a:xfrm>
          <a:prstGeom prst="rect">
            <a:avLst/>
          </a:prstGeom>
          <a:noFill/>
          <a:ln w="28575" cap="flat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 sz="1800" b="1" u="sng" dirty="0">
                <a:solidFill>
                  <a:srgbClr val="A64D79"/>
                </a:solidFill>
                <a:latin typeface="+mj-lt"/>
              </a:rPr>
              <a:t>Wild Type</a:t>
            </a:r>
          </a:p>
          <a:p>
            <a:pPr rtl="0">
              <a:spcBef>
                <a:spcPts val="0"/>
              </a:spcBef>
              <a:buNone/>
            </a:pPr>
            <a:r>
              <a:rPr lang="en" sz="1800" dirty="0">
                <a:solidFill>
                  <a:schemeClr val="tx1">
                    <a:lumMod val="85000"/>
                  </a:schemeClr>
                </a:solidFill>
                <a:latin typeface="+mj-lt"/>
              </a:rPr>
              <a:t>-p-value: 7.68x10-5</a:t>
            </a:r>
          </a:p>
          <a:p>
            <a:pPr rtl="0">
              <a:spcBef>
                <a:spcPts val="0"/>
              </a:spcBef>
              <a:buNone/>
            </a:pPr>
            <a:r>
              <a:rPr lang="en" sz="1800" dirty="0">
                <a:solidFill>
                  <a:schemeClr val="tx1">
                    <a:lumMod val="85000"/>
                  </a:schemeClr>
                </a:solidFill>
                <a:latin typeface="+mj-lt"/>
              </a:rPr>
              <a:t>-B-H p-value: .00113</a:t>
            </a:r>
          </a:p>
          <a:p>
            <a:pPr rtl="0">
              <a:spcBef>
                <a:spcPts val="0"/>
              </a:spcBef>
              <a:buNone/>
            </a:pPr>
            <a:r>
              <a:rPr lang="en" sz="1800" dirty="0">
                <a:solidFill>
                  <a:schemeClr val="tx1">
                    <a:lumMod val="85000"/>
                  </a:schemeClr>
                </a:solidFill>
                <a:latin typeface="+mj-lt"/>
              </a:rPr>
              <a:t>-Bonferroni p-value: .487</a:t>
            </a:r>
          </a:p>
          <a:p>
            <a:pPr rtl="0">
              <a:spcBef>
                <a:spcPts val="0"/>
              </a:spcBef>
              <a:buNone/>
            </a:pPr>
            <a:endParaRPr sz="1800" dirty="0"/>
          </a:p>
          <a:p>
            <a:pPr algn="ctr" rtl="0">
              <a:spcBef>
                <a:spcPts val="0"/>
              </a:spcBef>
              <a:buNone/>
            </a:pPr>
            <a:r>
              <a:rPr lang="en" sz="1800" b="1" u="sng" dirty="0">
                <a:solidFill>
                  <a:srgbClr val="93C47D"/>
                </a:solidFill>
              </a:rPr>
              <a:t>dZAP1</a:t>
            </a:r>
          </a:p>
          <a:p>
            <a:pPr rtl="0">
              <a:spcBef>
                <a:spcPts val="0"/>
              </a:spcBef>
              <a:buNone/>
            </a:pPr>
            <a:r>
              <a:rPr lang="en" sz="1800" dirty="0">
                <a:solidFill>
                  <a:schemeClr val="tx1">
                    <a:lumMod val="85000"/>
                  </a:schemeClr>
                </a:solidFill>
              </a:rPr>
              <a:t>-p-value: 6.236x10-7</a:t>
            </a:r>
          </a:p>
          <a:p>
            <a:pPr rtl="0">
              <a:spcBef>
                <a:spcPts val="0"/>
              </a:spcBef>
              <a:buNone/>
            </a:pPr>
            <a:r>
              <a:rPr lang="en" sz="1800" dirty="0">
                <a:solidFill>
                  <a:schemeClr val="tx1">
                    <a:lumMod val="85000"/>
                  </a:schemeClr>
                </a:solidFill>
              </a:rPr>
              <a:t>-B-H p-value: 5.01x10-5</a:t>
            </a:r>
          </a:p>
          <a:p>
            <a:pPr>
              <a:spcBef>
                <a:spcPts val="0"/>
              </a:spcBef>
              <a:buNone/>
            </a:pPr>
            <a:r>
              <a:rPr lang="en" sz="1800" dirty="0">
                <a:solidFill>
                  <a:schemeClr val="tx1">
                    <a:lumMod val="85000"/>
                  </a:schemeClr>
                </a:solidFill>
              </a:rPr>
              <a:t>-Bonferroni p-value: .00366</a:t>
            </a:r>
          </a:p>
        </p:txBody>
      </p:sp>
      <p:sp>
        <p:nvSpPr>
          <p:cNvPr id="169" name="Shape 169"/>
          <p:cNvSpPr txBox="1"/>
          <p:nvPr/>
        </p:nvSpPr>
        <p:spPr>
          <a:xfrm>
            <a:off x="76200" y="1362800"/>
            <a:ext cx="3085799" cy="611699"/>
          </a:xfrm>
          <a:prstGeom prst="rect">
            <a:avLst/>
          </a:prstGeom>
          <a:noFill/>
          <a:ln w="28575" cap="flat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 sz="1800" dirty="0">
                <a:solidFill>
                  <a:schemeClr val="tx1">
                    <a:lumMod val="85000"/>
                  </a:schemeClr>
                </a:solidFill>
                <a:latin typeface="+mj-lt"/>
              </a:rPr>
              <a:t>MIG2 p-values from</a:t>
            </a:r>
          </a:p>
          <a:p>
            <a:pPr algn="ctr">
              <a:spcBef>
                <a:spcPts val="0"/>
              </a:spcBef>
              <a:buNone/>
            </a:pPr>
            <a:r>
              <a:rPr lang="en" sz="1800" dirty="0">
                <a:solidFill>
                  <a:schemeClr val="tx1">
                    <a:lumMod val="85000"/>
                  </a:schemeClr>
                </a:solidFill>
                <a:latin typeface="+mj-lt"/>
              </a:rPr>
              <a:t>ANOVA Analysis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82458"/>
              </p:ext>
            </p:extLst>
          </p:nvPr>
        </p:nvGraphicFramePr>
        <p:xfrm>
          <a:off x="3411908" y="1553137"/>
          <a:ext cx="5500326" cy="30085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3442"/>
                <a:gridCol w="1833442"/>
                <a:gridCol w="1833442"/>
              </a:tblGrid>
              <a:tr h="3268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</a:rPr>
                        <a:t>ANOVA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WT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dZAP1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4521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 &lt; 0.05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2378/6189 (31.42%)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2264/6189 (36.58%)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4635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p &lt; 0.01</a:t>
                      </a: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1527/6189 (24.67%)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1445/6189 (23.35%)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425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p &lt; 0.001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860/6189 (13.90%)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792/6189 (12.80%)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4508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p &lt; 0.0001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460/6189 (7.43%)</a:t>
                      </a:r>
                      <a:endParaRPr lang="en-US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414/6189 (6.69%)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4515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B-H </a:t>
                      </a:r>
                      <a:r>
                        <a:rPr lang="en-US" sz="1400" dirty="0" smtClean="0">
                          <a:effectLst/>
                        </a:rPr>
                        <a:t>p &lt; 0.05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1656/6189 (26.76%)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1538/6189 (24.85%)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4381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Bonferroni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p &lt; 0.05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228/6189 (3.68%)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192/6189 (3.10%)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</a:tbl>
          </a:graphicData>
        </a:graphic>
      </p:graphicFrame>
      <p:sp>
        <p:nvSpPr>
          <p:cNvPr id="171" name="Shape 171"/>
          <p:cNvSpPr/>
          <p:nvPr/>
        </p:nvSpPr>
        <p:spPr>
          <a:xfrm>
            <a:off x="7216697" y="3220801"/>
            <a:ext cx="1546303" cy="265349"/>
          </a:xfrm>
          <a:prstGeom prst="rect">
            <a:avLst/>
          </a:prstGeom>
          <a:noFill/>
          <a:ln w="25400" cap="flat">
            <a:solidFill>
              <a:srgbClr val="93C4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2" name="Shape 172"/>
          <p:cNvSpPr/>
          <p:nvPr/>
        </p:nvSpPr>
        <p:spPr>
          <a:xfrm>
            <a:off x="7145174" y="3670251"/>
            <a:ext cx="1668625" cy="281523"/>
          </a:xfrm>
          <a:prstGeom prst="rect">
            <a:avLst/>
          </a:prstGeom>
          <a:noFill/>
          <a:ln w="25400" cap="flat">
            <a:solidFill>
              <a:srgbClr val="93C4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0" name="Shape 170"/>
          <p:cNvSpPr/>
          <p:nvPr/>
        </p:nvSpPr>
        <p:spPr>
          <a:xfrm>
            <a:off x="7227492" y="4124150"/>
            <a:ext cx="1535508" cy="219699"/>
          </a:xfrm>
          <a:prstGeom prst="rect">
            <a:avLst/>
          </a:prstGeom>
          <a:noFill/>
          <a:ln w="25400" cap="flat">
            <a:solidFill>
              <a:srgbClr val="93C4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5340350" y="3670251"/>
            <a:ext cx="1631950" cy="281523"/>
          </a:xfrm>
          <a:prstGeom prst="rect">
            <a:avLst/>
          </a:prstGeom>
          <a:noFill/>
          <a:ln w="25400" cap="flat">
            <a:solidFill>
              <a:srgbClr val="C27BA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/>
          <p:nvPr/>
        </p:nvSpPr>
        <p:spPr>
          <a:xfrm>
            <a:off x="5425700" y="4135350"/>
            <a:ext cx="1483100" cy="208499"/>
          </a:xfrm>
          <a:prstGeom prst="rect">
            <a:avLst/>
          </a:prstGeom>
          <a:noFill/>
          <a:ln w="25400" cap="flat">
            <a:solidFill>
              <a:srgbClr val="C27BA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4722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1" dirty="0"/>
              <a:t>Zap1 Deletion from </a:t>
            </a:r>
            <a:r>
              <a:rPr lang="en" b="1" i="1" dirty="0"/>
              <a:t>S. cerevisiae </a:t>
            </a: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203200" y="806450"/>
            <a:ext cx="8769350" cy="407493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95300" lvl="0" indent="-457200" rtl="0">
              <a:spcBef>
                <a:spcPts val="0"/>
              </a:spcBef>
              <a:buClr>
                <a:schemeClr val="tx1">
                  <a:lumMod val="8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950" dirty="0" smtClean="0"/>
              <a:t>Background of ZAP1 was explored to better understand its activation roles. </a:t>
            </a:r>
          </a:p>
          <a:p>
            <a:pPr marL="38100" lvl="0" indent="0" rtl="0">
              <a:spcBef>
                <a:spcPts val="0"/>
              </a:spcBef>
              <a:buClr>
                <a:schemeClr val="tx1">
                  <a:lumMod val="85000"/>
                </a:schemeClr>
              </a:buClr>
              <a:buSzPct val="100000"/>
              <a:buNone/>
            </a:pPr>
            <a:endParaRPr lang="en" sz="1950" dirty="0"/>
          </a:p>
          <a:p>
            <a:pPr marL="495300" lvl="0" indent="-457200" rtl="0">
              <a:spcBef>
                <a:spcPts val="0"/>
              </a:spcBef>
              <a:buClr>
                <a:schemeClr val="tx1">
                  <a:lumMod val="8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950" dirty="0" smtClean="0"/>
              <a:t>Significant STEM </a:t>
            </a:r>
            <a:r>
              <a:rPr lang="en" sz="1950" dirty="0"/>
              <a:t>output </a:t>
            </a:r>
            <a:r>
              <a:rPr lang="en" sz="1950" dirty="0" smtClean="0"/>
              <a:t>profile (profile 45) were examined, resulting in ontology terms.</a:t>
            </a:r>
          </a:p>
          <a:p>
            <a:pPr marL="38100" lvl="0" indent="0" rtl="0">
              <a:spcBef>
                <a:spcPts val="0"/>
              </a:spcBef>
              <a:buClr>
                <a:schemeClr val="tx1">
                  <a:lumMod val="85000"/>
                </a:schemeClr>
              </a:buClr>
              <a:buSzPct val="100000"/>
              <a:buNone/>
            </a:pPr>
            <a:endParaRPr lang="en" sz="1950" dirty="0"/>
          </a:p>
          <a:p>
            <a:pPr marL="495300" lvl="0" indent="-457200" rtl="0">
              <a:spcBef>
                <a:spcPts val="0"/>
              </a:spcBef>
              <a:buClr>
                <a:schemeClr val="tx1">
                  <a:lumMod val="8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950" dirty="0" smtClean="0"/>
              <a:t>Transcription factors were pruned with addition of deleted strains, resulting in 20 genes to study.</a:t>
            </a:r>
          </a:p>
          <a:p>
            <a:pPr marL="38100" lvl="0" indent="0" rtl="0">
              <a:spcBef>
                <a:spcPts val="0"/>
              </a:spcBef>
              <a:buClr>
                <a:schemeClr val="tx1">
                  <a:lumMod val="85000"/>
                </a:schemeClr>
              </a:buClr>
              <a:buSzPct val="100000"/>
              <a:buNone/>
            </a:pPr>
            <a:endParaRPr lang="en" sz="1950" dirty="0"/>
          </a:p>
          <a:p>
            <a:pPr marL="495300" lvl="0" indent="-457200" rtl="0">
              <a:spcBef>
                <a:spcPts val="0"/>
              </a:spcBef>
              <a:buClr>
                <a:schemeClr val="tx1">
                  <a:lumMod val="8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950" dirty="0" smtClean="0"/>
              <a:t>Models of MATLAB, Excel, and GRNsight were run and outputs were analyzed (esp. ACE2).</a:t>
            </a:r>
          </a:p>
          <a:p>
            <a:pPr marL="495300" lvl="0" indent="-457200" rtl="0">
              <a:spcBef>
                <a:spcPts val="0"/>
              </a:spcBef>
              <a:buClr>
                <a:schemeClr val="tx1">
                  <a:lumMod val="85000"/>
                </a:schemeClr>
              </a:buClr>
              <a:buSzPct val="100000"/>
              <a:buFont typeface="Arial" panose="020B0604020202020204" pitchFamily="34" charset="0"/>
              <a:buChar char="•"/>
            </a:pPr>
            <a:endParaRPr lang="en" sz="1950" dirty="0"/>
          </a:p>
          <a:p>
            <a:pPr marL="495300" lvl="0" indent="-457200" rtl="0">
              <a:spcBef>
                <a:spcPts val="0"/>
              </a:spcBef>
              <a:buClr>
                <a:schemeClr val="tx1">
                  <a:lumMod val="8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950" dirty="0"/>
              <a:t>R</a:t>
            </a:r>
            <a:r>
              <a:rPr lang="en" sz="1950" dirty="0" smtClean="0"/>
              <a:t>egulatory genes and external environment could be manipulated to learn more about ZAP1’s role.</a:t>
            </a:r>
            <a:endParaRPr lang="en" sz="1950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0" y="53575"/>
            <a:ext cx="90192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600" b="1" dirty="0"/>
              <a:t>Production Rates for fixed &amp; estimated b transcription factors, with MIG2 showing the most change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81" name="Shape 1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3125" y="1496151"/>
            <a:ext cx="6498850" cy="306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Shape 182"/>
          <p:cNvSpPr/>
          <p:nvPr/>
        </p:nvSpPr>
        <p:spPr>
          <a:xfrm rot="-2924314">
            <a:off x="1775386" y="4060639"/>
            <a:ext cx="514029" cy="241069"/>
          </a:xfrm>
          <a:prstGeom prst="rect">
            <a:avLst/>
          </a:prstGeom>
          <a:noFill/>
          <a:ln w="38100" cap="flat">
            <a:solidFill>
              <a:srgbClr val="FFD9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/>
          <p:nvPr/>
        </p:nvSpPr>
        <p:spPr>
          <a:xfrm rot="-2924314">
            <a:off x="2669361" y="4092539"/>
            <a:ext cx="514029" cy="241069"/>
          </a:xfrm>
          <a:prstGeom prst="rect">
            <a:avLst/>
          </a:prstGeom>
          <a:noFill/>
          <a:ln w="38100" cap="flat">
            <a:solidFill>
              <a:srgbClr val="FFD9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 animBg="1"/>
      <p:bldP spid="18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36225" y="-98825"/>
            <a:ext cx="91440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 b="1" dirty="0"/>
              <a:t>CYC8 and YHP1 models closely fit with data</a:t>
            </a:r>
          </a:p>
        </p:txBody>
      </p:sp>
      <p:sp>
        <p:nvSpPr>
          <p:cNvPr id="189" name="Shape 189"/>
          <p:cNvSpPr txBox="1"/>
          <p:nvPr/>
        </p:nvSpPr>
        <p:spPr>
          <a:xfrm>
            <a:off x="189149" y="1404375"/>
            <a:ext cx="1887525" cy="276300"/>
          </a:xfrm>
          <a:prstGeom prst="rect">
            <a:avLst/>
          </a:prstGeom>
          <a:noFill/>
          <a:ln w="9525" cap="flat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>
                <a:solidFill>
                  <a:schemeClr val="tx1">
                    <a:lumMod val="85000"/>
                  </a:schemeClr>
                </a:solidFill>
                <a:latin typeface="+mj-lt"/>
              </a:rPr>
              <a:t>“Non-Estimated b”</a:t>
            </a:r>
          </a:p>
        </p:txBody>
      </p:sp>
      <p:sp>
        <p:nvSpPr>
          <p:cNvPr id="190" name="Shape 190"/>
          <p:cNvSpPr txBox="1"/>
          <p:nvPr/>
        </p:nvSpPr>
        <p:spPr>
          <a:xfrm>
            <a:off x="2432425" y="1404375"/>
            <a:ext cx="1629299" cy="276300"/>
          </a:xfrm>
          <a:prstGeom prst="rect">
            <a:avLst/>
          </a:prstGeom>
          <a:noFill/>
          <a:ln w="9525" cap="flat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>
                <a:solidFill>
                  <a:schemeClr val="tx1">
                    <a:lumMod val="85000"/>
                  </a:schemeClr>
                </a:solidFill>
                <a:latin typeface="+mj-lt"/>
              </a:rPr>
              <a:t>“Estimated b”</a:t>
            </a:r>
          </a:p>
        </p:txBody>
      </p:sp>
      <p:pic>
        <p:nvPicPr>
          <p:cNvPr id="191" name="Shape 191"/>
          <p:cNvPicPr preferRelativeResize="0"/>
          <p:nvPr/>
        </p:nvPicPr>
        <p:blipFill rotWithShape="1">
          <a:blip r:embed="rId3">
            <a:alphaModFix/>
          </a:blip>
          <a:srcRect l="75082" t="6579" r="7212" b="80259"/>
          <a:stretch/>
        </p:blipFill>
        <p:spPr>
          <a:xfrm>
            <a:off x="7692375" y="4313775"/>
            <a:ext cx="1333499" cy="74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Shape 1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250" y="1758625"/>
            <a:ext cx="2030499" cy="2080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Shape 19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65575" y="1758625"/>
            <a:ext cx="2112775" cy="2080899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Shape 194"/>
          <p:cNvSpPr txBox="1"/>
          <p:nvPr/>
        </p:nvSpPr>
        <p:spPr>
          <a:xfrm>
            <a:off x="6657175" y="1468500"/>
            <a:ext cx="1920300" cy="27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5" name="Shape 195"/>
          <p:cNvSpPr txBox="1"/>
          <p:nvPr/>
        </p:nvSpPr>
        <p:spPr>
          <a:xfrm>
            <a:off x="7155600" y="1404375"/>
            <a:ext cx="1629299" cy="276300"/>
          </a:xfrm>
          <a:prstGeom prst="rect">
            <a:avLst/>
          </a:prstGeom>
          <a:noFill/>
          <a:ln w="9525" cap="flat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>
                <a:solidFill>
                  <a:schemeClr val="tx1">
                    <a:lumMod val="85000"/>
                  </a:schemeClr>
                </a:solidFill>
                <a:latin typeface="+mj-lt"/>
              </a:rPr>
              <a:t>“Estimated b”</a:t>
            </a:r>
          </a:p>
        </p:txBody>
      </p:sp>
      <p:sp>
        <p:nvSpPr>
          <p:cNvPr id="196" name="Shape 196"/>
          <p:cNvSpPr txBox="1"/>
          <p:nvPr/>
        </p:nvSpPr>
        <p:spPr>
          <a:xfrm>
            <a:off x="4832350" y="1391674"/>
            <a:ext cx="1807125" cy="294025"/>
          </a:xfrm>
          <a:prstGeom prst="rect">
            <a:avLst/>
          </a:prstGeom>
          <a:noFill/>
          <a:ln w="9525" cap="flat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>
                <a:solidFill>
                  <a:schemeClr val="tx1">
                    <a:lumMod val="85000"/>
                  </a:schemeClr>
                </a:solidFill>
                <a:latin typeface="+mj-lt"/>
              </a:rPr>
              <a:t>“Non-Estimated b”</a:t>
            </a:r>
          </a:p>
        </p:txBody>
      </p:sp>
      <p:pic>
        <p:nvPicPr>
          <p:cNvPr id="197" name="Shape 19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73801" y="1749201"/>
            <a:ext cx="2155453" cy="2114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Shape 19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09674" y="1744800"/>
            <a:ext cx="2112775" cy="2119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0" y="129775"/>
            <a:ext cx="91440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 b="1" dirty="0"/>
              <a:t>CYC8 and YHP1 both have the most number of inputs </a:t>
            </a:r>
            <a:r>
              <a:rPr lang="en" sz="2800" b="1" dirty="0" smtClean="0"/>
              <a:t>in </a:t>
            </a:r>
            <a:r>
              <a:rPr lang="en" sz="2800" b="1" dirty="0"/>
              <a:t>our </a:t>
            </a:r>
            <a:r>
              <a:rPr lang="en" sz="2800" b="1" dirty="0" smtClean="0"/>
              <a:t>network</a:t>
            </a:r>
            <a:endParaRPr lang="en" sz="2800" b="1" dirty="0"/>
          </a:p>
        </p:txBody>
      </p:sp>
      <p:pic>
        <p:nvPicPr>
          <p:cNvPr id="204" name="Shape 2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675" y="1653675"/>
            <a:ext cx="4424850" cy="281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Shape 2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6325" y="1653675"/>
            <a:ext cx="4561474" cy="2818674"/>
          </a:xfrm>
          <a:prstGeom prst="rect">
            <a:avLst/>
          </a:prstGeom>
          <a:noFill/>
          <a:ln w="19050" cap="flat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206" name="Shape 206"/>
          <p:cNvCxnSpPr/>
          <p:nvPr/>
        </p:nvCxnSpPr>
        <p:spPr>
          <a:xfrm flipH="1">
            <a:off x="4146049" y="1329875"/>
            <a:ext cx="195600" cy="469499"/>
          </a:xfrm>
          <a:prstGeom prst="straightConnector1">
            <a:avLst/>
          </a:prstGeom>
          <a:noFill/>
          <a:ln w="19050" cap="flat">
            <a:solidFill>
              <a:srgbClr val="FFD966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07" name="Shape 207"/>
          <p:cNvCxnSpPr/>
          <p:nvPr/>
        </p:nvCxnSpPr>
        <p:spPr>
          <a:xfrm flipH="1">
            <a:off x="7969400" y="1359225"/>
            <a:ext cx="176099" cy="486600"/>
          </a:xfrm>
          <a:prstGeom prst="straightConnector1">
            <a:avLst/>
          </a:prstGeom>
          <a:noFill/>
          <a:ln w="19050" cap="flat">
            <a:solidFill>
              <a:srgbClr val="FFD966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08" name="Shape 208"/>
          <p:cNvCxnSpPr/>
          <p:nvPr/>
        </p:nvCxnSpPr>
        <p:spPr>
          <a:xfrm rot="10800000" flipH="1">
            <a:off x="31675" y="4361175"/>
            <a:ext cx="418200" cy="374399"/>
          </a:xfrm>
          <a:prstGeom prst="straightConnector1">
            <a:avLst/>
          </a:prstGeom>
          <a:noFill/>
          <a:ln w="19050" cap="flat">
            <a:solidFill>
              <a:srgbClr val="FFD966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09" name="Shape 209"/>
          <p:cNvCxnSpPr/>
          <p:nvPr/>
        </p:nvCxnSpPr>
        <p:spPr>
          <a:xfrm rot="10800000" flipH="1">
            <a:off x="4459000" y="4376650"/>
            <a:ext cx="399000" cy="336599"/>
          </a:xfrm>
          <a:prstGeom prst="straightConnector1">
            <a:avLst/>
          </a:prstGeom>
          <a:noFill/>
          <a:ln w="19050" cap="flat">
            <a:solidFill>
              <a:srgbClr val="FFD966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1" dirty="0"/>
              <a:t>Future directions</a:t>
            </a:r>
          </a:p>
        </p:txBody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559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>
              <a:buClr>
                <a:schemeClr val="tx1">
                  <a:lumMod val="85000"/>
                </a:schemeClr>
              </a:buClr>
              <a:buSzPct val="100000"/>
              <a:buFont typeface="Arial"/>
              <a:buChar char="-"/>
            </a:pPr>
            <a:r>
              <a:rPr lang="en" sz="2000" dirty="0"/>
              <a:t>Deletion of other transcription factors to explore if they show bigger changes </a:t>
            </a:r>
          </a:p>
          <a:p>
            <a:pPr marL="914400" lvl="1" indent="-381000">
              <a:buClr>
                <a:schemeClr val="tx1">
                  <a:lumMod val="85000"/>
                </a:schemeClr>
              </a:buClr>
              <a:buFont typeface="Arial"/>
              <a:buChar char="-"/>
            </a:pPr>
            <a:r>
              <a:rPr lang="en" sz="2000" dirty="0"/>
              <a:t>CIN5 and MSN2 based off GRNsight </a:t>
            </a:r>
            <a:r>
              <a:rPr lang="en" sz="2000" dirty="0" smtClean="0"/>
              <a:t>network</a:t>
            </a:r>
          </a:p>
          <a:p>
            <a:pPr marL="914400" lvl="1" indent="-381000">
              <a:buClr>
                <a:schemeClr val="tx1">
                  <a:lumMod val="85000"/>
                </a:schemeClr>
              </a:buClr>
              <a:buFont typeface="Arial"/>
              <a:buChar char="-"/>
            </a:pPr>
            <a:endParaRPr lang="en" sz="2000" dirty="0"/>
          </a:p>
          <a:p>
            <a:pPr marL="457200" lvl="0" indent="-419100">
              <a:buClr>
                <a:schemeClr val="tx1">
                  <a:lumMod val="85000"/>
                </a:schemeClr>
              </a:buClr>
              <a:buSzPct val="100000"/>
              <a:buFont typeface="Arial"/>
              <a:buChar char="-"/>
            </a:pPr>
            <a:r>
              <a:rPr lang="en" sz="2000" dirty="0"/>
              <a:t>Troubleshoot ZAP1 and MIG2 </a:t>
            </a:r>
            <a:r>
              <a:rPr lang="en" sz="2000" dirty="0" smtClean="0"/>
              <a:t>relationship</a:t>
            </a:r>
          </a:p>
          <a:p>
            <a:pPr marL="457200" lvl="0" indent="-419100">
              <a:buClr>
                <a:schemeClr val="tx1">
                  <a:lumMod val="85000"/>
                </a:schemeClr>
              </a:buClr>
              <a:buSzPct val="100000"/>
              <a:buFont typeface="Arial"/>
              <a:buChar char="-"/>
            </a:pPr>
            <a:endParaRPr lang="en" sz="2000" dirty="0" smtClean="0"/>
          </a:p>
          <a:p>
            <a:pPr marL="457200" lvl="0" indent="-419100">
              <a:buClr>
                <a:schemeClr val="tx1">
                  <a:lumMod val="85000"/>
                </a:schemeClr>
              </a:buClr>
              <a:buSzPct val="100000"/>
              <a:buFont typeface="Arial"/>
              <a:buChar char="-"/>
            </a:pPr>
            <a:r>
              <a:rPr lang="en" sz="2000" dirty="0" smtClean="0"/>
              <a:t>Could examine </a:t>
            </a:r>
            <a:r>
              <a:rPr lang="en" sz="2000" dirty="0" smtClean="0">
                <a:solidFill>
                  <a:schemeClr val="tx1">
                    <a:lumMod val="95000"/>
                  </a:schemeClr>
                </a:solidFill>
              </a:rPr>
              <a:t>ZAP1 in heavy-metal environment</a:t>
            </a:r>
          </a:p>
          <a:p>
            <a:pPr marL="457200" lvl="0" indent="-419100">
              <a:buClr>
                <a:schemeClr val="tx1">
                  <a:lumMod val="85000"/>
                </a:schemeClr>
              </a:buClr>
              <a:buSzPct val="100000"/>
              <a:buFont typeface="Arial"/>
              <a:buChar char="-"/>
            </a:pPr>
            <a:endParaRPr lang="en" sz="2000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457200" lvl="0" indent="-419100">
              <a:buClr>
                <a:schemeClr val="tx1">
                  <a:lumMod val="85000"/>
                </a:schemeClr>
              </a:buClr>
              <a:buSzPct val="100000"/>
              <a:buFont typeface="Arial"/>
              <a:buChar char="-"/>
            </a:pPr>
            <a:r>
              <a:rPr lang="en" sz="2000" dirty="0" smtClean="0"/>
              <a:t>Examine </a:t>
            </a:r>
            <a:r>
              <a:rPr lang="en" sz="2000" dirty="0"/>
              <a:t>wild type Stem Profile 0 vs dZAP1 Stem Profile </a:t>
            </a:r>
            <a:r>
              <a:rPr lang="en" sz="2000" dirty="0" smtClean="0"/>
              <a:t>7</a:t>
            </a:r>
          </a:p>
          <a:p>
            <a:pPr marL="457200" lvl="0" indent="-419100">
              <a:buClr>
                <a:schemeClr val="tx1">
                  <a:lumMod val="85000"/>
                </a:schemeClr>
              </a:buClr>
              <a:buSzPct val="100000"/>
              <a:buFont typeface="Arial"/>
              <a:buChar char="-"/>
            </a:pPr>
            <a:endParaRPr lang="en" sz="2000" dirty="0"/>
          </a:p>
          <a:p>
            <a:pPr marL="457200" lvl="0" indent="-419100">
              <a:buClr>
                <a:schemeClr val="tx1">
                  <a:lumMod val="85000"/>
                </a:schemeClr>
              </a:buClr>
              <a:buSzPct val="100000"/>
              <a:buFont typeface="Arial"/>
              <a:buChar char="-"/>
            </a:pPr>
            <a:r>
              <a:rPr lang="en" sz="2000" dirty="0"/>
              <a:t>Investigate what genes ACE2 regulates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4722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1" dirty="0"/>
              <a:t>Zap1 Deletion from </a:t>
            </a:r>
            <a:r>
              <a:rPr lang="en" b="1" i="1" dirty="0"/>
              <a:t>S. cerevisiae </a:t>
            </a: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152400" y="806450"/>
            <a:ext cx="8699500" cy="407493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95300" lvl="0" indent="-457200" rtl="0">
              <a:spcBef>
                <a:spcPts val="0"/>
              </a:spcBef>
              <a:buClr>
                <a:schemeClr val="tx1">
                  <a:lumMod val="8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950" dirty="0" smtClean="0"/>
              <a:t>Upon research of ZAP1, zinc-related effects were explored especially with its possible effects on ACE2. </a:t>
            </a:r>
          </a:p>
          <a:p>
            <a:pPr marL="38100" lvl="0" indent="0" rtl="0">
              <a:spcBef>
                <a:spcPts val="0"/>
              </a:spcBef>
              <a:buClr>
                <a:schemeClr val="tx1">
                  <a:lumMod val="85000"/>
                </a:schemeClr>
              </a:buClr>
              <a:buSzPct val="100000"/>
              <a:buNone/>
            </a:pPr>
            <a:endParaRPr lang="en" sz="1950" dirty="0"/>
          </a:p>
          <a:p>
            <a:pPr marL="495300" lvl="0" indent="-457200" rtl="0">
              <a:spcBef>
                <a:spcPts val="0"/>
              </a:spcBef>
              <a:buClr>
                <a:schemeClr val="tx1">
                  <a:lumMod val="8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950" dirty="0" smtClean="0"/>
              <a:t>Most significant STEM profile, 45, gave rise to the ontology terms which generated the hypothesis of amino-acid relationship.</a:t>
            </a:r>
          </a:p>
          <a:p>
            <a:pPr marL="38100" lvl="0" indent="0" rtl="0">
              <a:spcBef>
                <a:spcPts val="0"/>
              </a:spcBef>
              <a:buClr>
                <a:schemeClr val="tx1">
                  <a:lumMod val="85000"/>
                </a:schemeClr>
              </a:buClr>
              <a:buSzPct val="100000"/>
              <a:buNone/>
            </a:pPr>
            <a:endParaRPr lang="en" sz="1950" dirty="0"/>
          </a:p>
          <a:p>
            <a:pPr marL="495300" lvl="0" indent="-457200" rtl="0">
              <a:spcBef>
                <a:spcPts val="0"/>
              </a:spcBef>
              <a:buClr>
                <a:schemeClr val="tx1">
                  <a:lumMod val="8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950" dirty="0" smtClean="0"/>
              <a:t>Models of MATLAB, Excel, and GRNsight were run with the 20 transcription factors, showing ZAP1’s only role to be activation of ACE2 in this network.</a:t>
            </a:r>
            <a:endParaRPr lang="en" sz="1950" dirty="0"/>
          </a:p>
          <a:p>
            <a:pPr marL="795338" lvl="1" indent="-457200">
              <a:buClr>
                <a:schemeClr val="tx1">
                  <a:lumMod val="8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650" dirty="0" smtClean="0"/>
              <a:t>MIG2, CYC8, and YHP1 were further examined. </a:t>
            </a:r>
          </a:p>
          <a:p>
            <a:pPr marL="795338" lvl="1" indent="-457200">
              <a:buClr>
                <a:schemeClr val="tx1">
                  <a:lumMod val="85000"/>
                </a:schemeClr>
              </a:buClr>
              <a:buSzPct val="100000"/>
              <a:buFont typeface="Arial" panose="020B0604020202020204" pitchFamily="34" charset="0"/>
              <a:buChar char="•"/>
            </a:pPr>
            <a:endParaRPr lang="en" sz="1650" dirty="0"/>
          </a:p>
          <a:p>
            <a:pPr marL="495300" lvl="0" indent="-457200" rtl="0">
              <a:spcBef>
                <a:spcPts val="0"/>
              </a:spcBef>
              <a:buClr>
                <a:schemeClr val="tx1">
                  <a:lumMod val="8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950" dirty="0" smtClean="0"/>
              <a:t>This project could be expanded to explore ZAP1’s relationships with other transcriptional factors and environmental stresses.</a:t>
            </a:r>
            <a:endParaRPr lang="en" sz="1950" dirty="0"/>
          </a:p>
        </p:txBody>
      </p:sp>
    </p:spTree>
    <p:extLst>
      <p:ext uri="{BB962C8B-B14F-4D97-AF65-F5344CB8AC3E}">
        <p14:creationId xmlns:p14="http://schemas.microsoft.com/office/powerpoint/2010/main" val="2529756461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1" dirty="0"/>
              <a:t>Acknowledgments </a:t>
            </a:r>
          </a:p>
        </p:txBody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431800" y="16446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2400" dirty="0">
                <a:solidFill>
                  <a:schemeClr val="tx1">
                    <a:lumMod val="95000"/>
                  </a:schemeClr>
                </a:solidFill>
              </a:rPr>
              <a:t>We would like to thank Dr. Dahlquist, Dr. Fitzpatrick, and our BIOL 398 classmates for their consistent help and support.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1" dirty="0"/>
              <a:t>References </a:t>
            </a:r>
          </a:p>
        </p:txBody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959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800" dirty="0">
                <a:solidFill>
                  <a:schemeClr val="tx1">
                    <a:lumMod val="85000"/>
                  </a:schemeClr>
                </a:solidFill>
              </a:rPr>
              <a:t>Eide, D. J. 2009. Homeostatic and adaptive responses to zinc deficiency in Saccharomyces cerevisiae. J.Biol. Chem. 284:18565–18569</a:t>
            </a:r>
          </a:p>
          <a:p>
            <a:pPr lvl="0" rtl="0">
              <a:lnSpc>
                <a:spcPct val="124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 dirty="0">
              <a:solidFill>
                <a:schemeClr val="tx1">
                  <a:lumMod val="85000"/>
                </a:schemeClr>
              </a:solidFill>
            </a:endParaRPr>
          </a:p>
          <a:p>
            <a:pPr lvl="0" rtl="0">
              <a:lnSpc>
                <a:spcPct val="124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800" dirty="0">
                <a:solidFill>
                  <a:schemeClr val="tx1">
                    <a:lumMod val="85000"/>
                  </a:schemeClr>
                </a:solidFill>
              </a:rPr>
              <a:t>Eide, D. J. (2001). Functional genomics and metal metabolism. </a:t>
            </a:r>
            <a:r>
              <a:rPr lang="en" sz="1800" i="1" dirty="0">
                <a:solidFill>
                  <a:schemeClr val="tx1">
                    <a:lumMod val="85000"/>
                  </a:schemeClr>
                </a:solidFill>
              </a:rPr>
              <a:t>Genome Biol</a:t>
            </a:r>
            <a:r>
              <a:rPr lang="en" sz="1800" dirty="0">
                <a:solidFill>
                  <a:schemeClr val="tx1">
                    <a:lumMod val="85000"/>
                  </a:schemeClr>
                </a:solidFill>
              </a:rPr>
              <a:t>,</a:t>
            </a:r>
            <a:r>
              <a:rPr lang="en" sz="1800" i="1" dirty="0">
                <a:solidFill>
                  <a:schemeClr val="tx1">
                    <a:lumMod val="85000"/>
                  </a:schemeClr>
                </a:solidFill>
              </a:rPr>
              <a:t>2</a:t>
            </a:r>
            <a:r>
              <a:rPr lang="en" sz="1800" dirty="0">
                <a:solidFill>
                  <a:schemeClr val="tx1">
                    <a:lumMod val="85000"/>
                  </a:schemeClr>
                </a:solidFill>
              </a:rPr>
              <a:t>(10), 1-3.</a:t>
            </a:r>
          </a:p>
          <a:p>
            <a:pPr rtl="0">
              <a:lnSpc>
                <a:spcPct val="124000"/>
              </a:lnSpc>
              <a:spcBef>
                <a:spcPts val="0"/>
              </a:spcBef>
              <a:buNone/>
            </a:pPr>
            <a:endParaRPr sz="1800" dirty="0">
              <a:solidFill>
                <a:schemeClr val="tx1">
                  <a:lumMod val="85000"/>
                </a:schemeClr>
              </a:solidFill>
            </a:endParaRPr>
          </a:p>
          <a:p>
            <a:pPr rtl="0">
              <a:lnSpc>
                <a:spcPct val="124000"/>
              </a:lnSpc>
              <a:spcBef>
                <a:spcPts val="0"/>
              </a:spcBef>
              <a:buNone/>
            </a:pPr>
            <a:r>
              <a:rPr lang="en" sz="1800" dirty="0">
                <a:solidFill>
                  <a:schemeClr val="tx1">
                    <a:lumMod val="85000"/>
                  </a:schemeClr>
                </a:solidFill>
              </a:rPr>
              <a:t>Kamada, Y., Jung, U. S., Piotrowski, J., &amp; Levin, D. E. (1995). The protein kinase C-activated MAP kinase pathway of Saccharomyces cerevisiae mediates a novel aspect of the heat shock response. </a:t>
            </a:r>
            <a:r>
              <a:rPr lang="en" sz="1800" i="1" dirty="0">
                <a:solidFill>
                  <a:schemeClr val="tx1">
                    <a:lumMod val="85000"/>
                  </a:schemeClr>
                </a:solidFill>
              </a:rPr>
              <a:t>Genes &amp; development</a:t>
            </a:r>
            <a:r>
              <a:rPr lang="en" sz="1800" dirty="0">
                <a:solidFill>
                  <a:schemeClr val="tx1">
                    <a:lumMod val="85000"/>
                  </a:schemeClr>
                </a:solidFill>
              </a:rPr>
              <a:t>,</a:t>
            </a:r>
            <a:r>
              <a:rPr lang="en" sz="1800" i="1" dirty="0">
                <a:solidFill>
                  <a:schemeClr val="tx1">
                    <a:lumMod val="85000"/>
                  </a:schemeClr>
                </a:solidFill>
              </a:rPr>
              <a:t>9</a:t>
            </a:r>
            <a:r>
              <a:rPr lang="en" sz="1800" dirty="0">
                <a:solidFill>
                  <a:schemeClr val="tx1">
                    <a:lumMod val="85000"/>
                  </a:schemeClr>
                </a:solidFill>
              </a:rPr>
              <a:t>(13), 1559-1571.</a:t>
            </a:r>
          </a:p>
          <a:p>
            <a:pPr rtl="0">
              <a:lnSpc>
                <a:spcPct val="124000"/>
              </a:lnSpc>
              <a:spcBef>
                <a:spcPts val="0"/>
              </a:spcBef>
              <a:buNone/>
            </a:pPr>
            <a:endParaRPr sz="1000" dirty="0">
              <a:solidFill>
                <a:srgbClr val="222222"/>
              </a:solidFill>
            </a:endParaRPr>
          </a:p>
          <a:p>
            <a:pPr algn="r" rtl="0">
              <a:lnSpc>
                <a:spcPct val="120900"/>
              </a:lnSpc>
              <a:spcBef>
                <a:spcPts val="0"/>
              </a:spcBef>
              <a:buNone/>
            </a:pPr>
            <a:endParaRPr sz="1000" dirty="0">
              <a:solidFill>
                <a:srgbClr val="777777"/>
              </a:solidFill>
            </a:endParaRP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1" dirty="0" smtClean="0"/>
              <a:t>ZAP1’s main role is to regulate zinc </a:t>
            </a:r>
            <a:br>
              <a:rPr lang="en" b="1" dirty="0" smtClean="0"/>
            </a:br>
            <a:r>
              <a:rPr lang="en" b="1" dirty="0" smtClean="0"/>
              <a:t>levels in yeast cells </a:t>
            </a:r>
            <a:endParaRPr lang="en" b="1" dirty="0"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tx1">
                  <a:lumMod val="8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400" dirty="0"/>
              <a:t>Deletion of ZAP1</a:t>
            </a:r>
          </a:p>
          <a:p>
            <a:pPr marL="914400" lvl="1" indent="-381000" rtl="0">
              <a:spcBef>
                <a:spcPts val="0"/>
              </a:spcBef>
              <a:buClr>
                <a:schemeClr val="tx1">
                  <a:lumMod val="85000"/>
                </a:schemeClr>
              </a:buClr>
              <a:buSzPct val="80000"/>
              <a:buFont typeface="Arial" panose="020B0604020202020204" pitchFamily="34" charset="0"/>
              <a:buChar char="•"/>
            </a:pPr>
            <a:r>
              <a:rPr lang="en" sz="2400" dirty="0"/>
              <a:t>Zinc-response Activator Protein</a:t>
            </a:r>
          </a:p>
          <a:p>
            <a:pPr marL="914400" lvl="1" indent="-381000" rtl="0">
              <a:spcBef>
                <a:spcPts val="0"/>
              </a:spcBef>
              <a:buClr>
                <a:schemeClr val="tx1">
                  <a:lumMod val="85000"/>
                </a:schemeClr>
              </a:buClr>
              <a:buSzPct val="80000"/>
              <a:buFont typeface="Arial" panose="020B0604020202020204" pitchFamily="34" charset="0"/>
              <a:buChar char="•"/>
            </a:pPr>
            <a:r>
              <a:rPr lang="en" sz="2400" dirty="0"/>
              <a:t>“central player in yeast zinc homeostasis because it activates expression of… 80 genes in zinc-limited cells” (Eide, 2009)</a:t>
            </a:r>
          </a:p>
          <a:p>
            <a:pPr marL="914400" lvl="1" indent="-381000" rtl="0">
              <a:spcBef>
                <a:spcPts val="0"/>
              </a:spcBef>
              <a:buClr>
                <a:schemeClr val="tx1">
                  <a:lumMod val="85000"/>
                </a:schemeClr>
              </a:buClr>
              <a:buSzPct val="80000"/>
              <a:buFont typeface="Arial" panose="020B0604020202020204" pitchFamily="34" charset="0"/>
              <a:buChar char="•"/>
            </a:pPr>
            <a:r>
              <a:rPr lang="en" sz="2400" dirty="0"/>
              <a:t>chosen from regulation of multiple cold-shock genes with zinc ion upregulated with cold shock</a:t>
            </a:r>
          </a:p>
          <a:p>
            <a:pPr marL="457200" lvl="0" indent="-419100" rtl="0">
              <a:spcBef>
                <a:spcPts val="0"/>
              </a:spcBef>
              <a:buClr>
                <a:schemeClr val="tx1">
                  <a:lumMod val="8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400" dirty="0"/>
              <a:t>ACE2</a:t>
            </a:r>
          </a:p>
          <a:p>
            <a:pPr marL="914400" lvl="1" indent="-381000" rtl="0">
              <a:spcBef>
                <a:spcPts val="0"/>
              </a:spcBef>
              <a:buClr>
                <a:schemeClr val="tx1">
                  <a:lumMod val="85000"/>
                </a:schemeClr>
              </a:buClr>
              <a:buSzPct val="80000"/>
              <a:buFont typeface="Arial" panose="020B0604020202020204" pitchFamily="34" charset="0"/>
              <a:buChar char="•"/>
            </a:pPr>
            <a:r>
              <a:rPr lang="en" sz="2400" dirty="0"/>
              <a:t>Controls cell division and mitosis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2948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" b="1" dirty="0"/>
              <a:t>ZAP1’s main role is to regulate zinc </a:t>
            </a:r>
            <a:br>
              <a:rPr lang="en" b="1" dirty="0"/>
            </a:br>
            <a:r>
              <a:rPr lang="en" b="1" dirty="0"/>
              <a:t>levels in yeast cells 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457200" y="1107825"/>
            <a:ext cx="8229600" cy="3862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23850" lvl="1" indent="-285750">
              <a:buClr>
                <a:schemeClr val="tx1">
                  <a:lumMod val="8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100" dirty="0">
                <a:solidFill>
                  <a:schemeClr val="tx1">
                    <a:lumMod val="95000"/>
                  </a:schemeClr>
                </a:solidFill>
              </a:rPr>
              <a:t>“Zap1p activates the transcription of its target genes in zinc-limited but not in zinc-replete yeast cells” </a:t>
            </a:r>
            <a:endParaRPr lang="en" sz="2100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338137" lvl="2" indent="0">
              <a:buClr>
                <a:schemeClr val="tx1">
                  <a:lumMod val="85000"/>
                </a:schemeClr>
              </a:buClr>
              <a:buSzPct val="100000"/>
              <a:buNone/>
            </a:pPr>
            <a:r>
              <a:rPr lang="en" sz="1950" dirty="0">
                <a:solidFill>
                  <a:schemeClr val="tx1">
                    <a:lumMod val="95000"/>
                  </a:schemeClr>
                </a:solidFill>
              </a:rPr>
              <a:t>	</a:t>
            </a:r>
            <a:r>
              <a:rPr lang="en" sz="1950" dirty="0" smtClean="0">
                <a:solidFill>
                  <a:schemeClr val="tx1">
                    <a:lumMod val="95000"/>
                  </a:schemeClr>
                </a:solidFill>
              </a:rPr>
              <a:t>	(</a:t>
            </a:r>
            <a:r>
              <a:rPr lang="en" sz="1950" dirty="0">
                <a:solidFill>
                  <a:schemeClr val="tx1">
                    <a:lumMod val="95000"/>
                  </a:schemeClr>
                </a:solidFill>
              </a:rPr>
              <a:t>Eide, D. J., 2001)</a:t>
            </a:r>
          </a:p>
          <a:p>
            <a:pPr marL="323850" indent="-285750">
              <a:buClr>
                <a:schemeClr val="tx1">
                  <a:lumMod val="85000"/>
                </a:schemeClr>
              </a:buClr>
              <a:buSzPct val="100000"/>
              <a:buFont typeface="Arial" panose="020B0604020202020204" pitchFamily="34" charset="0"/>
              <a:buChar char="•"/>
            </a:pPr>
            <a:endParaRPr lang="en" sz="2100" dirty="0"/>
          </a:p>
          <a:p>
            <a:pPr marL="323850" indent="-285750">
              <a:buClr>
                <a:schemeClr val="tx1">
                  <a:lumMod val="8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100" dirty="0" smtClean="0"/>
              <a:t>ZAP1 </a:t>
            </a:r>
            <a:r>
              <a:rPr lang="en" sz="2100" dirty="0"/>
              <a:t>does not affect growth in </a:t>
            </a:r>
            <a:r>
              <a:rPr lang="en" sz="2100" dirty="0" smtClean="0"/>
              <a:t>cold environments</a:t>
            </a:r>
          </a:p>
          <a:p>
            <a:pPr marL="623888" lvl="1" indent="-285750">
              <a:buClr>
                <a:schemeClr val="tx1">
                  <a:lumMod val="8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100" dirty="0"/>
              <a:t>transporter protein depends on membrane flexibility</a:t>
            </a:r>
          </a:p>
          <a:p>
            <a:pPr marL="623888" lvl="1" indent="-285750">
              <a:buClr>
                <a:schemeClr val="tx1">
                  <a:lumMod val="85000"/>
                </a:schemeClr>
              </a:buClr>
              <a:buSzPct val="100000"/>
              <a:buFont typeface="Arial" panose="020B0604020202020204" pitchFamily="34" charset="0"/>
              <a:buChar char="•"/>
            </a:pPr>
            <a:endParaRPr lang="en" sz="2100" dirty="0" smtClean="0"/>
          </a:p>
          <a:p>
            <a:pPr marL="323850" indent="-285750">
              <a:buClr>
                <a:schemeClr val="tx1">
                  <a:lumMod val="8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100" dirty="0" smtClean="0"/>
              <a:t>ACE2</a:t>
            </a:r>
          </a:p>
          <a:p>
            <a:pPr marL="623888" lvl="1" indent="-285750">
              <a:buClr>
                <a:schemeClr val="tx1">
                  <a:lumMod val="8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100" dirty="0"/>
              <a:t>Cell division and fluidity of </a:t>
            </a:r>
            <a:r>
              <a:rPr lang="en" sz="2100" dirty="0" smtClean="0"/>
              <a:t>membrane</a:t>
            </a:r>
            <a:endParaRPr lang="en" sz="2100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6312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 b="1" dirty="0"/>
              <a:t>As p-value became more stringent, the gene expression decreases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229698"/>
              </p:ext>
            </p:extLst>
          </p:nvPr>
        </p:nvGraphicFramePr>
        <p:xfrm>
          <a:off x="769642" y="1510284"/>
          <a:ext cx="7409157" cy="30497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9719"/>
                <a:gridCol w="2469719"/>
                <a:gridCol w="2469719"/>
              </a:tblGrid>
              <a:tr h="3268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2100" dirty="0" smtClean="0">
                          <a:solidFill>
                            <a:schemeClr val="bg1"/>
                          </a:solidFill>
                          <a:effectLst/>
                        </a:rPr>
                        <a:t>ANOVA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dZAP1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4521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2378/6189 (31.42%)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2264/6189 (36.58%)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4635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0.01</a:t>
                      </a: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1527/6189 (24.67%)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1445/6189 (23.35%)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425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0.001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860/6189 (13.90%)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792/6189 (12.80%)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4508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0.0001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460/6189 (7.43%)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414/6189 (6.69%)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4515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B-H </a:t>
                      </a: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1656/6189 (26.76%)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1538/6189 (24.85%)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4381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Bonferroni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228/6189 (3.68%)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192/6189 (3.10%)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 b="1" dirty="0"/>
              <a:t>Wild Type and dZAP1 share 5/6 of the </a:t>
            </a:r>
            <a:r>
              <a:rPr lang="en" sz="3000" b="1" dirty="0" smtClean="0"/>
              <a:t/>
            </a:r>
            <a:br>
              <a:rPr lang="en" sz="3000" b="1" dirty="0" smtClean="0"/>
            </a:br>
            <a:r>
              <a:rPr lang="en" sz="3000" b="1" dirty="0" smtClean="0"/>
              <a:t>same </a:t>
            </a:r>
            <a:r>
              <a:rPr lang="en" sz="3000" b="1" dirty="0"/>
              <a:t>significant STEM profiles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245587" y="5093225"/>
            <a:ext cx="8229600" cy="722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400"/>
              <a:t>Fig. x- Overall profiles for wildtype (left) and dZAP1 (right) corresponding to model expression profile. Wild type and dZAP1 have ⅘ of the same statistical significant profiles (colored), although some in different order. They are arranged from most to least significant p-value</a:t>
            </a:r>
          </a:p>
        </p:txBody>
      </p:sp>
      <p:pic>
        <p:nvPicPr>
          <p:cNvPr id="62" name="Shape 62"/>
          <p:cNvPicPr preferRelativeResize="0"/>
          <p:nvPr/>
        </p:nvPicPr>
        <p:blipFill rotWithShape="1">
          <a:blip r:embed="rId3">
            <a:alphaModFix/>
          </a:blip>
          <a:srcRect t="1440" r="34631" b="82377"/>
          <a:stretch/>
        </p:blipFill>
        <p:spPr>
          <a:xfrm>
            <a:off x="1121800" y="3676662"/>
            <a:ext cx="6579550" cy="1144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 rotWithShape="1">
          <a:blip r:embed="rId4">
            <a:alphaModFix/>
          </a:blip>
          <a:srcRect l="1701" r="33853" b="84417"/>
          <a:stretch/>
        </p:blipFill>
        <p:spPr>
          <a:xfrm>
            <a:off x="1019425" y="1721375"/>
            <a:ext cx="6681925" cy="101857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Shape 64"/>
          <p:cNvSpPr txBox="1"/>
          <p:nvPr/>
        </p:nvSpPr>
        <p:spPr>
          <a:xfrm>
            <a:off x="2794425" y="1299550"/>
            <a:ext cx="3234299" cy="338400"/>
          </a:xfrm>
          <a:prstGeom prst="rect">
            <a:avLst/>
          </a:prstGeom>
          <a:noFill/>
          <a:ln w="9525" cap="flat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20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Wild Type STEM Results</a:t>
            </a:r>
          </a:p>
        </p:txBody>
      </p:sp>
      <p:sp>
        <p:nvSpPr>
          <p:cNvPr id="65" name="Shape 65"/>
          <p:cNvSpPr txBox="1"/>
          <p:nvPr/>
        </p:nvSpPr>
        <p:spPr>
          <a:xfrm>
            <a:off x="2794425" y="3267700"/>
            <a:ext cx="3234299" cy="338400"/>
          </a:xfrm>
          <a:prstGeom prst="rect">
            <a:avLst/>
          </a:prstGeom>
          <a:noFill/>
          <a:ln w="9525" cap="flat">
            <a:solidFill>
              <a:schemeClr val="tx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dZAP1 STEM Results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800" b="1" dirty="0"/>
              <a:t>STEM Profile 45 showed the most </a:t>
            </a:r>
            <a:r>
              <a:rPr lang="en" sz="2800" b="1" dirty="0" smtClean="0"/>
              <a:t>significance </a:t>
            </a:r>
            <a:r>
              <a:rPr lang="en" sz="2800" b="1" dirty="0"/>
              <a:t>for both wild type and dZAP1 strains </a:t>
            </a:r>
          </a:p>
        </p:txBody>
      </p:sp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8574" y="1230275"/>
            <a:ext cx="4310649" cy="3076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Shape 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00" y="1234675"/>
            <a:ext cx="4195775" cy="301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0" y="-40346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800" b="1" dirty="0" smtClean="0"/>
              <a:t>Gene Ontology terms demonstrate strong amino acid synthesis</a:t>
            </a:r>
            <a:endParaRPr lang="en" sz="2800" b="1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0454639"/>
              </p:ext>
            </p:extLst>
          </p:nvPr>
        </p:nvGraphicFramePr>
        <p:xfrm>
          <a:off x="185200" y="1207862"/>
          <a:ext cx="4443950" cy="3332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5000"/>
                <a:gridCol w="30289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number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Basic definition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GO:0008652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Cellular amino acid biosynthesis process</a:t>
                      </a:r>
                      <a:endParaRPr lang="en-US" sz="1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GO:1901605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Alpha-amino acid metabolic process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GO:0009067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Aspartate family amino acid biosynthetic process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GO:0009064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Glutamine family</a:t>
                      </a:r>
                      <a:r>
                        <a:rPr lang="en-US" sz="1400" baseline="0" dirty="0" smtClean="0"/>
                        <a:t> amino acid metabolic process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GO:1901566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Organonitrogen</a:t>
                      </a:r>
                      <a:r>
                        <a:rPr lang="en-US" sz="1400" dirty="0" smtClean="0"/>
                        <a:t> compound biosynthetic 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GO:0006082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Organic acid metabolic process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914900" y="817054"/>
            <a:ext cx="4114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85000"/>
                  </a:schemeClr>
                </a:solidFill>
                <a:latin typeface="+mj-lt"/>
              </a:rPr>
              <a:t>Filtered p-value: 229/803 records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85000"/>
                  </a:schemeClr>
                </a:solidFill>
                <a:latin typeface="+mj-lt"/>
              </a:rPr>
              <a:t>Corrected p-value: 21/803 records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85000"/>
                  </a:schemeClr>
                </a:solidFill>
                <a:latin typeface="+mj-lt"/>
              </a:rPr>
              <a:t>Amino acid synthesis</a:t>
            </a:r>
          </a:p>
          <a:p>
            <a:pPr marL="285750" lvl="8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85000"/>
                  </a:schemeClr>
                </a:solidFill>
                <a:latin typeface="+mj-lt"/>
              </a:rPr>
              <a:t>Colder, stiffer membrane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sz="1800" dirty="0" smtClean="0">
                <a:solidFill>
                  <a:schemeClr val="tx1">
                    <a:lumMod val="85000"/>
                  </a:schemeClr>
                </a:solidFill>
                <a:latin typeface="+mj-lt"/>
              </a:rPr>
              <a:t>“Heat-induced signal… generated in response to weakness in the cell wall created under thermal stress… perhaps as a result of increased membrance fluidity” (Kamada et al, 1995)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" sz="1800" dirty="0" smtClean="0">
                <a:solidFill>
                  <a:schemeClr val="tx1">
                    <a:lumMod val="85000"/>
                  </a:schemeClr>
                </a:solidFill>
                <a:latin typeface="+mj-lt"/>
              </a:rPr>
              <a:t>Attempting to return to homeostasis</a:t>
            </a:r>
          </a:p>
          <a:p>
            <a:pPr marL="285750" lvl="8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0" y="0"/>
            <a:ext cx="8965500" cy="1073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800" b="1" dirty="0"/>
              <a:t>20 Transcription Factors were analyzed for repression and activation after “pruning”</a:t>
            </a:r>
          </a:p>
        </p:txBody>
      </p:sp>
      <p:sp>
        <p:nvSpPr>
          <p:cNvPr id="85" name="Shape 85"/>
          <p:cNvSpPr txBox="1"/>
          <p:nvPr/>
        </p:nvSpPr>
        <p:spPr>
          <a:xfrm>
            <a:off x="-458550" y="-1154550"/>
            <a:ext cx="7773900" cy="90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Table 1- All 20 transcription factors used for the rest of this experiment after “pruning” away those that showed no repression or activation. CIN5, GLN3, HMO1, and ZAP1 do not have p-values as they were added to the list after the transcription factors were run through YEASTRACT. These transcription factors were chosen as they were shared between two STEM profiles </a:t>
            </a:r>
          </a:p>
        </p:txBody>
      </p:sp>
      <p:graphicFrame>
        <p:nvGraphicFramePr>
          <p:cNvPr id="86" name="Shape 86"/>
          <p:cNvGraphicFramePr/>
          <p:nvPr/>
        </p:nvGraphicFramePr>
        <p:xfrm>
          <a:off x="714325" y="1203475"/>
          <a:ext cx="7615350" cy="3642525"/>
        </p:xfrm>
        <a:graphic>
          <a:graphicData uri="http://schemas.openxmlformats.org/drawingml/2006/table">
            <a:tbl>
              <a:tblPr>
                <a:noFill/>
                <a:tableStyleId>{347078E7-88A0-4CCF-83F2-E7B0903DA2FD}</a:tableStyleId>
              </a:tblPr>
              <a:tblGrid>
                <a:gridCol w="1142975"/>
                <a:gridCol w="1165550"/>
                <a:gridCol w="387925"/>
                <a:gridCol w="884800"/>
                <a:gridCol w="1351700"/>
                <a:gridCol w="387925"/>
                <a:gridCol w="1007225"/>
                <a:gridCol w="1287250"/>
              </a:tblGrid>
              <a:tr h="46655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700" b="1">
                          <a:solidFill>
                            <a:srgbClr val="FFFFFF"/>
                          </a:solidFill>
                        </a:rPr>
                        <a:t>TF</a:t>
                      </a:r>
                    </a:p>
                  </a:txBody>
                  <a:tcPr marL="91425" marR="91425" marT="91425" marB="91425"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700" b="1">
                          <a:solidFill>
                            <a:srgbClr val="FFFFFF"/>
                          </a:solidFill>
                        </a:rPr>
                        <a:t>P-value</a:t>
                      </a:r>
                    </a:p>
                  </a:txBody>
                  <a:tcPr marL="91425" marR="91425" marT="91425" marB="91425"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0"/>
                        </a:spcBef>
                        <a:buNone/>
                      </a:pPr>
                      <a:endParaRPr sz="17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700" b="1">
                          <a:solidFill>
                            <a:srgbClr val="FFFFFF"/>
                          </a:solidFill>
                        </a:rPr>
                        <a:t>TF</a:t>
                      </a:r>
                    </a:p>
                  </a:txBody>
                  <a:tcPr marL="91425" marR="91425" marT="91425" marB="91425"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700" b="1">
                          <a:solidFill>
                            <a:srgbClr val="FFFFFF"/>
                          </a:solidFill>
                        </a:rPr>
                        <a:t>P-value</a:t>
                      </a:r>
                    </a:p>
                  </a:txBody>
                  <a:tcPr marL="91425" marR="91425" marT="91425" marB="91425">
                    <a:lnR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7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700" b="1">
                          <a:solidFill>
                            <a:srgbClr val="FFFFFF"/>
                          </a:solidFill>
                        </a:rPr>
                        <a:t>TF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700" b="1">
                          <a:solidFill>
                            <a:srgbClr val="FFFFFF"/>
                          </a:solidFill>
                        </a:rPr>
                        <a:t>P-value</a:t>
                      </a:r>
                    </a:p>
                  </a:txBody>
                  <a:tcPr marL="91425" marR="91425" marT="91425" marB="91425">
                    <a:solidFill>
                      <a:srgbClr val="073763"/>
                    </a:solidFill>
                  </a:tcPr>
                </a:tc>
              </a:tr>
              <a:tr h="4526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/>
                        <a:t>SFP1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/>
                        <a:t>0.00E+00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endParaRPr sz="1700"/>
                    </a:p>
                  </a:txBody>
                  <a:tcPr marL="91425" marR="91425" marT="91425" marB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/>
                        <a:t>ACE2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/>
                        <a:t>1.48E-13</a:t>
                      </a:r>
                    </a:p>
                  </a:txBody>
                  <a:tcPr marL="91425" marR="91425" marT="91425" marB="91425">
                    <a:lnR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700"/>
                    </a:p>
                  </a:txBody>
                  <a:tcPr marL="91425" marR="91425" marT="91425" marB="91425">
                    <a:lnL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/>
                        <a:t>PDR1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/>
                        <a:t>4.11E-06</a:t>
                      </a:r>
                    </a:p>
                  </a:txBody>
                  <a:tcPr marL="91425" marR="91425" marT="91425" marB="91425"/>
                </a:tc>
              </a:tr>
              <a:tr h="4526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/>
                        <a:t>YHP1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/>
                        <a:t>0.00E+00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endParaRPr sz="1700"/>
                    </a:p>
                  </a:txBody>
                  <a:tcPr marL="91425" marR="91425" marT="91425" marB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/>
                        <a:t>MSN2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/>
                        <a:t>5.74E-13</a:t>
                      </a:r>
                    </a:p>
                  </a:txBody>
                  <a:tcPr marL="91425" marR="91425" marT="91425" marB="91425">
                    <a:lnR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700"/>
                    </a:p>
                  </a:txBody>
                  <a:tcPr marL="91425" marR="91425" marT="91425" marB="91425">
                    <a:lnL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/>
                        <a:t>GAT3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/>
                        <a:t>1.91E-05</a:t>
                      </a:r>
                    </a:p>
                  </a:txBody>
                  <a:tcPr marL="91425" marR="91425" marT="91425" marB="91425"/>
                </a:tc>
              </a:tr>
              <a:tr h="4526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/>
                        <a:t>YOX1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/>
                        <a:t>0.00E+00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endParaRPr sz="1700"/>
                    </a:p>
                  </a:txBody>
                  <a:tcPr marL="91425" marR="91425" marT="91425" marB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/>
                        <a:t>STB5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/>
                        <a:t>2.99E-12</a:t>
                      </a:r>
                    </a:p>
                  </a:txBody>
                  <a:tcPr marL="91425" marR="91425" marT="91425" marB="91425">
                    <a:lnR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700"/>
                    </a:p>
                  </a:txBody>
                  <a:tcPr marL="91425" marR="91425" marT="91425" marB="91425">
                    <a:lnL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/>
                        <a:t>CIN5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/>
                        <a:t>n/a</a:t>
                      </a:r>
                    </a:p>
                  </a:txBody>
                  <a:tcPr marL="91425" marR="91425" marT="91425" marB="91425"/>
                </a:tc>
              </a:tr>
              <a:tr h="4526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/>
                        <a:t>FKH2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/>
                        <a:t>0.00E+00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endParaRPr sz="1700"/>
                    </a:p>
                  </a:txBody>
                  <a:tcPr marL="91425" marR="91425" marT="91425" marB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/>
                        <a:t>ASG1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/>
                        <a:t>3.58E-09</a:t>
                      </a:r>
                    </a:p>
                  </a:txBody>
                  <a:tcPr marL="91425" marR="91425" marT="91425" marB="91425">
                    <a:lnR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700"/>
                    </a:p>
                  </a:txBody>
                  <a:tcPr marL="91425" marR="91425" marT="91425" marB="91425">
                    <a:lnL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/>
                        <a:t>GLN3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/>
                        <a:t>n/a</a:t>
                      </a:r>
                    </a:p>
                  </a:txBody>
                  <a:tcPr marL="91425" marR="91425" marT="91425" marB="91425"/>
                </a:tc>
              </a:tr>
              <a:tr h="4526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/>
                        <a:t>CYC8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/>
                        <a:t>0.00E+00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endParaRPr sz="1700"/>
                    </a:p>
                  </a:txBody>
                  <a:tcPr marL="91425" marR="91425" marT="91425" marB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/>
                        <a:t>SWI5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/>
                        <a:t>5.07E-08</a:t>
                      </a:r>
                    </a:p>
                  </a:txBody>
                  <a:tcPr marL="91425" marR="91425" marT="91425" marB="91425">
                    <a:lnR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700"/>
                    </a:p>
                  </a:txBody>
                  <a:tcPr marL="91425" marR="91425" marT="91425" marB="91425">
                    <a:lnL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/>
                        <a:t>HMO1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/>
                        <a:t>n/a</a:t>
                      </a:r>
                    </a:p>
                  </a:txBody>
                  <a:tcPr marL="91425" marR="91425" marT="91425" marB="91425"/>
                </a:tc>
              </a:tr>
              <a:tr h="4600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/>
                        <a:t>YLR278C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/>
                        <a:t>5.90E-14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endParaRPr sz="1700"/>
                    </a:p>
                  </a:txBody>
                  <a:tcPr marL="91425" marR="91425" marT="91425" marB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/>
                        <a:t>MIG2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/>
                        <a:t>5.95E-08</a:t>
                      </a:r>
                    </a:p>
                  </a:txBody>
                  <a:tcPr marL="91425" marR="91425" marT="91425" marB="91425">
                    <a:lnR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700"/>
                    </a:p>
                  </a:txBody>
                  <a:tcPr marL="91425" marR="91425" marT="91425" marB="91425">
                    <a:lnL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/>
                        <a:t>ZAP1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/>
                        <a:t>n/a</a:t>
                      </a:r>
                    </a:p>
                  </a:txBody>
                  <a:tcPr marL="91425" marR="91425" marT="91425" marB="91425"/>
                </a:tc>
              </a:tr>
              <a:tr h="4526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/>
                        <a:t>RIF1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/>
                        <a:t>8.50E-14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endParaRPr sz="1700"/>
                    </a:p>
                  </a:txBody>
                  <a:tcPr marL="91425" marR="91425" marT="91425" marB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/>
                        <a:t>SNF6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/>
                        <a:t>1.83E-06</a:t>
                      </a:r>
                    </a:p>
                  </a:txBody>
                  <a:tcPr marL="91425" marR="91425" marT="91425" marB="91425">
                    <a:lnR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700"/>
                    </a:p>
                  </a:txBody>
                  <a:tcPr marL="91425" marR="91425" marT="91425" marB="91425">
                    <a:lnL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700"/>
                    </a:p>
                  </a:txBody>
                  <a:tcPr marL="91425" marR="91425" marT="91425" marB="91425">
                    <a:lnL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700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153</TotalTime>
  <Words>1965</Words>
  <Application>Microsoft Macintosh PowerPoint</Application>
  <PresentationFormat>On-screen Show (16:9)</PresentationFormat>
  <Paragraphs>284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Ion</vt:lpstr>
      <vt:lpstr>Deletion of ZAP1 as a transcriptional factor has minor effects on S. cerevisiae regulatory network in cold shock</vt:lpstr>
      <vt:lpstr>Zap1 Deletion from S. cerevisiae </vt:lpstr>
      <vt:lpstr>ZAP1’s main role is to regulate zinc  levels in yeast cells </vt:lpstr>
      <vt:lpstr>ZAP1’s main role is to regulate zinc  levels in yeast cells </vt:lpstr>
      <vt:lpstr>As p-value became more stringent, the gene expression decreases</vt:lpstr>
      <vt:lpstr>Wild Type and dZAP1 share 5/6 of the  same significant STEM profiles</vt:lpstr>
      <vt:lpstr>STEM Profile 45 showed the most significance for both wild type and dZAP1 strains </vt:lpstr>
      <vt:lpstr>Gene Ontology terms demonstrate strong amino acid synthesis</vt:lpstr>
      <vt:lpstr>20 Transcription Factors were analyzed for repression and activation after “pruning”</vt:lpstr>
      <vt:lpstr>Unweighted transcription factor network of  the 20 significant genes</vt:lpstr>
      <vt:lpstr>Weighted transcriptional gene regulatory networks with a fixed-b (left) and estimated-b (right)</vt:lpstr>
      <vt:lpstr>Deletion of ZAP1 from the network eliminates ZAP1’s effects on it</vt:lpstr>
      <vt:lpstr>ZAP1 only exhibits influence on ACE2 (activation)</vt:lpstr>
      <vt:lpstr>Deletion of ZAP1 causes repression of ACE2 in our network</vt:lpstr>
      <vt:lpstr>Comparison of Weights between fixed and estimated b-values for each regulatory pair</vt:lpstr>
      <vt:lpstr>Production Rates for fixed &amp; estimated b transcription factors, with MIG2 showing the most change</vt:lpstr>
      <vt:lpstr>MIG2 changes from being strongly  activated to being strongly repressed</vt:lpstr>
      <vt:lpstr>Overall, models of MIG2 poorly fit the data, though improved with estimation of b</vt:lpstr>
      <vt:lpstr>Large dynamics of MIG2 over time course is reflected in p-values.</vt:lpstr>
      <vt:lpstr>Production Rates for fixed &amp; estimated b transcription factors, with MIG2 showing the most change</vt:lpstr>
      <vt:lpstr>CYC8 and YHP1 models closely fit with data</vt:lpstr>
      <vt:lpstr>CYC8 and YHP1 both have the most number of inputs in our network</vt:lpstr>
      <vt:lpstr>Future directions</vt:lpstr>
      <vt:lpstr>Zap1 Deletion from S. cerevisiae </vt:lpstr>
      <vt:lpstr>Acknowledgments </vt:lpstr>
      <vt:lpstr>References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Deletion of ZAP1 as a transcriptional factor has minor effects on gene regulatory network</dc:title>
  <dc:creator>Kristen Horstmann</dc:creator>
  <cp:lastModifiedBy>Student</cp:lastModifiedBy>
  <cp:revision>18</cp:revision>
  <dcterms:modified xsi:type="dcterms:W3CDTF">2015-05-07T06:54:26Z</dcterms:modified>
</cp:coreProperties>
</file>