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70" r:id="rId10"/>
    <p:sldId id="266" r:id="rId11"/>
    <p:sldId id="274" r:id="rId12"/>
    <p:sldId id="275" r:id="rId13"/>
    <p:sldId id="265" r:id="rId14"/>
    <p:sldId id="276" r:id="rId15"/>
    <p:sldId id="279" r:id="rId16"/>
    <p:sldId id="271" r:id="rId17"/>
    <p:sldId id="264" r:id="rId18"/>
    <p:sldId id="278" r:id="rId19"/>
    <p:sldId id="277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9A5"/>
    <a:srgbClr val="131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12AA6-1780-CB4E-B823-C1493565C35A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E6FB1-0213-A549-B69C-04E6D5ECB2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0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line with the linear increase in both glucose</a:t>
            </a:r>
            <a:r>
              <a:rPr lang="en-US" baseline="0" dirty="0" smtClean="0"/>
              <a:t> and ammonia flux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line with the linear increase in both glucose</a:t>
            </a:r>
            <a:r>
              <a:rPr lang="en-US" baseline="0" dirty="0" smtClean="0"/>
              <a:t> and ammonia flux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line with the linear increase in both glucose</a:t>
            </a:r>
            <a:r>
              <a:rPr lang="en-US" baseline="0" dirty="0" smtClean="0"/>
              <a:t> and ammonia flux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A526C-1EBE-6E4C-B646-B72164DD0E89}" type="datetimeFigureOut">
              <a:rPr lang="en-US" smtClean="0"/>
              <a:pPr/>
              <a:t>5/9/13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4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521" y="485143"/>
            <a:ext cx="8648090" cy="218347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2029A5"/>
                </a:solidFill>
                <a:latin typeface="Arial Bold"/>
                <a:cs typeface="Arial Bold"/>
              </a:rPr>
              <a:t>Cold Shock Response in </a:t>
            </a:r>
            <a:r>
              <a:rPr lang="en-US" b="1" i="1" dirty="0" err="1" smtClean="0">
                <a:solidFill>
                  <a:srgbClr val="2029A5"/>
                </a:solidFill>
                <a:latin typeface="Arial Bold"/>
                <a:cs typeface="Arial Bold"/>
              </a:rPr>
              <a:t>Saccharomyces</a:t>
            </a:r>
            <a:r>
              <a:rPr lang="en-US" b="1" i="1" dirty="0" smtClean="0">
                <a:solidFill>
                  <a:srgbClr val="2029A5"/>
                </a:solidFill>
                <a:latin typeface="Arial Bold"/>
                <a:cs typeface="Arial Bold"/>
              </a:rPr>
              <a:t> </a:t>
            </a:r>
            <a:r>
              <a:rPr lang="en-US" b="1" i="1" dirty="0" err="1" smtClean="0">
                <a:solidFill>
                  <a:srgbClr val="2029A5"/>
                </a:solidFill>
                <a:latin typeface="Arial Bold"/>
                <a:cs typeface="Arial Bold"/>
              </a:rPr>
              <a:t>cerevisiae</a:t>
            </a:r>
            <a:r>
              <a:rPr lang="en-US" b="1" i="1" dirty="0" smtClean="0">
                <a:solidFill>
                  <a:srgbClr val="2029A5"/>
                </a:solidFill>
                <a:latin typeface="Arial Bold"/>
                <a:cs typeface="Arial Bold"/>
              </a:rPr>
              <a:t> </a:t>
            </a:r>
            <a:r>
              <a:rPr lang="en-US" b="1" dirty="0" smtClean="0">
                <a:solidFill>
                  <a:srgbClr val="2029A5"/>
                </a:solidFill>
                <a:latin typeface="Arial Bold"/>
                <a:cs typeface="Arial Bold"/>
              </a:rPr>
              <a:t>and the Effects of GLN3 Deletion</a:t>
            </a:r>
            <a:endParaRPr lang="en-US" b="1" i="1" dirty="0">
              <a:solidFill>
                <a:srgbClr val="2029A5"/>
              </a:solidFill>
              <a:latin typeface="Arial Bold"/>
              <a:cs typeface="Arial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39398"/>
            <a:ext cx="6400800" cy="3638574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Kasey O’Connor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Ashley Rhoades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Department of Mathematics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Loyola Marymount University</a:t>
            </a:r>
          </a:p>
          <a:p>
            <a:endParaRPr lang="en-US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BIOL 398/MATH 388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May 9, 2013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Arial"/>
                <a:cs typeface="Arial"/>
              </a:rPr>
              <a:t>Seaver</a:t>
            </a:r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 202</a:t>
            </a:r>
            <a:endParaRPr lang="en-US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Running Two Different MATLAB Programs Yields Different Results</a:t>
            </a:r>
            <a:endParaRPr lang="en-US" sz="3600" dirty="0"/>
          </a:p>
        </p:txBody>
      </p:sp>
      <p:pic>
        <p:nvPicPr>
          <p:cNvPr id="17" name="Content Placeholder 16" descr="Screen Shot 2013-05-08 at 10.26.47 PM.pn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-20801" b="-20801"/>
          <a:stretch>
            <a:fillRect/>
          </a:stretch>
        </p:blipFill>
        <p:spPr/>
      </p:pic>
      <p:pic>
        <p:nvPicPr>
          <p:cNvPr id="19" name="Content Placeholder 18" descr="Screen Shot 2013-05-08 at 10.26.53 PM.png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t="-21429" b="-21429"/>
          <a:stretch>
            <a:fillRect/>
          </a:stretch>
        </p:blipFill>
        <p:spPr>
          <a:xfrm>
            <a:off x="4648200" y="1600200"/>
            <a:ext cx="4038600" cy="4525963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31E-BC6C-BC40-A426-6CA7292369D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7201" y="5707568"/>
            <a:ext cx="4038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SOK2 expression using the </a:t>
            </a:r>
            <a:r>
              <a:rPr lang="en-US" sz="2000" b="1" dirty="0" err="1" smtClean="0">
                <a:latin typeface="Arial"/>
                <a:cs typeface="Arial"/>
              </a:rPr>
              <a:t>Michaelis-Menten</a:t>
            </a:r>
            <a:r>
              <a:rPr lang="en-US" sz="2000" b="1" dirty="0" smtClean="0">
                <a:latin typeface="Arial"/>
                <a:cs typeface="Arial"/>
              </a:rPr>
              <a:t> model from profile 45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48201" y="5618331"/>
            <a:ext cx="4038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SOK2 expression using the </a:t>
            </a:r>
            <a:r>
              <a:rPr lang="en-US" sz="2000" b="1" dirty="0" err="1" smtClean="0">
                <a:latin typeface="Arial"/>
                <a:cs typeface="Arial"/>
              </a:rPr>
              <a:t>Sigmoidal</a:t>
            </a:r>
            <a:r>
              <a:rPr lang="en-US" sz="2000" b="1" dirty="0" smtClean="0">
                <a:latin typeface="Arial"/>
                <a:cs typeface="Arial"/>
              </a:rPr>
              <a:t> model from profile 45</a:t>
            </a:r>
            <a:endParaRPr lang="en-US" sz="20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Running Two Different MATLAB Programs Yields Different Results</a:t>
            </a:r>
            <a:endParaRPr lang="en-US" sz="3600" dirty="0"/>
          </a:p>
        </p:txBody>
      </p:sp>
      <p:pic>
        <p:nvPicPr>
          <p:cNvPr id="6" name="Content Placeholder 5" descr="Screen Shot 2013-05-08 at 10.46.49 PM.pn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-19121" b="-19121"/>
          <a:stretch>
            <a:fillRect/>
          </a:stretch>
        </p:blipFill>
        <p:spPr>
          <a:xfrm>
            <a:off x="457200" y="1600200"/>
            <a:ext cx="4038600" cy="4525963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31E-BC6C-BC40-A426-6CA7292369D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1" name="Content Placeholder 10" descr="Screen Shot 2013-05-08 at 10.46.40 PM.png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t="-23286" b="-23286"/>
          <a:stretch>
            <a:fillRect/>
          </a:stretch>
        </p:blipFill>
        <p:spPr/>
      </p:pic>
      <p:sp>
        <p:nvSpPr>
          <p:cNvPr id="12" name="TextBox 11"/>
          <p:cNvSpPr txBox="1"/>
          <p:nvPr/>
        </p:nvSpPr>
        <p:spPr>
          <a:xfrm>
            <a:off x="457201" y="5618331"/>
            <a:ext cx="4038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PHD1 expression using the </a:t>
            </a:r>
            <a:r>
              <a:rPr lang="en-US" sz="2000" b="1" dirty="0" err="1" smtClean="0">
                <a:latin typeface="Arial"/>
                <a:cs typeface="Arial"/>
              </a:rPr>
              <a:t>Michaelis-Menten</a:t>
            </a:r>
            <a:r>
              <a:rPr lang="en-US" sz="2000" b="1" dirty="0" smtClean="0">
                <a:latin typeface="Arial"/>
                <a:cs typeface="Arial"/>
              </a:rPr>
              <a:t> model from profile 9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1" y="5618331"/>
            <a:ext cx="4038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PHD1 expression using the </a:t>
            </a:r>
            <a:r>
              <a:rPr lang="en-US" sz="2000" b="1" dirty="0" err="1" smtClean="0">
                <a:latin typeface="Arial"/>
                <a:cs typeface="Arial"/>
              </a:rPr>
              <a:t>sigmoidal</a:t>
            </a:r>
            <a:r>
              <a:rPr lang="en-US" sz="2000" b="1" dirty="0" smtClean="0">
                <a:latin typeface="Arial"/>
                <a:cs typeface="Arial"/>
              </a:rPr>
              <a:t> model from profile 9</a:t>
            </a:r>
            <a:endParaRPr lang="en-US" sz="20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Running Two Different MATLAB Programs Yields Different Results</a:t>
            </a:r>
            <a:endParaRPr lang="en-US" sz="3600" dirty="0"/>
          </a:p>
        </p:txBody>
      </p:sp>
      <p:pic>
        <p:nvPicPr>
          <p:cNvPr id="6" name="Content Placeholder 5" descr="Screen Shot 2013-05-08 at 10.44.25 PM.pn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-21631" b="-21631"/>
          <a:stretch>
            <a:fillRect/>
          </a:stretch>
        </p:blipFill>
        <p:spPr/>
      </p:pic>
      <p:pic>
        <p:nvPicPr>
          <p:cNvPr id="7" name="Content Placeholder 6" descr="Screen Shot 2013-05-08 at 10.44.13 PM.png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t="-29945" b="-29945"/>
          <a:stretch>
            <a:fillRect/>
          </a:stretch>
        </p:blipFill>
        <p:spPr/>
      </p:pic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31E-BC6C-BC40-A426-6CA7292369D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5618331"/>
            <a:ext cx="4038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RAP1 expression using the </a:t>
            </a:r>
            <a:r>
              <a:rPr lang="en-US" sz="2000" b="1" dirty="0" err="1" smtClean="0">
                <a:latin typeface="Arial"/>
                <a:cs typeface="Arial"/>
              </a:rPr>
              <a:t>Michaelis-Menten</a:t>
            </a:r>
            <a:r>
              <a:rPr lang="en-US" sz="2000" b="1" dirty="0" smtClean="0">
                <a:latin typeface="Arial"/>
                <a:cs typeface="Arial"/>
              </a:rPr>
              <a:t> model from profile 9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48021" y="5618331"/>
            <a:ext cx="4038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RAP1 expression using the </a:t>
            </a:r>
            <a:r>
              <a:rPr lang="en-US" sz="2000" b="1" dirty="0" err="1" smtClean="0">
                <a:latin typeface="Arial"/>
                <a:cs typeface="Arial"/>
              </a:rPr>
              <a:t>sigmoidal</a:t>
            </a:r>
            <a:r>
              <a:rPr lang="en-US" sz="2000" b="1" dirty="0" smtClean="0">
                <a:latin typeface="Arial"/>
                <a:cs typeface="Arial"/>
              </a:rPr>
              <a:t> model from profile 9</a:t>
            </a:r>
            <a:endParaRPr lang="en-US" sz="20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E36A3-6133-1E42-995B-AF96FF9CD476}" type="slidenum">
              <a:rPr lang="en-US"/>
              <a:pPr/>
              <a:t>13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ln/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Comparison to the STEM Profiles</a:t>
            </a:r>
            <a:endParaRPr lang="en-US" sz="3600" b="1" baseline="-6000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6" name="Picture 5" descr="Screen Shot 2013-05-08 at 9.52.05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30" y="1143000"/>
            <a:ext cx="5374701" cy="43377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93079" y="5755390"/>
            <a:ext cx="6721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For profile 45, the </a:t>
            </a:r>
            <a:r>
              <a:rPr lang="en-US" sz="2000" b="1" dirty="0" err="1" smtClean="0">
                <a:latin typeface="Arial"/>
                <a:cs typeface="Arial"/>
              </a:rPr>
              <a:t>sigmoidal</a:t>
            </a:r>
            <a:r>
              <a:rPr lang="en-US" sz="2000" b="1" dirty="0" smtClean="0">
                <a:latin typeface="Arial"/>
                <a:cs typeface="Arial"/>
              </a:rPr>
              <a:t> program created the most accurate depiction of the gene expression</a:t>
            </a:r>
            <a:endParaRPr lang="en-US" sz="2000" b="1" dirty="0">
              <a:latin typeface="Arial"/>
              <a:cs typeface="Arial"/>
            </a:endParaRPr>
          </a:p>
        </p:txBody>
      </p:sp>
      <p:pic>
        <p:nvPicPr>
          <p:cNvPr id="8" name="Picture 7" descr="Screen Shot 2013-05-08 at 11.09.11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2145" y="891940"/>
            <a:ext cx="2984655" cy="2449558"/>
          </a:xfrm>
          <a:prstGeom prst="rect">
            <a:avLst/>
          </a:prstGeom>
        </p:spPr>
      </p:pic>
      <p:pic>
        <p:nvPicPr>
          <p:cNvPr id="9" name="Picture 8" descr="Screen Shot 2013-05-08 at 11.09.01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145" y="3354938"/>
            <a:ext cx="2984655" cy="244802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E36A3-6133-1E42-995B-AF96FF9CD476}" type="slidenum">
              <a:rPr lang="en-US"/>
              <a:pPr/>
              <a:t>14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ln/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Comparison to the STEM Profiles</a:t>
            </a:r>
            <a:endParaRPr lang="en-US" sz="3600" b="1" baseline="-6000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93079" y="5755390"/>
            <a:ext cx="6721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For profile 9, the </a:t>
            </a:r>
            <a:r>
              <a:rPr lang="en-US" sz="2000" b="1" dirty="0" err="1" smtClean="0">
                <a:latin typeface="Arial"/>
                <a:cs typeface="Arial"/>
              </a:rPr>
              <a:t>sigmoidal</a:t>
            </a:r>
            <a:r>
              <a:rPr lang="en-US" sz="2000" b="1" dirty="0" smtClean="0">
                <a:latin typeface="Arial"/>
                <a:cs typeface="Arial"/>
              </a:rPr>
              <a:t> program created the most accurate depiction of the gene expression</a:t>
            </a:r>
            <a:endParaRPr lang="en-US" sz="2000" b="1" dirty="0">
              <a:latin typeface="Arial"/>
              <a:cs typeface="Arial"/>
            </a:endParaRPr>
          </a:p>
        </p:txBody>
      </p:sp>
      <p:pic>
        <p:nvPicPr>
          <p:cNvPr id="10" name="Picture 9" descr="profile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02" y="891940"/>
            <a:ext cx="5591243" cy="4525963"/>
          </a:xfrm>
          <a:prstGeom prst="rect">
            <a:avLst/>
          </a:prstGeom>
        </p:spPr>
      </p:pic>
      <p:pic>
        <p:nvPicPr>
          <p:cNvPr id="11" name="Picture 10" descr="yap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2145" y="1143000"/>
            <a:ext cx="3168578" cy="2376434"/>
          </a:xfrm>
          <a:prstGeom prst="rect">
            <a:avLst/>
          </a:prstGeom>
        </p:spPr>
      </p:pic>
      <p:pic>
        <p:nvPicPr>
          <p:cNvPr id="12" name="Picture 11" descr="ino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9219" y="3489263"/>
            <a:ext cx="3021503" cy="2266127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Using Heat Maps to Determine the Differences Between the Models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5" name="Picture 4" descr="Untitled:Users:libguest:Desktop:Screen Shot 2013-05-07 at 6.16.00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03" y="1143000"/>
            <a:ext cx="5486400" cy="278701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5729003" y="1412623"/>
            <a:ext cx="3414997" cy="47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1900" b="1" dirty="0" smtClean="0">
                <a:latin typeface="Arial"/>
                <a:cs typeface="Arial"/>
              </a:rPr>
              <a:t>The top image shows the gene regulation patterns using the </a:t>
            </a:r>
            <a:r>
              <a:rPr lang="en-US" sz="1900" b="1" dirty="0" err="1" smtClean="0">
                <a:latin typeface="Arial"/>
                <a:cs typeface="Arial"/>
              </a:rPr>
              <a:t>Sigmoidal</a:t>
            </a:r>
            <a:r>
              <a:rPr lang="en-US" sz="1900" b="1" dirty="0" smtClean="0">
                <a:latin typeface="Arial"/>
                <a:cs typeface="Arial"/>
              </a:rPr>
              <a:t> with fix </a:t>
            </a:r>
            <a:r>
              <a:rPr lang="en-US" sz="1900" b="1" dirty="0" err="1" smtClean="0">
                <a:latin typeface="Arial"/>
                <a:cs typeface="Arial"/>
              </a:rPr>
              <a:t>b</a:t>
            </a:r>
            <a:r>
              <a:rPr lang="en-US" sz="1900" b="1" dirty="0" smtClean="0">
                <a:latin typeface="Arial"/>
                <a:cs typeface="Arial"/>
              </a:rPr>
              <a:t> = 0 model.</a:t>
            </a:r>
          </a:p>
          <a:p>
            <a:pPr>
              <a:buFont typeface="Arial"/>
              <a:buChar char="•"/>
            </a:pPr>
            <a:endParaRPr lang="en-US" sz="1900" b="1" dirty="0" smtClean="0"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en-US" sz="1900" b="1" dirty="0" smtClean="0">
                <a:latin typeface="Arial"/>
                <a:cs typeface="Arial"/>
              </a:rPr>
              <a:t>The bottom image shows the gene regulation patterns using the </a:t>
            </a:r>
            <a:r>
              <a:rPr lang="en-US" sz="1900" b="1" dirty="0" err="1" smtClean="0">
                <a:latin typeface="Arial"/>
                <a:cs typeface="Arial"/>
              </a:rPr>
              <a:t>sigmoidal</a:t>
            </a:r>
            <a:r>
              <a:rPr lang="en-US" sz="1900" b="1" dirty="0" smtClean="0">
                <a:latin typeface="Arial"/>
                <a:cs typeface="Arial"/>
              </a:rPr>
              <a:t> with fix </a:t>
            </a:r>
            <a:r>
              <a:rPr lang="en-US" sz="1900" b="1" dirty="0" err="1" smtClean="0">
                <a:latin typeface="Arial"/>
                <a:cs typeface="Arial"/>
              </a:rPr>
              <a:t>b</a:t>
            </a:r>
            <a:r>
              <a:rPr lang="en-US" sz="1900" b="1" dirty="0" smtClean="0">
                <a:latin typeface="Arial"/>
                <a:cs typeface="Arial"/>
              </a:rPr>
              <a:t> = 1 model.</a:t>
            </a:r>
          </a:p>
          <a:p>
            <a:pPr>
              <a:buFont typeface="Arial"/>
              <a:buChar char="•"/>
            </a:pPr>
            <a:endParaRPr lang="en-US" sz="1900" b="1" dirty="0" smtClean="0"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en-US" sz="1900" b="1" dirty="0" smtClean="0">
                <a:latin typeface="Arial"/>
                <a:cs typeface="Arial"/>
              </a:rPr>
              <a:t>There are no visible differences among what genes are up regulated and down regulated in the two models</a:t>
            </a:r>
            <a:endParaRPr lang="en-US" sz="1900" b="1" dirty="0">
              <a:latin typeface="Arial"/>
              <a:cs typeface="Arial"/>
            </a:endParaRPr>
          </a:p>
        </p:txBody>
      </p:sp>
      <p:pic>
        <p:nvPicPr>
          <p:cNvPr id="9" name="Picture 8" descr="Untitled:Users:libguest:Desktop:Screen Shot 2013-05-07 at 6.16.42 P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03" y="3930015"/>
            <a:ext cx="5486400" cy="27698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Using Heat Maps to Determine the Differences Between the Models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5" name="Picture 4" descr="Untitled:Users:libguest:Desktop:Screen Shot 2013-05-07 at 6.16.00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03" y="1143000"/>
            <a:ext cx="5486400" cy="2787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Untitled:Users:libguest:Desktop:Screen Shot 2013-05-07 at 6.17.18 P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03" y="3930015"/>
            <a:ext cx="5477510" cy="275209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5729003" y="1412623"/>
            <a:ext cx="341499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1900" b="1" dirty="0" smtClean="0">
                <a:latin typeface="Arial"/>
                <a:cs typeface="Arial"/>
              </a:rPr>
              <a:t>The top image shows the gene regulation patterns using the </a:t>
            </a:r>
            <a:r>
              <a:rPr lang="en-US" sz="1900" b="1" dirty="0" err="1" smtClean="0">
                <a:latin typeface="Arial"/>
                <a:cs typeface="Arial"/>
              </a:rPr>
              <a:t>Sigmoidal</a:t>
            </a:r>
            <a:r>
              <a:rPr lang="en-US" sz="1900" b="1" dirty="0" smtClean="0">
                <a:latin typeface="Arial"/>
                <a:cs typeface="Arial"/>
              </a:rPr>
              <a:t> with fix </a:t>
            </a:r>
            <a:r>
              <a:rPr lang="en-US" sz="1900" b="1" dirty="0" err="1" smtClean="0">
                <a:latin typeface="Arial"/>
                <a:cs typeface="Arial"/>
              </a:rPr>
              <a:t>b</a:t>
            </a:r>
            <a:r>
              <a:rPr lang="en-US" sz="1900" b="1" dirty="0" smtClean="0">
                <a:latin typeface="Arial"/>
                <a:cs typeface="Arial"/>
              </a:rPr>
              <a:t> = 0 model.</a:t>
            </a:r>
          </a:p>
          <a:p>
            <a:pPr>
              <a:buFont typeface="Arial"/>
              <a:buChar char="•"/>
            </a:pPr>
            <a:endParaRPr lang="en-US" sz="1900" b="1" dirty="0" smtClean="0"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en-US" sz="1900" b="1" dirty="0" smtClean="0">
                <a:latin typeface="Arial"/>
                <a:cs typeface="Arial"/>
              </a:rPr>
              <a:t>The bottom image shows the gene regulation patterns using the </a:t>
            </a:r>
            <a:r>
              <a:rPr lang="en-US" sz="1900" b="1" dirty="0" err="1" smtClean="0">
                <a:latin typeface="Arial"/>
                <a:cs typeface="Arial"/>
              </a:rPr>
              <a:t>Michaelis-Menten</a:t>
            </a:r>
            <a:r>
              <a:rPr lang="en-US" sz="1900" b="1" dirty="0" smtClean="0">
                <a:latin typeface="Arial"/>
                <a:cs typeface="Arial"/>
              </a:rPr>
              <a:t> model.</a:t>
            </a:r>
          </a:p>
          <a:p>
            <a:pPr>
              <a:buFont typeface="Arial"/>
              <a:buChar char="•"/>
            </a:pPr>
            <a:endParaRPr lang="en-US" sz="1900" b="1" dirty="0" smtClean="0"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en-US" sz="1900" b="1" dirty="0" smtClean="0">
                <a:latin typeface="Arial"/>
                <a:cs typeface="Arial"/>
              </a:rPr>
              <a:t>There are differences among what genes are up regulated and down regulated in the two models</a:t>
            </a:r>
            <a:endParaRPr lang="en-US" sz="19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726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Conclusions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98237"/>
            <a:ext cx="8229600" cy="5657740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latin typeface="Arial"/>
                <a:cs typeface="Arial"/>
              </a:rPr>
              <a:t>Overall, we see that the </a:t>
            </a:r>
            <a:r>
              <a:rPr lang="en-US" sz="2500" b="1" dirty="0" err="1" smtClean="0">
                <a:latin typeface="Arial"/>
                <a:cs typeface="Arial"/>
              </a:rPr>
              <a:t>Sigmoidal</a:t>
            </a:r>
            <a:r>
              <a:rPr lang="en-US" sz="2500" b="1" dirty="0" smtClean="0">
                <a:latin typeface="Arial"/>
                <a:cs typeface="Arial"/>
              </a:rPr>
              <a:t> resulted in transcription factor profiles that were more similar to the ones created by STEM</a:t>
            </a:r>
          </a:p>
          <a:p>
            <a:r>
              <a:rPr lang="en-US" sz="2500" b="1" dirty="0" smtClean="0">
                <a:latin typeface="Arial"/>
                <a:cs typeface="Arial"/>
              </a:rPr>
              <a:t>Both the </a:t>
            </a:r>
            <a:r>
              <a:rPr lang="en-US" sz="2500" b="1" dirty="0" err="1" smtClean="0">
                <a:latin typeface="Arial"/>
                <a:cs typeface="Arial"/>
              </a:rPr>
              <a:t>sigmoidal</a:t>
            </a:r>
            <a:r>
              <a:rPr lang="en-US" sz="2500" b="1" dirty="0" smtClean="0">
                <a:latin typeface="Arial"/>
                <a:cs typeface="Arial"/>
              </a:rPr>
              <a:t> with the fix </a:t>
            </a:r>
            <a:r>
              <a:rPr lang="en-US" sz="2500" b="1" dirty="0" err="1" smtClean="0">
                <a:latin typeface="Arial"/>
                <a:cs typeface="Arial"/>
              </a:rPr>
              <a:t>b</a:t>
            </a:r>
            <a:r>
              <a:rPr lang="en-US" sz="2500" b="1" dirty="0" smtClean="0">
                <a:latin typeface="Arial"/>
                <a:cs typeface="Arial"/>
              </a:rPr>
              <a:t> = 0 and the </a:t>
            </a:r>
            <a:r>
              <a:rPr lang="en-US" sz="2500" b="1" dirty="0" err="1" smtClean="0">
                <a:latin typeface="Arial"/>
                <a:cs typeface="Arial"/>
              </a:rPr>
              <a:t>sigmoidal</a:t>
            </a:r>
            <a:r>
              <a:rPr lang="en-US" sz="2500" b="1" dirty="0" smtClean="0">
                <a:latin typeface="Arial"/>
                <a:cs typeface="Arial"/>
              </a:rPr>
              <a:t> with the fix </a:t>
            </a:r>
            <a:r>
              <a:rPr lang="en-US" sz="2500" b="1" dirty="0" err="1" smtClean="0">
                <a:latin typeface="Arial"/>
                <a:cs typeface="Arial"/>
              </a:rPr>
              <a:t>b</a:t>
            </a:r>
            <a:r>
              <a:rPr lang="en-US" sz="2500" b="1" dirty="0" smtClean="0">
                <a:latin typeface="Arial"/>
                <a:cs typeface="Arial"/>
              </a:rPr>
              <a:t> = 1 resulted in the same heat map of up regulation and down regulation </a:t>
            </a:r>
          </a:p>
          <a:p>
            <a:r>
              <a:rPr lang="en-US" sz="2500" b="1" dirty="0" smtClean="0">
                <a:latin typeface="Arial"/>
                <a:cs typeface="Arial"/>
              </a:rPr>
              <a:t>The heat map of the </a:t>
            </a:r>
            <a:r>
              <a:rPr lang="en-US" sz="2500" b="1" dirty="0" err="1" smtClean="0">
                <a:latin typeface="Arial"/>
                <a:cs typeface="Arial"/>
              </a:rPr>
              <a:t>sigmoidal</a:t>
            </a:r>
            <a:r>
              <a:rPr lang="en-US" sz="2500" b="1" dirty="0" smtClean="0">
                <a:latin typeface="Arial"/>
                <a:cs typeface="Arial"/>
              </a:rPr>
              <a:t> model versus the </a:t>
            </a:r>
            <a:r>
              <a:rPr lang="en-US" sz="2500" b="1" dirty="0" err="1" smtClean="0">
                <a:latin typeface="Arial"/>
                <a:cs typeface="Arial"/>
              </a:rPr>
              <a:t>Michaelis-Menten</a:t>
            </a:r>
            <a:r>
              <a:rPr lang="en-US" sz="2500" b="1" dirty="0" smtClean="0">
                <a:latin typeface="Arial"/>
                <a:cs typeface="Arial"/>
              </a:rPr>
              <a:t> model produced very different heat maps</a:t>
            </a:r>
            <a:endParaRPr lang="en-US" sz="25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726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Future Research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1518"/>
            <a:ext cx="8229600" cy="565774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Looking at another model, perhaps a linear one, may create profiles closer to the one generated by STEM</a:t>
            </a:r>
          </a:p>
          <a:p>
            <a:r>
              <a:rPr lang="en-US" sz="2800" b="1" dirty="0" smtClean="0">
                <a:latin typeface="Arial"/>
                <a:cs typeface="Arial"/>
              </a:rPr>
              <a:t>We can also use another program to determine which of the models previously run were </a:t>
            </a:r>
            <a:r>
              <a:rPr lang="en-US" sz="2800" b="1" smtClean="0">
                <a:latin typeface="Arial"/>
                <a:cs typeface="Arial"/>
              </a:rPr>
              <a:t>more correct</a:t>
            </a:r>
          </a:p>
          <a:p>
            <a:r>
              <a:rPr lang="en-US" sz="2800" b="1" dirty="0" smtClean="0">
                <a:latin typeface="Arial"/>
                <a:cs typeface="Arial"/>
              </a:rPr>
              <a:t>We can expand our data set and include more transcription factors to see how these affect the weights of the others</a:t>
            </a:r>
          </a:p>
          <a:p>
            <a:r>
              <a:rPr lang="en-US" sz="2800" b="1" dirty="0" smtClean="0">
                <a:latin typeface="Arial"/>
                <a:cs typeface="Arial"/>
              </a:rPr>
              <a:t>Looking at the wild type data in comparison to the GLN3 deleted data could give insight into the effects of the deletion</a:t>
            </a:r>
            <a:endParaRPr lang="en-US" sz="28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Summary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1518"/>
            <a:ext cx="8229600" cy="586648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Exposing </a:t>
            </a:r>
            <a:r>
              <a:rPr lang="en-US" b="1" i="1" dirty="0" smtClean="0">
                <a:latin typeface="Arial"/>
                <a:cs typeface="Arial"/>
              </a:rPr>
              <a:t>S.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to temperatures of 13°C causes the yeast cells to adapt and change gene expression</a:t>
            </a:r>
          </a:p>
          <a:p>
            <a:r>
              <a:rPr lang="en-US" b="1" dirty="0" smtClean="0">
                <a:latin typeface="Arial"/>
                <a:cs typeface="Arial"/>
              </a:rPr>
              <a:t>After running a microarray, and statistical analysis, the data was executed in the STEM and YEASTRACT program to find gene profiles and a regulation matrix</a:t>
            </a:r>
          </a:p>
          <a:p>
            <a:r>
              <a:rPr lang="en-US" b="1" dirty="0" smtClean="0">
                <a:latin typeface="Arial"/>
                <a:cs typeface="Arial"/>
              </a:rPr>
              <a:t>The MATLAB models used these transcription factors related to both up regulated and down regulated genes in </a:t>
            </a:r>
            <a:r>
              <a:rPr lang="en-US" b="1" i="1" dirty="0" err="1" smtClean="0">
                <a:latin typeface="Arial"/>
                <a:cs typeface="Arial"/>
              </a:rPr>
              <a:t>Saccharomyces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exposed to cold shock</a:t>
            </a:r>
            <a:endParaRPr lang="en-US" dirty="0" smtClean="0"/>
          </a:p>
          <a:p>
            <a:r>
              <a:rPr lang="en-US" b="1" dirty="0" smtClean="0">
                <a:latin typeface="Arial"/>
                <a:cs typeface="Arial"/>
              </a:rPr>
              <a:t>The three different profiles run resulted in the following: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 </a:t>
            </a:r>
            <a:r>
              <a:rPr lang="en-US" b="1" dirty="0" err="1" smtClean="0">
                <a:latin typeface="Arial"/>
                <a:cs typeface="Arial"/>
              </a:rPr>
              <a:t>sigmoidal</a:t>
            </a:r>
            <a:r>
              <a:rPr lang="en-US" b="1" dirty="0" smtClean="0">
                <a:latin typeface="Arial"/>
                <a:cs typeface="Arial"/>
              </a:rPr>
              <a:t> model with </a:t>
            </a:r>
            <a:r>
              <a:rPr lang="en-US" b="1" dirty="0" err="1" smtClean="0">
                <a:latin typeface="Arial"/>
                <a:cs typeface="Arial"/>
              </a:rPr>
              <a:t>fixb</a:t>
            </a:r>
            <a:r>
              <a:rPr lang="en-US" b="1" dirty="0" smtClean="0">
                <a:latin typeface="Arial"/>
                <a:cs typeface="Arial"/>
              </a:rPr>
              <a:t> = 0 had the same genes up regulated and down regulated in the </a:t>
            </a:r>
            <a:r>
              <a:rPr lang="en-US" b="1" dirty="0" err="1" smtClean="0">
                <a:latin typeface="Arial"/>
                <a:cs typeface="Arial"/>
              </a:rPr>
              <a:t>sigmoidal</a:t>
            </a:r>
            <a:r>
              <a:rPr lang="en-US" b="1" dirty="0" smtClean="0">
                <a:latin typeface="Arial"/>
                <a:cs typeface="Arial"/>
              </a:rPr>
              <a:t> model with </a:t>
            </a:r>
            <a:r>
              <a:rPr lang="en-US" b="1" dirty="0" err="1" smtClean="0">
                <a:latin typeface="Arial"/>
                <a:cs typeface="Arial"/>
              </a:rPr>
              <a:t>fixb</a:t>
            </a:r>
            <a:r>
              <a:rPr lang="en-US" b="1" dirty="0" smtClean="0">
                <a:latin typeface="Arial"/>
                <a:cs typeface="Arial"/>
              </a:rPr>
              <a:t> = 1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had very different genes being up regulated and down regulated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589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Outline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062" y="1198589"/>
            <a:ext cx="8719444" cy="565941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What transcription factors in </a:t>
            </a:r>
            <a:r>
              <a:rPr lang="en-US" b="1" i="1" dirty="0" err="1" smtClean="0">
                <a:latin typeface="Arial"/>
                <a:cs typeface="Arial"/>
              </a:rPr>
              <a:t>Saccharomyces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contribute to cold shock response when GLN3 has been deleted?</a:t>
            </a:r>
          </a:p>
          <a:p>
            <a:r>
              <a:rPr lang="en-US" b="1" dirty="0" smtClean="0">
                <a:latin typeface="Arial"/>
                <a:cs typeface="Arial"/>
              </a:rPr>
              <a:t>Exposing </a:t>
            </a:r>
            <a:r>
              <a:rPr lang="en-US" b="1" i="1" dirty="0" smtClean="0">
                <a:latin typeface="Arial"/>
                <a:cs typeface="Arial"/>
              </a:rPr>
              <a:t>S.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to temperatures of 13°C causes the yeast cells to adapt and change gene expression</a:t>
            </a:r>
          </a:p>
          <a:p>
            <a:r>
              <a:rPr lang="en-US" b="1" dirty="0" smtClean="0">
                <a:latin typeface="Arial"/>
                <a:cs typeface="Arial"/>
              </a:rPr>
              <a:t>To observe the significant changes in gene expression, raw data from microarrays was centered and scaled to find significant changes in gene expression</a:t>
            </a:r>
          </a:p>
          <a:p>
            <a:r>
              <a:rPr lang="en-US" b="1" dirty="0" smtClean="0">
                <a:latin typeface="Arial"/>
                <a:cs typeface="Arial"/>
              </a:rPr>
              <a:t>The data was entered into STEM and YEASTRACT to be profiled and to create a regulation matrix</a:t>
            </a:r>
          </a:p>
          <a:p>
            <a:r>
              <a:rPr lang="en-US" b="1" dirty="0" smtClean="0">
                <a:latin typeface="Arial"/>
                <a:cs typeface="Arial"/>
              </a:rPr>
              <a:t>The MATLAB models were used to show the relative contribution of each transcription factor on gene regulation during cold shock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References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Aguilera, Jaime, Francisca </a:t>
            </a:r>
            <a:r>
              <a:rPr lang="en-US" b="1" dirty="0" err="1" smtClean="0">
                <a:latin typeface="Arial"/>
                <a:cs typeface="Arial"/>
              </a:rPr>
              <a:t>Randez</a:t>
            </a:r>
            <a:r>
              <a:rPr lang="en-US" b="1" dirty="0" smtClean="0">
                <a:latin typeface="Arial"/>
                <a:cs typeface="Arial"/>
              </a:rPr>
              <a:t>-Gil, and Jose Antonio </a:t>
            </a:r>
            <a:r>
              <a:rPr lang="en-US" b="1" dirty="0" err="1" smtClean="0">
                <a:latin typeface="Arial"/>
                <a:cs typeface="Arial"/>
              </a:rPr>
              <a:t>Prieto</a:t>
            </a:r>
            <a:r>
              <a:rPr lang="en-US" b="1" dirty="0" smtClean="0">
                <a:latin typeface="Arial"/>
                <a:cs typeface="Arial"/>
              </a:rPr>
              <a:t>. "Cold Response in </a:t>
            </a:r>
            <a:r>
              <a:rPr lang="en-US" b="1" dirty="0" err="1" smtClean="0">
                <a:latin typeface="Arial"/>
                <a:cs typeface="Arial"/>
              </a:rPr>
              <a:t>Saccharomyces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Cerevisiae</a:t>
            </a:r>
            <a:r>
              <a:rPr lang="en-US" b="1" dirty="0" smtClean="0">
                <a:latin typeface="Arial"/>
                <a:cs typeface="Arial"/>
              </a:rPr>
              <a:t>: New Functions for Old Mechanisms." </a:t>
            </a:r>
            <a:r>
              <a:rPr lang="en-US" b="1" i="1" dirty="0" smtClean="0">
                <a:latin typeface="Arial"/>
                <a:cs typeface="Arial"/>
              </a:rPr>
              <a:t>FEMS Microbiology Reviews</a:t>
            </a:r>
            <a:r>
              <a:rPr lang="en-US" b="1" dirty="0" smtClean="0">
                <a:latin typeface="Arial"/>
                <a:cs typeface="Arial"/>
              </a:rPr>
              <a:t> 31.3 (2007): 327-41. Print.</a:t>
            </a:r>
          </a:p>
          <a:p>
            <a:r>
              <a:rPr lang="en-US" b="1" dirty="0" err="1" smtClean="0">
                <a:latin typeface="Arial"/>
                <a:cs typeface="Arial"/>
              </a:rPr>
              <a:t>Courchesne</a:t>
            </a:r>
            <a:r>
              <a:rPr lang="en-US" b="1" dirty="0" smtClean="0">
                <a:latin typeface="Arial"/>
                <a:cs typeface="Arial"/>
              </a:rPr>
              <a:t> WE and </a:t>
            </a:r>
            <a:r>
              <a:rPr lang="en-US" b="1" dirty="0" err="1" smtClean="0">
                <a:latin typeface="Arial"/>
                <a:cs typeface="Arial"/>
              </a:rPr>
              <a:t>Magasanik</a:t>
            </a:r>
            <a:r>
              <a:rPr lang="en-US" b="1" dirty="0" smtClean="0">
                <a:latin typeface="Arial"/>
                <a:cs typeface="Arial"/>
              </a:rPr>
              <a:t> B  (1988) Regulation of nitrogen assimilation in </a:t>
            </a:r>
            <a:r>
              <a:rPr lang="en-US" b="1" dirty="0" err="1" smtClean="0">
                <a:latin typeface="Arial"/>
                <a:cs typeface="Arial"/>
              </a:rPr>
              <a:t>Saccharomyces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cerevisiae</a:t>
            </a:r>
            <a:r>
              <a:rPr lang="en-US" b="1" dirty="0" smtClean="0">
                <a:latin typeface="Arial"/>
                <a:cs typeface="Arial"/>
              </a:rPr>
              <a:t>: roles of the URE2 and GLN3 genes. </a:t>
            </a:r>
            <a:r>
              <a:rPr lang="en-US" b="1" i="1" dirty="0" smtClean="0">
                <a:latin typeface="Arial"/>
                <a:cs typeface="Arial"/>
              </a:rPr>
              <a:t>J </a:t>
            </a:r>
            <a:r>
              <a:rPr lang="en-US" b="1" i="1" dirty="0" err="1" smtClean="0">
                <a:latin typeface="Arial"/>
                <a:cs typeface="Arial"/>
              </a:rPr>
              <a:t>Bacteriol</a:t>
            </a:r>
            <a:r>
              <a:rPr lang="en-US" b="1" dirty="0" smtClean="0">
                <a:latin typeface="Arial"/>
                <a:cs typeface="Arial"/>
              </a:rPr>
              <a:t> 170(2):708-13</a:t>
            </a:r>
          </a:p>
          <a:p>
            <a:r>
              <a:rPr lang="en-US" b="1" dirty="0" err="1" smtClean="0">
                <a:latin typeface="Arial"/>
                <a:cs typeface="Arial"/>
              </a:rPr>
              <a:t>Gast</a:t>
            </a:r>
            <a:r>
              <a:rPr lang="en-US" b="1" dirty="0" smtClean="0">
                <a:latin typeface="Arial"/>
                <a:cs typeface="Arial"/>
              </a:rPr>
              <a:t> K, </a:t>
            </a:r>
            <a:r>
              <a:rPr lang="en-US" b="1" dirty="0" err="1" smtClean="0">
                <a:latin typeface="Arial"/>
                <a:cs typeface="Arial"/>
              </a:rPr>
              <a:t>Damaschun</a:t>
            </a:r>
            <a:r>
              <a:rPr lang="en-US" b="1" dirty="0" smtClean="0">
                <a:latin typeface="Arial"/>
                <a:cs typeface="Arial"/>
              </a:rPr>
              <a:t> G, </a:t>
            </a:r>
            <a:r>
              <a:rPr lang="en-US" b="1" dirty="0" err="1" smtClean="0">
                <a:latin typeface="Arial"/>
                <a:cs typeface="Arial"/>
              </a:rPr>
              <a:t>Damaschun</a:t>
            </a:r>
            <a:r>
              <a:rPr lang="en-US" b="1" dirty="0" smtClean="0">
                <a:latin typeface="Arial"/>
                <a:cs typeface="Arial"/>
              </a:rPr>
              <a:t> H, </a:t>
            </a:r>
            <a:r>
              <a:rPr lang="en-US" b="1" dirty="0" err="1" smtClean="0">
                <a:latin typeface="Arial"/>
                <a:cs typeface="Arial"/>
              </a:rPr>
              <a:t>Misselwitz</a:t>
            </a:r>
            <a:r>
              <a:rPr lang="en-US" b="1" dirty="0" smtClean="0">
                <a:latin typeface="Arial"/>
                <a:cs typeface="Arial"/>
              </a:rPr>
              <a:t> R &amp; </a:t>
            </a:r>
            <a:r>
              <a:rPr lang="en-US" b="1" dirty="0" err="1" smtClean="0">
                <a:latin typeface="Arial"/>
                <a:cs typeface="Arial"/>
              </a:rPr>
              <a:t>Zirwer</a:t>
            </a:r>
            <a:r>
              <a:rPr lang="en-US" b="1" dirty="0" smtClean="0">
                <a:latin typeface="Arial"/>
                <a:cs typeface="Arial"/>
              </a:rPr>
              <a:t> D (1993) Cold </a:t>
            </a:r>
            <a:r>
              <a:rPr lang="en-US" b="1" dirty="0" err="1" smtClean="0">
                <a:latin typeface="Arial"/>
                <a:cs typeface="Arial"/>
              </a:rPr>
              <a:t>denaturation</a:t>
            </a:r>
            <a:r>
              <a:rPr lang="en-US" b="1" dirty="0" smtClean="0">
                <a:latin typeface="Arial"/>
                <a:cs typeface="Arial"/>
              </a:rPr>
              <a:t> of yeast </a:t>
            </a:r>
            <a:r>
              <a:rPr lang="en-US" b="1" dirty="0" err="1" smtClean="0">
                <a:latin typeface="Arial"/>
                <a:cs typeface="Arial"/>
              </a:rPr>
              <a:t>phosphoglycerate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kinase</a:t>
            </a:r>
            <a:r>
              <a:rPr lang="en-US" b="1" dirty="0" smtClean="0">
                <a:latin typeface="Arial"/>
                <a:cs typeface="Arial"/>
              </a:rPr>
              <a:t>: kinetics of changes in secondary structure and compactness on unfolding and refolding. Biochemistry 32: 7747–7752.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Acknowledgments 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6482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500" b="1" dirty="0" smtClean="0">
              <a:latin typeface="Arial"/>
              <a:cs typeface="Arial"/>
            </a:endParaRPr>
          </a:p>
          <a:p>
            <a:pPr algn="ctr">
              <a:buNone/>
            </a:pPr>
            <a:endParaRPr lang="en-US" sz="2500" b="1" dirty="0" smtClean="0">
              <a:latin typeface="Arial"/>
              <a:cs typeface="Arial"/>
            </a:endParaRPr>
          </a:p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Ben G. Fitzpatrick, Ph.D.</a:t>
            </a:r>
          </a:p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 Department of Mathematics</a:t>
            </a:r>
          </a:p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Loyola Marymount University</a:t>
            </a:r>
          </a:p>
          <a:p>
            <a:pPr>
              <a:buNone/>
            </a:pPr>
            <a:endParaRPr lang="en-US" sz="2800" b="1" dirty="0" smtClean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400" b="1" dirty="0" smtClean="0">
              <a:latin typeface="Arial"/>
              <a:cs typeface="Arial"/>
            </a:endParaRPr>
          </a:p>
          <a:p>
            <a:pPr algn="ctr">
              <a:buNone/>
            </a:pPr>
            <a:endParaRPr lang="en-US" sz="2400" b="1" dirty="0" smtClean="0">
              <a:latin typeface="Arial"/>
              <a:cs typeface="Arial"/>
            </a:endParaRPr>
          </a:p>
          <a:p>
            <a:pPr algn="ctr">
              <a:buNone/>
            </a:pPr>
            <a:r>
              <a:rPr lang="en-US" sz="2400" b="1" dirty="0" err="1" smtClean="0">
                <a:latin typeface="Arial"/>
                <a:cs typeface="Arial"/>
              </a:rPr>
              <a:t>Kam</a:t>
            </a:r>
            <a:r>
              <a:rPr lang="en-US" sz="2400" b="1" dirty="0" smtClean="0">
                <a:latin typeface="Arial"/>
                <a:cs typeface="Arial"/>
              </a:rPr>
              <a:t> D. </a:t>
            </a:r>
            <a:r>
              <a:rPr lang="en-US" sz="2400" b="1" dirty="0" err="1" smtClean="0">
                <a:latin typeface="Arial"/>
                <a:cs typeface="Arial"/>
              </a:rPr>
              <a:t>Dahlquist</a:t>
            </a:r>
            <a:r>
              <a:rPr lang="en-US" sz="2400" b="1" dirty="0" smtClean="0">
                <a:latin typeface="Arial"/>
                <a:cs typeface="Arial"/>
              </a:rPr>
              <a:t>, Ph.D.</a:t>
            </a:r>
          </a:p>
          <a:p>
            <a:pPr algn="ctr">
              <a:buNone/>
            </a:pPr>
            <a:r>
              <a:rPr lang="en-US" sz="2400" b="1" dirty="0" smtClean="0">
                <a:latin typeface="Arial"/>
                <a:cs typeface="Arial"/>
              </a:rPr>
              <a:t>Department of Biology</a:t>
            </a:r>
          </a:p>
          <a:p>
            <a:pPr algn="ctr">
              <a:buNone/>
            </a:pPr>
            <a:r>
              <a:rPr lang="en-US" sz="2400" b="1" dirty="0" smtClean="0">
                <a:latin typeface="Arial"/>
                <a:cs typeface="Arial"/>
              </a:rPr>
              <a:t>Loyola Marymount University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143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i="1" dirty="0" smtClean="0">
                <a:solidFill>
                  <a:srgbClr val="2029A5"/>
                </a:solidFill>
                <a:latin typeface="Arial"/>
                <a:cs typeface="Arial"/>
              </a:rPr>
              <a:t>S. </a:t>
            </a:r>
            <a:r>
              <a:rPr lang="en-US" sz="3600" b="1" i="1" dirty="0" err="1" smtClean="0">
                <a:solidFill>
                  <a:srgbClr val="2029A5"/>
                </a:solidFill>
                <a:latin typeface="Arial"/>
                <a:cs typeface="Arial"/>
              </a:rPr>
              <a:t>cerevisiae</a:t>
            </a:r>
            <a:r>
              <a:rPr lang="en-US" sz="3600" b="1" i="1" dirty="0" smtClean="0">
                <a:solidFill>
                  <a:srgbClr val="2029A5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and Decreases in Temperature</a:t>
            </a:r>
            <a:endParaRPr lang="en-US" sz="3600" b="1" i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 smtClean="0">
                <a:latin typeface="Arial"/>
                <a:cs typeface="Arial"/>
              </a:rPr>
              <a:t>In their natural habitat, yeast cells are constantly exposed to changes in temperature daily and seasonally</a:t>
            </a:r>
          </a:p>
          <a:p>
            <a:r>
              <a:rPr lang="en-US" sz="2200" b="1" dirty="0" smtClean="0">
                <a:latin typeface="Arial"/>
                <a:cs typeface="Arial"/>
              </a:rPr>
              <a:t>Low temperatures result in a decrease in membrane fluidity and diffusion rates, alterations in molecular topology, or modifications in enzymes (</a:t>
            </a:r>
            <a:r>
              <a:rPr lang="en-US" sz="2200" b="1" dirty="0" err="1" smtClean="0">
                <a:latin typeface="Arial"/>
                <a:cs typeface="Arial"/>
              </a:rPr>
              <a:t>Gast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i="1" dirty="0" smtClean="0">
                <a:latin typeface="Arial"/>
                <a:cs typeface="Arial"/>
              </a:rPr>
              <a:t>et al,</a:t>
            </a:r>
            <a:r>
              <a:rPr lang="en-US" sz="2200" b="1" dirty="0" smtClean="0">
                <a:latin typeface="Arial"/>
                <a:cs typeface="Arial"/>
              </a:rPr>
              <a:t> 1993)</a:t>
            </a:r>
          </a:p>
          <a:p>
            <a:r>
              <a:rPr lang="en-US" sz="2200" b="1" dirty="0" smtClean="0">
                <a:latin typeface="Arial"/>
                <a:cs typeface="Arial"/>
              </a:rPr>
              <a:t>Optimal growth temperature is between 25°C and 35°C, and they experience cold shock from 10°C to 18°C</a:t>
            </a:r>
          </a:p>
          <a:p>
            <a:r>
              <a:rPr lang="en-US" sz="2200" b="1" dirty="0" smtClean="0">
                <a:latin typeface="Arial"/>
                <a:cs typeface="Arial"/>
              </a:rPr>
              <a:t>Yeast cells used for wine making and brewing are exposed to cold shock temperatures but remain viable and can perform fermentation (Aguilera </a:t>
            </a:r>
            <a:r>
              <a:rPr lang="en-US" sz="2200" b="1" i="1" dirty="0" smtClean="0">
                <a:latin typeface="Arial"/>
                <a:cs typeface="Arial"/>
              </a:rPr>
              <a:t>et al, 2007)</a:t>
            </a:r>
            <a:endParaRPr lang="en-US" sz="2200" b="1" dirty="0" smtClean="0">
              <a:latin typeface="Arial"/>
              <a:cs typeface="Arial"/>
            </a:endParaRPr>
          </a:p>
          <a:p>
            <a:r>
              <a:rPr lang="en-US" sz="2200" b="1" dirty="0" smtClean="0">
                <a:latin typeface="Arial"/>
                <a:cs typeface="Arial"/>
              </a:rPr>
              <a:t>Little is known about cold shock mechanisms and the transcription factors that regulate the adaptations in fungi</a:t>
            </a:r>
          </a:p>
          <a:p>
            <a:endParaRPr lang="en-US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Microarray Data and Statistical Analysis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8008"/>
          </a:xfrm>
        </p:spPr>
        <p:txBody>
          <a:bodyPr>
            <a:normAutofit fontScale="62500" lnSpcReduction="20000"/>
          </a:bodyPr>
          <a:lstStyle/>
          <a:p>
            <a:r>
              <a:rPr lang="en-US" sz="3143" b="1" dirty="0" smtClean="0">
                <a:latin typeface="Arial"/>
                <a:cs typeface="Arial"/>
              </a:rPr>
              <a:t>Microarray data was gathered from </a:t>
            </a:r>
            <a:r>
              <a:rPr lang="en-US" sz="3143" b="1" i="1" dirty="0" smtClean="0">
                <a:latin typeface="Arial"/>
                <a:cs typeface="Arial"/>
              </a:rPr>
              <a:t>S. </a:t>
            </a:r>
            <a:r>
              <a:rPr lang="en-US" sz="3143" b="1" i="1" dirty="0" err="1" smtClean="0">
                <a:latin typeface="Arial"/>
                <a:cs typeface="Arial"/>
              </a:rPr>
              <a:t>cerevisiae</a:t>
            </a:r>
            <a:r>
              <a:rPr lang="en-US" sz="3143" b="1" i="1" dirty="0" smtClean="0">
                <a:latin typeface="Arial"/>
                <a:cs typeface="Arial"/>
              </a:rPr>
              <a:t> </a:t>
            </a:r>
            <a:r>
              <a:rPr lang="en-US" sz="3143" b="1" dirty="0" smtClean="0">
                <a:latin typeface="Arial"/>
                <a:cs typeface="Arial"/>
              </a:rPr>
              <a:t>exposed to temperatures of 13°C and allowed to recover back to 30°C with GLN3 deleted</a:t>
            </a:r>
            <a:endParaRPr lang="en-US" sz="3143" b="1" i="1" dirty="0" smtClean="0">
              <a:latin typeface="Arial"/>
              <a:cs typeface="Arial"/>
            </a:endParaRPr>
          </a:p>
          <a:p>
            <a:pPr lvl="1"/>
            <a:r>
              <a:rPr lang="en-US" sz="3143" b="1" dirty="0" smtClean="0">
                <a:latin typeface="Arial"/>
                <a:cs typeface="Arial"/>
              </a:rPr>
              <a:t>GLN3 is known to encode a transcriptional activator that is involved in regulating genes that are involved in nitrogen catabolism (</a:t>
            </a:r>
            <a:r>
              <a:rPr lang="en-US" sz="3143" b="1" dirty="0" err="1" smtClean="0">
                <a:latin typeface="Arial"/>
                <a:cs typeface="Arial"/>
              </a:rPr>
              <a:t>Courchesne</a:t>
            </a:r>
            <a:r>
              <a:rPr lang="en-US" sz="3143" b="1" dirty="0" smtClean="0">
                <a:latin typeface="Arial"/>
                <a:cs typeface="Arial"/>
              </a:rPr>
              <a:t> &amp; </a:t>
            </a:r>
            <a:r>
              <a:rPr lang="en-US" sz="3143" b="1" dirty="0" err="1" smtClean="0">
                <a:latin typeface="Arial"/>
                <a:cs typeface="Arial"/>
              </a:rPr>
              <a:t>Magasanik</a:t>
            </a:r>
            <a:r>
              <a:rPr lang="en-US" sz="3143" b="1" dirty="0" smtClean="0">
                <a:latin typeface="Arial"/>
                <a:cs typeface="Arial"/>
              </a:rPr>
              <a:t>, 1988) </a:t>
            </a:r>
          </a:p>
          <a:p>
            <a:r>
              <a:rPr lang="en-US" sz="3143" b="1" dirty="0" smtClean="0">
                <a:latin typeface="Arial"/>
                <a:cs typeface="Arial"/>
              </a:rPr>
              <a:t>RNA was collected before the cold shock, during cold shock at 15 minutes, 30 minutes, and 60 minutes, and then twice in recovery at 90 minutes and 120 minutes</a:t>
            </a:r>
          </a:p>
          <a:p>
            <a:r>
              <a:rPr lang="en-US" sz="3143" b="1" dirty="0" smtClean="0">
                <a:latin typeface="Arial"/>
                <a:cs typeface="Arial"/>
              </a:rPr>
              <a:t>The ratio of red to green </a:t>
            </a:r>
            <a:r>
              <a:rPr lang="en-US" sz="3143" b="1" dirty="0" err="1" smtClean="0">
                <a:latin typeface="Arial"/>
                <a:cs typeface="Arial"/>
              </a:rPr>
              <a:t>flourescent</a:t>
            </a:r>
            <a:r>
              <a:rPr lang="en-US" sz="3143" b="1" dirty="0" smtClean="0">
                <a:latin typeface="Arial"/>
                <a:cs typeface="Arial"/>
              </a:rPr>
              <a:t> for each spot was calculated and log transformed </a:t>
            </a:r>
          </a:p>
          <a:p>
            <a:pPr lvl="1"/>
            <a:r>
              <a:rPr lang="en-US" sz="3143" b="1" dirty="0" smtClean="0">
                <a:latin typeface="Arial"/>
                <a:cs typeface="Arial"/>
              </a:rPr>
              <a:t>decreases in gene expression are negative numbers</a:t>
            </a:r>
          </a:p>
          <a:p>
            <a:pPr lvl="1"/>
            <a:r>
              <a:rPr lang="en-US" sz="3143" b="1" dirty="0" smtClean="0">
                <a:latin typeface="Arial"/>
                <a:cs typeface="Arial"/>
              </a:rPr>
              <a:t>Increases in gene expression are positive numbers</a:t>
            </a:r>
          </a:p>
          <a:p>
            <a:r>
              <a:rPr lang="en-US" sz="3143" b="1" dirty="0" smtClean="0">
                <a:latin typeface="Arial"/>
                <a:cs typeface="Arial"/>
              </a:rPr>
              <a:t>The raw data was scaled and centered in Excel before computing the </a:t>
            </a:r>
            <a:r>
              <a:rPr lang="en-US" sz="3143" b="1" dirty="0" err="1" smtClean="0">
                <a:latin typeface="Arial"/>
                <a:cs typeface="Arial"/>
              </a:rPr>
              <a:t>t</a:t>
            </a:r>
            <a:r>
              <a:rPr lang="en-US" sz="3143" b="1" dirty="0" smtClean="0">
                <a:latin typeface="Arial"/>
                <a:cs typeface="Arial"/>
              </a:rPr>
              <a:t>-statistic and </a:t>
            </a:r>
            <a:r>
              <a:rPr lang="en-US" sz="3143" b="1" dirty="0" err="1" smtClean="0">
                <a:latin typeface="Arial"/>
                <a:cs typeface="Arial"/>
              </a:rPr>
              <a:t>p</a:t>
            </a:r>
            <a:r>
              <a:rPr lang="en-US" sz="3143" b="1" dirty="0" smtClean="0">
                <a:latin typeface="Arial"/>
                <a:cs typeface="Arial"/>
              </a:rPr>
              <a:t>-value to determine a significant change in expression for every gene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60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Using STEM to Create Gene Cluster Profiles 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5" name="Content Placeholder 4" descr="Screen Shot 2013-05-08 at 9.47.18 PM.png"/>
          <p:cNvPicPr>
            <a:picLocks noGrp="1" noChangeAspect="1"/>
          </p:cNvPicPr>
          <p:nvPr>
            <p:ph idx="1"/>
          </p:nvPr>
        </p:nvPicPr>
        <p:blipFill>
          <a:blip r:embed="rId3"/>
          <a:srcRect l="-13964" r="-13964"/>
          <a:stretch>
            <a:fillRect/>
          </a:stretch>
        </p:blipFill>
        <p:spPr>
          <a:xfrm>
            <a:off x="457200" y="1797203"/>
            <a:ext cx="8229600" cy="4181475"/>
          </a:xfrm>
        </p:spPr>
      </p:pic>
      <p:sp>
        <p:nvSpPr>
          <p:cNvPr id="6" name="TextBox 5"/>
          <p:cNvSpPr txBox="1"/>
          <p:nvPr/>
        </p:nvSpPr>
        <p:spPr>
          <a:xfrm>
            <a:off x="970413" y="5978678"/>
            <a:ext cx="7449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The colored profiles show the significant clusters found from the microarray data after input into STEM</a:t>
            </a:r>
            <a:endParaRPr lang="en-US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6976"/>
            <a:ext cx="8229600" cy="1499499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One Profile of Up Regulated Genes was Chosen for the Model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12" name="Picture 11" descr="Screen Shot 2013-05-08 at 9.52.05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026187"/>
            <a:ext cx="5374701" cy="433775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736852" y="2026187"/>
            <a:ext cx="340714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b="1" dirty="0" smtClean="0">
                <a:latin typeface="Arial"/>
                <a:cs typeface="Arial"/>
              </a:rPr>
              <a:t>There were 286 genes associated with profile 45, and a </a:t>
            </a:r>
            <a:r>
              <a:rPr lang="en-US" sz="2000" b="1" dirty="0" err="1" smtClean="0">
                <a:latin typeface="Arial"/>
                <a:cs typeface="Arial"/>
              </a:rPr>
              <a:t>p</a:t>
            </a:r>
            <a:r>
              <a:rPr lang="en-US" sz="2000" b="1" dirty="0" smtClean="0">
                <a:latin typeface="Arial"/>
                <a:cs typeface="Arial"/>
              </a:rPr>
              <a:t>-value for the enrichment of genes was 6.2x10</a:t>
            </a:r>
            <a:r>
              <a:rPr lang="en-US" sz="2000" b="1" baseline="30000" dirty="0" smtClean="0">
                <a:latin typeface="Arial"/>
                <a:cs typeface="Arial"/>
              </a:rPr>
              <a:t>-165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</a:p>
          <a:p>
            <a:pPr>
              <a:buFont typeface="Arial"/>
              <a:buChar char="•"/>
            </a:pPr>
            <a:r>
              <a:rPr lang="en-US" sz="2000" b="1" dirty="0" smtClean="0">
                <a:latin typeface="Arial"/>
                <a:cs typeface="Arial"/>
              </a:rPr>
              <a:t>The top 5 transcription factors for this profile were:</a:t>
            </a:r>
          </a:p>
          <a:p>
            <a:pPr lvl="1">
              <a:buFont typeface="Arial"/>
              <a:buChar char="•"/>
            </a:pPr>
            <a:r>
              <a:rPr lang="en-US" b="1" dirty="0" smtClean="0">
                <a:latin typeface="Arial"/>
                <a:cs typeface="Arial"/>
              </a:rPr>
              <a:t>Ste12p - 29.5%</a:t>
            </a:r>
          </a:p>
          <a:p>
            <a:pPr lvl="1">
              <a:buFont typeface="Arial"/>
              <a:buChar char="•"/>
            </a:pPr>
            <a:r>
              <a:rPr lang="en-US" b="1" dirty="0" smtClean="0">
                <a:latin typeface="Arial"/>
                <a:cs typeface="Arial"/>
              </a:rPr>
              <a:t>Rap1p - 23.5%</a:t>
            </a:r>
          </a:p>
          <a:p>
            <a:pPr lvl="1">
              <a:buFont typeface="Arial"/>
              <a:buChar char="•"/>
            </a:pPr>
            <a:r>
              <a:rPr lang="en-US" b="1" dirty="0" smtClean="0">
                <a:latin typeface="Arial"/>
                <a:cs typeface="Arial"/>
              </a:rPr>
              <a:t>Sko1p - 16.4%</a:t>
            </a:r>
          </a:p>
          <a:p>
            <a:pPr lvl="1">
              <a:buFont typeface="Arial"/>
              <a:buChar char="•"/>
            </a:pPr>
            <a:r>
              <a:rPr lang="en-US" b="1" dirty="0" smtClean="0">
                <a:latin typeface="Arial"/>
                <a:cs typeface="Arial"/>
              </a:rPr>
              <a:t>Sok2p - 15.7%</a:t>
            </a:r>
          </a:p>
          <a:p>
            <a:pPr lvl="1">
              <a:buFont typeface="Arial"/>
              <a:buChar char="•"/>
            </a:pPr>
            <a:r>
              <a:rPr lang="en-US" b="1" dirty="0" smtClean="0">
                <a:latin typeface="Arial"/>
                <a:cs typeface="Arial"/>
              </a:rPr>
              <a:t>Ino4p - 14.6%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1951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One Profile of Down Regulated Genes was Chosen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3604" y="1875566"/>
            <a:ext cx="3370395" cy="45259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There were 248 genes associated with profile 9, and a </a:t>
            </a:r>
            <a:r>
              <a:rPr lang="en-US" sz="2000" b="1" dirty="0" err="1" smtClean="0">
                <a:latin typeface="Arial"/>
                <a:cs typeface="Arial"/>
              </a:rPr>
              <a:t>p</a:t>
            </a:r>
            <a:r>
              <a:rPr lang="en-US" sz="2000" b="1" dirty="0" smtClean="0">
                <a:latin typeface="Arial"/>
                <a:cs typeface="Arial"/>
              </a:rPr>
              <a:t>-value for the enrichment of genes was 6.2x10</a:t>
            </a:r>
            <a:r>
              <a:rPr lang="en-US" sz="2000" b="1" baseline="30000" dirty="0" smtClean="0">
                <a:latin typeface="Arial"/>
                <a:cs typeface="Arial"/>
              </a:rPr>
              <a:t>-111</a:t>
            </a:r>
          </a:p>
          <a:p>
            <a:r>
              <a:rPr lang="en-US" sz="2000" b="1" dirty="0" smtClean="0">
                <a:latin typeface="Arial"/>
                <a:cs typeface="Arial"/>
              </a:rPr>
              <a:t>The top 5 transcription factors for this profile were:</a:t>
            </a:r>
          </a:p>
          <a:p>
            <a:pPr lvl="1"/>
            <a:r>
              <a:rPr lang="en-US" sz="1800" b="1" dirty="0" smtClean="0">
                <a:latin typeface="Arial"/>
                <a:cs typeface="Arial"/>
              </a:rPr>
              <a:t>Ste12p: 28.6%</a:t>
            </a:r>
          </a:p>
          <a:p>
            <a:pPr lvl="1"/>
            <a:r>
              <a:rPr lang="en-US" sz="1800" b="1" dirty="0" smtClean="0">
                <a:latin typeface="Arial"/>
                <a:cs typeface="Arial"/>
              </a:rPr>
              <a:t>Rap1p: 18.8%</a:t>
            </a:r>
          </a:p>
          <a:p>
            <a:pPr lvl="1"/>
            <a:r>
              <a:rPr lang="en-US" sz="1800" b="1" dirty="0" smtClean="0">
                <a:latin typeface="Arial"/>
                <a:cs typeface="Arial"/>
              </a:rPr>
              <a:t>Ino4p: 11.7%</a:t>
            </a:r>
          </a:p>
          <a:p>
            <a:pPr lvl="1"/>
            <a:r>
              <a:rPr lang="en-US" sz="1800" b="1" dirty="0" smtClean="0">
                <a:latin typeface="Arial"/>
                <a:cs typeface="Arial"/>
              </a:rPr>
              <a:t>Sok2p: 11.7%</a:t>
            </a:r>
          </a:p>
          <a:p>
            <a:pPr lvl="1"/>
            <a:r>
              <a:rPr lang="en-US" sz="1800" b="1" dirty="0" smtClean="0">
                <a:latin typeface="Arial"/>
                <a:cs typeface="Arial"/>
              </a:rPr>
              <a:t>Aft1p: 10.4%</a:t>
            </a:r>
          </a:p>
          <a:p>
            <a:endParaRPr lang="en-US" sz="2000" b="1" dirty="0">
              <a:latin typeface="Arial"/>
              <a:cs typeface="Arial"/>
            </a:endParaRPr>
          </a:p>
        </p:txBody>
      </p:sp>
      <p:pic>
        <p:nvPicPr>
          <p:cNvPr id="9" name="Picture 8" descr="profile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75565"/>
            <a:ext cx="5591243" cy="4525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382" y="274638"/>
            <a:ext cx="8958618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YEASTRACT Networks for the Transcription Factors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11" name="Picture 10" descr="KaseyGene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50" y="2089150"/>
            <a:ext cx="9144000" cy="644525"/>
          </a:xfrm>
          <a:prstGeom prst="rect">
            <a:avLst/>
          </a:prstGeom>
        </p:spPr>
      </p:pic>
      <p:pic>
        <p:nvPicPr>
          <p:cNvPr id="12" name="Picture 11" descr="TranscriptionfactormapAshleyRhoad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41788"/>
            <a:ext cx="9144000" cy="6762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56455" y="2767880"/>
            <a:ext cx="76348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Transcription factors from profile 45:</a:t>
            </a:r>
          </a:p>
          <a:p>
            <a:pPr algn="ctr"/>
            <a:r>
              <a:rPr lang="en-US" sz="2000" b="1" dirty="0" smtClean="0">
                <a:latin typeface="Arial"/>
                <a:cs typeface="Arial"/>
              </a:rPr>
              <a:t>ACE2, AFT2, CIN5, FHL1, FKH2, HAP5, HMO1, HOT1, MAL33, MBP1, MGA2, MSS11, PHD1, RAP1, SKN7, SKO1, SMP1, SOK2, STE12, SWI4, SWI6, YAP6, and ZAP1 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6455" y="4907638"/>
            <a:ext cx="763486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Transcription factors from profile 45:</a:t>
            </a:r>
          </a:p>
          <a:p>
            <a:pPr algn="ctr"/>
            <a:r>
              <a:rPr lang="en-US" sz="2000" b="1" dirty="0" smtClean="0">
                <a:latin typeface="Arial"/>
                <a:cs typeface="Arial"/>
              </a:rPr>
              <a:t>ACE2, AFT2, CIN5, FHL1, FKH2, HAP5, HMO1, HOT1, INO4, MAL33, MBP1, MGA2, MSS11, PHD1, RAP1, SKN7, SKO1, SMP1, STE12, SWI4, SWI6, YAP6, and ZAP1</a:t>
            </a:r>
          </a:p>
          <a:p>
            <a:pPr algn="ctr"/>
            <a:endParaRPr lang="en-US" sz="2000" b="1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Running Two Different MATLAB Programs Yields Different Results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38316" y="6706393"/>
            <a:ext cx="18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2" name="Content Placeholder 11" descr="Screen Shot 2013-05-08 at 10.22.06 PM.pn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23750" b="-23750"/>
          <a:stretch>
            <a:fillRect/>
          </a:stretch>
        </p:blipFill>
        <p:spPr/>
      </p:pic>
      <p:pic>
        <p:nvPicPr>
          <p:cNvPr id="13" name="Content Placeholder 12" descr="Screen Shot 2013-05-08 at 10.22.19 PM.pn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21515" b="-21515"/>
          <a:stretch>
            <a:fillRect/>
          </a:stretch>
        </p:blipFill>
        <p:spPr/>
      </p:pic>
      <p:sp>
        <p:nvSpPr>
          <p:cNvPr id="14" name="TextBox 13"/>
          <p:cNvSpPr txBox="1"/>
          <p:nvPr/>
        </p:nvSpPr>
        <p:spPr>
          <a:xfrm>
            <a:off x="457201" y="5707568"/>
            <a:ext cx="4038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AFT2 expression using the </a:t>
            </a:r>
            <a:r>
              <a:rPr lang="en-US" sz="2000" b="1" dirty="0" err="1" smtClean="0">
                <a:latin typeface="Arial"/>
                <a:cs typeface="Arial"/>
              </a:rPr>
              <a:t>Michaelis-Menten</a:t>
            </a:r>
            <a:r>
              <a:rPr lang="en-US" sz="2000" b="1" dirty="0" smtClean="0">
                <a:latin typeface="Arial"/>
                <a:cs typeface="Arial"/>
              </a:rPr>
              <a:t> model from profile 45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8201" y="5707568"/>
            <a:ext cx="4038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AFT2 expression using the </a:t>
            </a:r>
            <a:r>
              <a:rPr lang="en-US" sz="2000" b="1" dirty="0" err="1" smtClean="0">
                <a:latin typeface="Arial"/>
                <a:cs typeface="Arial"/>
              </a:rPr>
              <a:t>Sigmoidal</a:t>
            </a:r>
            <a:r>
              <a:rPr lang="en-US" sz="2000" b="1" dirty="0" smtClean="0">
                <a:latin typeface="Arial"/>
                <a:cs typeface="Arial"/>
              </a:rPr>
              <a:t> model from profile 45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1335</Words>
  <Application>Microsoft Macintosh PowerPoint</Application>
  <PresentationFormat>On-screen Show (4:3)</PresentationFormat>
  <Paragraphs>124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Cold Shock Response in Saccharomyces cerevisiae and the Effects of GLN3 Deletion</vt:lpstr>
      <vt:lpstr>Outline</vt:lpstr>
      <vt:lpstr>S. cerevisiae and Decreases in Temperature</vt:lpstr>
      <vt:lpstr>Microarray Data and Statistical Analysis</vt:lpstr>
      <vt:lpstr>Using STEM to Create Gene Cluster Profiles </vt:lpstr>
      <vt:lpstr>One Profile of Up Regulated Genes was Chosen for the Model</vt:lpstr>
      <vt:lpstr>One Profile of Down Regulated Genes was Chosen</vt:lpstr>
      <vt:lpstr>YEASTRACT Networks for the Transcription Factors</vt:lpstr>
      <vt:lpstr>Running Two Different MATLAB Programs Yields Different Results</vt:lpstr>
      <vt:lpstr>Running Two Different MATLAB Programs Yields Different Results</vt:lpstr>
      <vt:lpstr>Running Two Different MATLAB Programs Yields Different Results</vt:lpstr>
      <vt:lpstr>Running Two Different MATLAB Programs Yields Different Results</vt:lpstr>
      <vt:lpstr>Comparison to the STEM Profiles</vt:lpstr>
      <vt:lpstr>Comparison to the STEM Profiles</vt:lpstr>
      <vt:lpstr>Using Heat Maps to Determine the Differences Between the Models</vt:lpstr>
      <vt:lpstr>Using Heat Maps to Determine the Differences Between the Models</vt:lpstr>
      <vt:lpstr>Conclusions</vt:lpstr>
      <vt:lpstr>Future Research</vt:lpstr>
      <vt:lpstr>Summary</vt:lpstr>
      <vt:lpstr>References</vt:lpstr>
      <vt:lpstr>Acknowledgments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Dilution Rate and Chemostat</dc:title>
  <dc:creator>Kasey O'Connor</dc:creator>
  <cp:lastModifiedBy>Campus Rec</cp:lastModifiedBy>
  <cp:revision>10</cp:revision>
  <dcterms:created xsi:type="dcterms:W3CDTF">2013-05-09T05:30:45Z</dcterms:created>
  <dcterms:modified xsi:type="dcterms:W3CDTF">2013-05-09T14:43:39Z</dcterms:modified>
</cp:coreProperties>
</file>