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0" r:id="rId4"/>
    <p:sldId id="260" r:id="rId5"/>
    <p:sldId id="262" r:id="rId6"/>
    <p:sldId id="283" r:id="rId7"/>
    <p:sldId id="268" r:id="rId8"/>
    <p:sldId id="271" r:id="rId9"/>
    <p:sldId id="281" r:id="rId10"/>
    <p:sldId id="279" r:id="rId11"/>
    <p:sldId id="273" r:id="rId12"/>
    <p:sldId id="280" r:id="rId13"/>
    <p:sldId id="284" r:id="rId14"/>
    <p:sldId id="285" r:id="rId15"/>
    <p:sldId id="289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2BFD-A1C0-4BFD-B400-F837EF0C6B3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7F25-9528-43FA-80CC-A8981C37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.unich.it/~francesc/teaching/network/betweenes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71410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Systems modeling and statistical analysis allows comparison in the response to cold shock in </a:t>
            </a:r>
            <a:r>
              <a:rPr lang="en-US" sz="3600" b="1" i="1" dirty="0">
                <a:solidFill>
                  <a:srgbClr val="008000"/>
                </a:solidFill>
              </a:rPr>
              <a:t>Saccharomyces cerevisiae</a:t>
            </a:r>
            <a:r>
              <a:rPr lang="en-US" sz="3600" b="1" dirty="0">
                <a:solidFill>
                  <a:srgbClr val="008000"/>
                </a:solidFill>
              </a:rPr>
              <a:t> between Hap4 and </a:t>
            </a:r>
            <a:r>
              <a:rPr lang="en-US" sz="3600" b="1" dirty="0" smtClean="0">
                <a:solidFill>
                  <a:srgbClr val="008000"/>
                </a:solidFill>
              </a:rPr>
              <a:t>randomly </a:t>
            </a:r>
            <a:r>
              <a:rPr lang="en-US" sz="3600" b="1" dirty="0">
                <a:solidFill>
                  <a:srgbClr val="008000"/>
                </a:solidFill>
              </a:rPr>
              <a:t>generated </a:t>
            </a:r>
            <a:r>
              <a:rPr lang="en-US" sz="3600" b="1" dirty="0" smtClean="0">
                <a:solidFill>
                  <a:srgbClr val="008000"/>
                </a:solidFill>
              </a:rPr>
              <a:t>networks</a:t>
            </a:r>
            <a:r>
              <a:rPr lang="en-US" sz="4000" dirty="0">
                <a:solidFill>
                  <a:srgbClr val="008000"/>
                </a:solidFill>
              </a:rPr>
              <a:t/>
            </a:r>
            <a:br>
              <a:rPr lang="en-US" sz="4000" dirty="0">
                <a:solidFill>
                  <a:srgbClr val="008000"/>
                </a:solidFill>
              </a:rPr>
            </a:b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  <a:t/>
            </a:r>
            <a:b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</a:br>
            <a:endParaRPr lang="en-US" sz="4000" b="1" dirty="0">
              <a:ln w="18415" cmpd="sng">
                <a:noFill/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473"/>
            <a:ext cx="7653008" cy="26583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  <a:cs typeface="Century Gothic"/>
              </a:rPr>
              <a:t>Kristen M.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entury Gothic"/>
              </a:rPr>
              <a:t>Horstmann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entury Gothic"/>
              </a:rPr>
              <a:t>, Ben G. Fitzpatrick,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entury Gothic"/>
              </a:rPr>
              <a:t>Kam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entury Gothic"/>
              </a:rPr>
              <a:t> D.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entury Gothic"/>
              </a:rPr>
              <a:t>Dahlquist</a:t>
            </a:r>
            <a:endParaRPr lang="en-US" sz="2400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+mj-lt"/>
                <a:cs typeface="Century Gothic"/>
              </a:rPr>
              <a:t>Departments of Biology and Mathematics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Loyola Marymount University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Undergraduate Research Symposium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March 25, 2017</a:t>
            </a:r>
            <a:endParaRPr lang="en-US" sz="2400" b="1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endParaRPr lang="en-US" sz="2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 Uses Ordinary Differential  Equations to Model the Dynamics of Each Gene in the Network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The MATLAB code and executable are available under an open source license at: </a:t>
            </a:r>
            <a:r>
              <a:rPr lang="de-DE" sz="2000" dirty="0" smtClean="0">
                <a:latin typeface="+mj-lt"/>
                <a:cs typeface="Century Gothic"/>
              </a:rPr>
              <a:t>https</a:t>
            </a:r>
            <a:r>
              <a:rPr lang="de-DE" sz="2000" dirty="0">
                <a:latin typeface="+mj-lt"/>
                <a:cs typeface="Century Gothic"/>
              </a:rPr>
              <a:t>://github.com/kdahlquist/GRNmap/.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The expression levels of the individual transcription factors were modeled using mass balance ordinary differential equations with a sigmoidal production function.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56759"/>
              </p:ext>
            </p:extLst>
          </p:nvPr>
        </p:nvGraphicFramePr>
        <p:xfrm>
          <a:off x="1676400" y="4118435"/>
          <a:ext cx="5906348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2869920" imgH="711000" progId="Equation.3">
                  <p:embed/>
                </p:oleObj>
              </mc:Choice>
              <mc:Fallback>
                <p:oleObj name="Equation" r:id="rId3" imgW="2869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8435"/>
                        <a:ext cx="5906348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00133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 Uses Ordinary Differential  Equations to Model the Dynamics of Each Gene in the Network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The MATLAB code and executable are available under an open source license at: </a:t>
            </a:r>
            <a:r>
              <a:rPr lang="de-DE" sz="2000" dirty="0" smtClean="0">
                <a:latin typeface="+mj-lt"/>
                <a:cs typeface="Century Gothic"/>
              </a:rPr>
              <a:t>https</a:t>
            </a:r>
            <a:r>
              <a:rPr lang="de-DE" sz="2000" dirty="0">
                <a:latin typeface="+mj-lt"/>
                <a:cs typeface="Century Gothic"/>
              </a:rPr>
              <a:t>://github.com/kdahlquist/GRNmap/.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The expression levels of the individual transcription factors were modeled using mass balance ordinary differential equations with a sigmoidal production function.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27693"/>
              </p:ext>
            </p:extLst>
          </p:nvPr>
        </p:nvGraphicFramePr>
        <p:xfrm>
          <a:off x="1676400" y="4118435"/>
          <a:ext cx="5906348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2870200" imgH="711200" progId="Equation.3">
                  <p:embed/>
                </p:oleObj>
              </mc:Choice>
              <mc:Fallback>
                <p:oleObj name="Equation" r:id="rId3" imgW="2870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8435"/>
                        <a:ext cx="5906348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00133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3267" y="43434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982135"/>
            <a:ext cx="23942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</a:rPr>
              <a:t>Protein degradation rate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1148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344" y="3777735"/>
            <a:ext cx="22162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  <a:latin typeface="+mj-lt"/>
                <a:cs typeface="Century Gothic"/>
              </a:rPr>
              <a:t>mRNA production rate</a:t>
            </a:r>
            <a:endParaRPr lang="en-US" sz="1700" b="1" dirty="0">
              <a:solidFill>
                <a:srgbClr val="008000"/>
              </a:solidFill>
              <a:latin typeface="+mj-lt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9243" y="4792134"/>
            <a:ext cx="700890" cy="4656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938" y="4834467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715" y="5334142"/>
            <a:ext cx="12858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008000"/>
                </a:solidFill>
              </a:rPr>
              <a:t>w</a:t>
            </a:r>
            <a:r>
              <a:rPr lang="en-US" sz="1700" b="1" dirty="0" smtClean="0">
                <a:solidFill>
                  <a:srgbClr val="008000"/>
                </a:solidFill>
              </a:rPr>
              <a:t>eight term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238" y="5257800"/>
            <a:ext cx="18124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</a:rPr>
              <a:t>Threshold unique </a:t>
            </a:r>
          </a:p>
          <a:p>
            <a:r>
              <a:rPr lang="en-US" sz="1700" b="1" dirty="0" smtClean="0">
                <a:solidFill>
                  <a:srgbClr val="008000"/>
                </a:solidFill>
              </a:rPr>
              <a:t>to each gene</a:t>
            </a:r>
            <a:endParaRPr lang="en-US" sz="1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Microarray data was generated  for yeast under cold shock conditions and was used to create networks generated from the YEASTRACT database, while random networks were generated from an R-script.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The dynamics of each gene in the network was modeled using ordinary differential equations.</a:t>
            </a:r>
          </a:p>
          <a:p>
            <a:r>
              <a:rPr lang="en-US" sz="2200" b="1" dirty="0" err="1">
                <a:cs typeface="Century Gothic"/>
              </a:rPr>
              <a:t>Gephi</a:t>
            </a:r>
            <a:r>
              <a:rPr lang="en-US" sz="2200" b="1" dirty="0">
                <a:cs typeface="Century Gothic"/>
              </a:rPr>
              <a:t> was used to analyze connectivity and statistics of nodes in ΔHAP4 derived network 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FINDINGS</a:t>
            </a: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5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 statistical tool, </a:t>
            </a:r>
            <a:r>
              <a:rPr lang="en-US" sz="2400" b="1" dirty="0" err="1">
                <a:solidFill>
                  <a:srgbClr val="008000"/>
                </a:solidFill>
              </a:rPr>
              <a:t>Gephi</a:t>
            </a:r>
            <a:r>
              <a:rPr lang="en-US" sz="2400" b="1" dirty="0">
                <a:solidFill>
                  <a:srgbClr val="008000"/>
                </a:solidFill>
              </a:rPr>
              <a:t>, was used to analyze </a:t>
            </a:r>
            <a:r>
              <a:rPr lang="en-US" sz="2400" b="1" dirty="0" smtClean="0">
                <a:solidFill>
                  <a:srgbClr val="008000"/>
                </a:solidFill>
              </a:rPr>
              <a:t/>
            </a:r>
            <a:br>
              <a:rPr lang="en-US" sz="2400" b="1" dirty="0" smtClean="0">
                <a:solidFill>
                  <a:srgbClr val="008000"/>
                </a:solidFill>
              </a:rPr>
            </a:br>
            <a:r>
              <a:rPr lang="en-US" sz="2400" b="1" dirty="0" smtClean="0">
                <a:solidFill>
                  <a:srgbClr val="008000"/>
                </a:solidFill>
              </a:rPr>
              <a:t>connectivity </a:t>
            </a:r>
            <a:r>
              <a:rPr lang="en-US" sz="2400" b="1" dirty="0">
                <a:solidFill>
                  <a:srgbClr val="008000"/>
                </a:solidFill>
              </a:rPr>
              <a:t>between nodes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100" dirty="0" err="1"/>
              <a:t>Gephi</a:t>
            </a:r>
            <a:r>
              <a:rPr lang="en-US" sz="2100" dirty="0"/>
              <a:t> is an open-source software for network visualization and network analysis. For this project, </a:t>
            </a:r>
            <a:r>
              <a:rPr lang="en-US" sz="2100" dirty="0" err="1" smtClean="0"/>
              <a:t>Gephi</a:t>
            </a:r>
            <a:r>
              <a:rPr lang="en-US" sz="2100" dirty="0" smtClean="0"/>
              <a:t> was used for finding in </a:t>
            </a:r>
            <a:r>
              <a:rPr lang="en-US" sz="2100" dirty="0"/>
              <a:t>and out degrees, eccentricity centrality , and </a:t>
            </a:r>
            <a:r>
              <a:rPr lang="en-US" sz="2100" dirty="0" err="1"/>
              <a:t>betweenness</a:t>
            </a:r>
            <a:r>
              <a:rPr lang="en-US" sz="2100" dirty="0"/>
              <a:t> </a:t>
            </a:r>
            <a:r>
              <a:rPr lang="en-US" sz="2100" dirty="0" smtClean="0"/>
              <a:t>centrality. </a:t>
            </a:r>
            <a:endParaRPr lang="en-US" sz="2100" dirty="0"/>
          </a:p>
          <a:p>
            <a:r>
              <a:rPr lang="en-US" sz="2100" u="sng" dirty="0" smtClean="0"/>
              <a:t>Weighted </a:t>
            </a:r>
            <a:r>
              <a:rPr lang="en-US" sz="2100" u="sng" dirty="0"/>
              <a:t>in and out </a:t>
            </a:r>
            <a:r>
              <a:rPr lang="en-US" sz="2100" u="sng" dirty="0" smtClean="0"/>
              <a:t>degrees:</a:t>
            </a:r>
            <a:r>
              <a:rPr lang="en-US" sz="2100" dirty="0" smtClean="0"/>
              <a:t> </a:t>
            </a:r>
            <a:r>
              <a:rPr lang="en-US" sz="2100" dirty="0"/>
              <a:t>the summed weights </a:t>
            </a:r>
            <a:r>
              <a:rPr lang="en-US" sz="2100" dirty="0" smtClean="0"/>
              <a:t>of the edges connected </a:t>
            </a:r>
            <a:r>
              <a:rPr lang="en-US" sz="2100" dirty="0"/>
              <a:t>in and out of a particular </a:t>
            </a:r>
            <a:r>
              <a:rPr lang="en-US" sz="2100" dirty="0" smtClean="0"/>
              <a:t>node.</a:t>
            </a:r>
            <a:endParaRPr lang="en-US" sz="2100" dirty="0"/>
          </a:p>
          <a:p>
            <a:r>
              <a:rPr lang="en-US" sz="2100" u="sng" dirty="0"/>
              <a:t>Eccentricity </a:t>
            </a:r>
            <a:r>
              <a:rPr lang="en-US" sz="2100" u="sng" dirty="0" smtClean="0"/>
              <a:t>centrality: </a:t>
            </a:r>
            <a:r>
              <a:rPr lang="en-US" sz="2100" dirty="0"/>
              <a:t>shows how easily accessible a node is from others, and only takes out degree into account. Higher value means it has a </a:t>
            </a:r>
            <a:r>
              <a:rPr lang="en-US" sz="2100" dirty="0" smtClean="0"/>
              <a:t>greater impact </a:t>
            </a:r>
            <a:r>
              <a:rPr lang="en-US" sz="2100" dirty="0"/>
              <a:t>on other </a:t>
            </a:r>
            <a:r>
              <a:rPr lang="en-US" sz="2100" dirty="0" smtClean="0"/>
              <a:t>nodes.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u="sng" dirty="0" err="1" smtClean="0"/>
              <a:t>Betweenness</a:t>
            </a:r>
            <a:r>
              <a:rPr lang="en-US" sz="2100" u="sng" dirty="0" smtClean="0"/>
              <a:t> centrality:</a:t>
            </a:r>
            <a:r>
              <a:rPr lang="en-US" sz="2100" dirty="0" smtClean="0"/>
              <a:t> measures how often a node is found on the shortest path between two other nodes, </a:t>
            </a:r>
            <a:r>
              <a:rPr lang="en-US" sz="2100" i="1" dirty="0" smtClean="0"/>
              <a:t>s </a:t>
            </a:r>
            <a:r>
              <a:rPr lang="en-US" sz="2100" dirty="0" smtClean="0"/>
              <a:t>and </a:t>
            </a:r>
            <a:r>
              <a:rPr lang="en-US" sz="2100" i="1" dirty="0" smtClean="0"/>
              <a:t>t.</a:t>
            </a:r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61520" r="65789" b="31228"/>
          <a:stretch/>
        </p:blipFill>
        <p:spPr bwMode="auto">
          <a:xfrm>
            <a:off x="3405288" y="5653770"/>
            <a:ext cx="2257221" cy="8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7" y="4038600"/>
            <a:ext cx="3428999" cy="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The </a:t>
            </a:r>
            <a:r>
              <a:rPr lang="el-GR" sz="2400" b="1" dirty="0" smtClean="0">
                <a:solidFill>
                  <a:srgbClr val="008000"/>
                </a:solidFill>
              </a:rPr>
              <a:t>Δ</a:t>
            </a:r>
            <a:r>
              <a:rPr lang="en-US" sz="2400" b="1" dirty="0" smtClean="0">
                <a:solidFill>
                  <a:srgbClr val="008000"/>
                </a:solidFill>
              </a:rPr>
              <a:t>HAP4 derived network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31708" r="35637" b="28165"/>
          <a:stretch/>
        </p:blipFill>
        <p:spPr bwMode="auto">
          <a:xfrm>
            <a:off x="1208694" y="1219200"/>
            <a:ext cx="60650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4419600"/>
            <a:ext cx="4559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Might get 0 for </a:t>
            </a:r>
            <a:r>
              <a:rPr lang="en-US" dirty="0" err="1" smtClean="0"/>
              <a:t>betweenness</a:t>
            </a:r>
            <a:r>
              <a:rPr lang="en-US" dirty="0" smtClean="0"/>
              <a:t> if nothing coming in or out or if there’s an equal amount of weighted in and out values for the shortest path (SWI4).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observe the highly connected </a:t>
            </a:r>
            <a:r>
              <a:rPr lang="en-US" dirty="0" err="1" smtClean="0"/>
              <a:t>betweenness</a:t>
            </a:r>
            <a:r>
              <a:rPr lang="en-US" dirty="0" smtClean="0"/>
              <a:t> nodes in the visualization. Also note how much lower the eccentricity values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61004"/>
              </p:ext>
            </p:extLst>
          </p:nvPr>
        </p:nvGraphicFramePr>
        <p:xfrm>
          <a:off x="12510" y="4572000"/>
          <a:ext cx="4864290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42"/>
                <a:gridCol w="745958"/>
                <a:gridCol w="762000"/>
                <a:gridCol w="762000"/>
                <a:gridCol w="1066800"/>
                <a:gridCol w="825690"/>
              </a:tblGrid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In-Degree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Out-Degree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Eccentricity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Between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MSN2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YHP1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ASH1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10 Randomized Networks Were Consolidated and Compared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3405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Eccentricity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 (8)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 (8)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4.052939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0.848825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1.957744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2.215405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-0.83221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-2.78434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73.33333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03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</a:t>
            </a:r>
            <a:r>
              <a:rPr lang="en-US" dirty="0" err="1" smtClean="0"/>
              <a:t>betweenness</a:t>
            </a:r>
            <a:r>
              <a:rPr lang="en-US" dirty="0" smtClean="0"/>
              <a:t> centrality values from the random networks happened to arise from random networks 8 and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Networks 8 and 9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228600" y="2557226"/>
            <a:ext cx="4342207" cy="2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4795" r="29954" b="13854"/>
          <a:stretch/>
        </p:blipFill>
        <p:spPr bwMode="auto">
          <a:xfrm>
            <a:off x="4487514" y="2438400"/>
            <a:ext cx="4640564" cy="29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https://www.sci.unich.it/~</a:t>
            </a:r>
            <a:r>
              <a:rPr lang="en-US" dirty="0" smtClean="0">
                <a:hlinkClick r:id="rId2"/>
              </a:rPr>
              <a:t>francesc/teaching/network/betweeness.html</a:t>
            </a:r>
            <a:endParaRPr lang="en-US" dirty="0" smtClean="0"/>
          </a:p>
          <a:p>
            <a:r>
              <a:rPr lang="en-US" b="1" dirty="0" err="1"/>
              <a:t>Betweenness</a:t>
            </a:r>
            <a:r>
              <a:rPr lang="en-US" b="1" dirty="0"/>
              <a:t> centrality</a:t>
            </a:r>
            <a:r>
              <a:rPr lang="en-US" dirty="0"/>
              <a:t> measures the extent to which a vertex lies on paths between other vertices. Vertices with high </a:t>
            </a:r>
            <a:r>
              <a:rPr lang="en-US" dirty="0" err="1"/>
              <a:t>betweenness</a:t>
            </a:r>
            <a:r>
              <a:rPr lang="en-US" dirty="0"/>
              <a:t> may have considerable influence within a network by virtue of their </a:t>
            </a:r>
            <a:r>
              <a:rPr lang="en-US" b="1" dirty="0"/>
              <a:t>control over information passing</a:t>
            </a:r>
            <a:r>
              <a:rPr lang="en-US" dirty="0"/>
              <a:t> between others. They are also the ones whose removal from the network will most </a:t>
            </a:r>
            <a:r>
              <a:rPr lang="en-US" b="1" dirty="0"/>
              <a:t>disrupt communications</a:t>
            </a:r>
            <a:r>
              <a:rPr lang="en-US" dirty="0"/>
              <a:t> between other vertices because they lie on the largest number of paths taken by </a:t>
            </a:r>
            <a:r>
              <a:rPr lang="en-US" dirty="0" smtClean="0"/>
              <a:t>message</a:t>
            </a:r>
          </a:p>
          <a:p>
            <a:r>
              <a:rPr lang="en-US" dirty="0" err="1"/>
              <a:t>Betweenness</a:t>
            </a:r>
            <a:r>
              <a:rPr lang="en-US" dirty="0"/>
              <a:t> centrality differs from the other centrality measures. A vertex can have quite low degree, be connected to others that have low degree, even be a long way from others on average, and still have high </a:t>
            </a:r>
            <a:r>
              <a:rPr lang="en-US" dirty="0" err="1"/>
              <a:t>betweenness</a:t>
            </a:r>
            <a:r>
              <a:rPr lang="en-US" dirty="0"/>
              <a:t>. Consider a vertex A that lies on a </a:t>
            </a:r>
            <a:r>
              <a:rPr lang="en-US" b="1" dirty="0"/>
              <a:t>bridge</a:t>
            </a:r>
            <a:r>
              <a:rPr lang="en-US" dirty="0"/>
              <a:t> between two groups of vertices within a network. Since any path between nodes in different groups must go through this bridge, node A acquires high </a:t>
            </a:r>
            <a:r>
              <a:rPr lang="en-US" dirty="0" err="1"/>
              <a:t>betweenness</a:t>
            </a:r>
            <a:r>
              <a:rPr lang="en-US" dirty="0"/>
              <a:t> even though it is not well connected (it lies at the periphery of both groups) and hence it might not have particularly high values for degree, eigenvector, and closeness centrality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5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cs typeface="Century Gothic"/>
              </a:rPr>
              <a:t>Microarray data was generated  for yeast under cold shock conditions and was used to create networks generated from the YEASTRACT database, while random networks were generated from an R-script.</a:t>
            </a:r>
          </a:p>
          <a:p>
            <a:r>
              <a:rPr lang="en-US" sz="2200" b="1" dirty="0">
                <a:cs typeface="Century Gothic"/>
              </a:rPr>
              <a:t>The dynamics of each gene in the network was modeled using ordinary differential equations.</a:t>
            </a:r>
          </a:p>
          <a:p>
            <a:r>
              <a:rPr lang="en-US" sz="2200" b="1" dirty="0" err="1">
                <a:cs typeface="Century Gothic"/>
              </a:rPr>
              <a:t>Gephi</a:t>
            </a:r>
            <a:r>
              <a:rPr lang="en-US" sz="2200" b="1" dirty="0">
                <a:cs typeface="Century Gothic"/>
              </a:rPr>
              <a:t> was used to analyze connectivity and statistics of nodes in ΔHAP4 derived network </a:t>
            </a:r>
          </a:p>
          <a:p>
            <a:r>
              <a:rPr lang="en-US" sz="2000" b="1" dirty="0">
                <a:cs typeface="Century Gothic"/>
              </a:rPr>
              <a:t>FINDINGS</a:t>
            </a: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32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Microarray data was generated  for yeast under cold shock conditions and was used to create networks generated from the YEASTRACT database, while random networks were generated from an R-script.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The dynamics of each gene in the network was modeled using ordinary differential equations.</a:t>
            </a:r>
          </a:p>
          <a:p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  <a:cs typeface="Century Gothic"/>
              </a:rPr>
              <a:t>Gephi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was used to analyze connectivity and statistics of nodes in ΔHAP4 derived network 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FINDINGS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9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8841"/>
            <a:ext cx="9372600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cs typeface="Century Gothic"/>
              </a:rPr>
              <a:t>Saccharomyces </a:t>
            </a:r>
            <a:r>
              <a:rPr lang="en-US" sz="2400" b="1" i="1" dirty="0" err="1">
                <a:solidFill>
                  <a:srgbClr val="008000"/>
                </a:solidFill>
                <a:cs typeface="Century Gothic"/>
              </a:rPr>
              <a:t>cerevisiae</a:t>
            </a:r>
            <a:r>
              <a:rPr lang="en-US" sz="2400" b="1" i="1" dirty="0">
                <a:solidFill>
                  <a:srgbClr val="008000"/>
                </a:solidFill>
                <a:cs typeface="Century Gothic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is an Ideal Model Organism </a:t>
            </a:r>
            <a:br>
              <a:rPr lang="en-US" sz="24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for Systems Biology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752" y="1600200"/>
            <a:ext cx="4629048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Budding yeast is considered model organism due to its small genome size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 smtClean="0">
                <a:latin typeface="+mj-lt"/>
                <a:cs typeface="Century Gothic"/>
              </a:rPr>
              <a:t>of approximately 6000 genes.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These genes are regulated by ~250 transcription factors, which can increase or decrease gene expression.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Yeast deletion strains and other molecular genetic tools are readily available. 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Cold shock (10-18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 smtClean="0">
                <a:latin typeface="+mj-lt"/>
                <a:cs typeface="Century Gothic"/>
              </a:rPr>
              <a:t>℃) response </a:t>
            </a:r>
            <a:r>
              <a:rPr lang="en-US" sz="2000" dirty="0" smtClean="0">
                <a:latin typeface="+mj-lt"/>
                <a:cs typeface="Century Gothic"/>
              </a:rPr>
              <a:t>is not </a:t>
            </a:r>
            <a:r>
              <a:rPr lang="en-US" sz="2000" dirty="0" smtClean="0">
                <a:latin typeface="+mj-lt"/>
                <a:cs typeface="Century Gothic"/>
              </a:rPr>
              <a:t>as well </a:t>
            </a:r>
            <a:r>
              <a:rPr lang="en-US" sz="2000" dirty="0" smtClean="0">
                <a:latin typeface="+mj-lt"/>
                <a:cs typeface="Century Gothic"/>
              </a:rPr>
              <a:t>documented or previously studied </a:t>
            </a:r>
            <a:r>
              <a:rPr lang="en-US" sz="2000" dirty="0" smtClean="0">
                <a:latin typeface="+mj-lt"/>
                <a:cs typeface="Century Gothic"/>
              </a:rPr>
              <a:t>as heat shock 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474"/>
          <a:stretch/>
        </p:blipFill>
        <p:spPr bwMode="auto">
          <a:xfrm>
            <a:off x="152400" y="1866530"/>
            <a:ext cx="3905352" cy="34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9380" y="4651937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>
                <a:solidFill>
                  <a:schemeClr val="bg1"/>
                </a:solidFill>
              </a:rPr>
              <a:t>Alberts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US" altLang="en-US" sz="1200" i="1" dirty="0">
                <a:solidFill>
                  <a:schemeClr val="bg1"/>
                </a:solidFill>
              </a:rPr>
              <a:t>et al</a:t>
            </a:r>
            <a:r>
              <a:rPr lang="en-US" altLang="en-US" sz="1200" dirty="0">
                <a:solidFill>
                  <a:schemeClr val="bg1"/>
                </a:solidFill>
              </a:rPr>
              <a:t>. (2004)</a:t>
            </a:r>
          </a:p>
        </p:txBody>
      </p:sp>
    </p:spTree>
    <p:extLst>
      <p:ext uri="{BB962C8B-B14F-4D97-AF65-F5344CB8AC3E}">
        <p14:creationId xmlns:p14="http://schemas.microsoft.com/office/powerpoint/2010/main" val="9685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91842"/>
            <a:ext cx="4267200" cy="5250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 smtClean="0">
              <a:latin typeface="+mj-lt"/>
              <a:cs typeface="Century Gothic"/>
            </a:endParaRPr>
          </a:p>
          <a:p>
            <a:r>
              <a:rPr lang="en-US" sz="2000" dirty="0">
                <a:latin typeface="+mj-lt"/>
                <a:cs typeface="Century Gothic"/>
              </a:rPr>
              <a:t>Transcription factors control gene expression by binding to regulatory DNA sequences.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Activators increase expression while repressors decrease expression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>
                <a:latin typeface="+mj-lt"/>
                <a:cs typeface="Century Gothic"/>
              </a:rPr>
              <a:t>Transcription factors are </a:t>
            </a:r>
            <a:r>
              <a:rPr lang="en-US" sz="2000" dirty="0" smtClean="0">
                <a:latin typeface="+mj-lt"/>
                <a:cs typeface="Century Gothic"/>
              </a:rPr>
              <a:t>themselves proteins </a:t>
            </a:r>
            <a:r>
              <a:rPr lang="en-US" sz="2000" dirty="0">
                <a:latin typeface="+mj-lt"/>
                <a:cs typeface="Century Gothic"/>
              </a:rPr>
              <a:t>encoded by </a:t>
            </a:r>
            <a:r>
              <a:rPr lang="en-US" sz="2000" dirty="0" smtClean="0">
                <a:latin typeface="+mj-lt"/>
                <a:cs typeface="Century Gothic"/>
              </a:rPr>
              <a:t>genes.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A gene regulatory network (GRN) is a set of transcription factors that regulate the expression of genes encoding other transcription factors.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" y="1191841"/>
            <a:ext cx="4106326" cy="3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0488" y="1736619"/>
            <a:ext cx="603765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DNA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3785" y="2165607"/>
            <a:ext cx="775286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mRNA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91208" y="3505554"/>
            <a:ext cx="864221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Protein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980941"/>
            <a:ext cx="143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Transcription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3414344"/>
            <a:ext cx="124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Translation</a:t>
            </a:r>
          </a:p>
        </p:txBody>
      </p:sp>
      <p:pic>
        <p:nvPicPr>
          <p:cNvPr id="11" name="Picture 2" descr="Transcri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0" y="4277327"/>
            <a:ext cx="3810180" cy="2165055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2425" y="4277327"/>
            <a:ext cx="1191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+mj-lt"/>
              </a:rPr>
              <a:t>Freeman (2003)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144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8000"/>
                </a:solidFill>
                <a:cs typeface="Century Gothic"/>
              </a:rPr>
              <a:t>Yeast respond to cold shock by changing the level of</a:t>
            </a:r>
            <a:br>
              <a:rPr lang="en-US" sz="2400" b="1" dirty="0">
                <a:solidFill>
                  <a:srgbClr val="008000"/>
                </a:solidFill>
                <a:cs typeface="Century Gothic"/>
              </a:rPr>
            </a:br>
            <a:r>
              <a:rPr lang="en-US" sz="2400" b="1" dirty="0">
                <a:solidFill>
                  <a:srgbClr val="008000"/>
                </a:solidFill>
                <a:cs typeface="Century Gothic"/>
              </a:rPr>
              <a:t>     gene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expression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38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</a:t>
            </a:r>
            <a:r>
              <a:rPr lang="en-US" sz="2200" b="1" dirty="0" smtClean="0">
                <a:latin typeface="+mj-lt"/>
                <a:cs typeface="Century Gothic"/>
              </a:rPr>
              <a:t>conditions and was used to create networks generated from the YEASTRACT database, while random networks were generated from an R-script.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The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dynamics of each gene in the network was modeled using ordinary differential equations.</a:t>
            </a:r>
          </a:p>
          <a:p>
            <a:r>
              <a:rPr lang="en-US" sz="2200" b="1" dirty="0" err="1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 was used to analyze connectivity and statistics of nodes in ΔHAP4 derived network 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entury Gothic"/>
              </a:rPr>
              <a:t>FINDINGS</a:t>
            </a:r>
          </a:p>
          <a:p>
            <a:endParaRPr lang="en-US" sz="2000" b="1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Microarray Data is Used to Observe Changes in Gene Expression for All 6000 </a:t>
            </a:r>
            <a:r>
              <a:rPr lang="en-US" sz="2400" b="1" dirty="0">
                <a:solidFill>
                  <a:srgbClr val="008000"/>
                </a:solidFill>
                <a:cs typeface="Century Gothic"/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enes in Yeast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1600200"/>
            <a:ext cx="63500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Each spot contains DNA from one gene.</a:t>
            </a:r>
          </a:p>
          <a:p>
            <a:pPr lvl="1"/>
            <a:r>
              <a:rPr lang="en-US" sz="2000" dirty="0" smtClean="0">
                <a:latin typeface="+mj-lt"/>
                <a:cs typeface="Century Gothic"/>
              </a:rPr>
              <a:t>For each Spot: </a:t>
            </a:r>
            <a:endParaRPr lang="en-US" sz="2000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Century Gothic"/>
              </a:rPr>
              <a:t>Increase Expression</a:t>
            </a:r>
            <a:endParaRPr lang="en-US" sz="1600" b="1" dirty="0" smtClean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 w="3175" cmpd="sng">
                  <a:solidFill>
                    <a:srgbClr val="008000"/>
                  </a:solidFill>
                </a:ln>
                <a:solidFill>
                  <a:srgbClr val="00B050"/>
                </a:solidFill>
                <a:latin typeface="+mj-lt"/>
                <a:cs typeface="Century Gothic"/>
              </a:rPr>
              <a:t>Decrease </a:t>
            </a:r>
            <a:r>
              <a:rPr lang="en-US" sz="1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Expression</a:t>
            </a:r>
            <a:endParaRPr lang="en-US" sz="1600" b="1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No Change in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Expression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DNA microarray experiments were performed for the wild type and five transcription factor deletion </a:t>
            </a:r>
            <a:r>
              <a:rPr lang="en-US" sz="2000" dirty="0">
                <a:latin typeface="+mj-lt"/>
                <a:cs typeface="Century Gothic"/>
              </a:rPr>
              <a:t>strains (ΔCIN5, ΔGLN3, </a:t>
            </a:r>
            <a:r>
              <a:rPr lang="en-US" sz="2000" dirty="0" smtClean="0">
                <a:latin typeface="+mj-lt"/>
                <a:cs typeface="Century Gothic"/>
              </a:rPr>
              <a:t>ΔHAP4,ΔHMO1</a:t>
            </a:r>
            <a:r>
              <a:rPr lang="en-US" sz="2000" dirty="0">
                <a:latin typeface="+mj-lt"/>
                <a:cs typeface="Century Gothic"/>
              </a:rPr>
              <a:t>, and ΔZAP1</a:t>
            </a:r>
            <a:r>
              <a:rPr lang="en-US" sz="2000" dirty="0" smtClean="0">
                <a:latin typeface="+mj-lt"/>
                <a:cs typeface="Century Gothic"/>
              </a:rPr>
              <a:t>).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For this analysis, the </a:t>
            </a:r>
            <a:r>
              <a:rPr lang="en-US" sz="2000" dirty="0" smtClean="0">
                <a:cs typeface="Century Gothic"/>
              </a:rPr>
              <a:t>ΔHAP4 derived family was used as well as randomized networks generated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Randomized networks were generated using an R-script and based off the 15 genes from the </a:t>
            </a:r>
            <a:r>
              <a:rPr lang="en-US" sz="2000" dirty="0" smtClean="0">
                <a:cs typeface="Century Gothic"/>
              </a:rPr>
              <a:t>ΔHAP4 derived network</a:t>
            </a: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2" t="7217" r="33441" b="6125"/>
          <a:stretch/>
        </p:blipFill>
        <p:spPr bwMode="auto">
          <a:xfrm>
            <a:off x="152217" y="1417638"/>
            <a:ext cx="1257483" cy="39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221" r="16667" b="16702"/>
          <a:stretch>
            <a:fillRect/>
          </a:stretch>
        </p:blipFill>
        <p:spPr bwMode="auto">
          <a:xfrm>
            <a:off x="1138335" y="3065092"/>
            <a:ext cx="1198465" cy="124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2800" y="2082800"/>
            <a:ext cx="215900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700" y="2082800"/>
            <a:ext cx="1308100" cy="98229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0165" y="2247900"/>
            <a:ext cx="308170" cy="20655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216" y="5541388"/>
            <a:ext cx="21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entury Gothic"/>
              </a:rPr>
              <a:t>Sample Microarray Slide from the </a:t>
            </a:r>
            <a:r>
              <a:rPr lang="en-US" sz="1400" dirty="0" err="1" smtClean="0">
                <a:latin typeface="+mj-lt"/>
                <a:cs typeface="Century Gothic"/>
              </a:rPr>
              <a:t>Dahlquist</a:t>
            </a:r>
            <a:r>
              <a:rPr lang="en-US" sz="1400" dirty="0" smtClean="0">
                <a:latin typeface="+mj-lt"/>
                <a:cs typeface="Century Gothic"/>
              </a:rPr>
              <a:t> Lab</a:t>
            </a:r>
            <a:endParaRPr lang="en-US" sz="1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15-gene Network Was Created by Paring Down Genes from the Largest Network and Used To Create Random Networks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843" y="1295400"/>
            <a:ext cx="8229600" cy="2362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We started with a network of </a:t>
            </a:r>
            <a:r>
              <a:rPr lang="en-US" sz="2000" dirty="0" smtClean="0">
                <a:latin typeface="+mj-lt"/>
                <a:cs typeface="Century Gothic"/>
              </a:rPr>
              <a:t>34 </a:t>
            </a:r>
            <a:r>
              <a:rPr lang="en-US" sz="2000" dirty="0" smtClean="0">
                <a:latin typeface="+mj-lt"/>
                <a:cs typeface="Century Gothic"/>
              </a:rPr>
              <a:t>genes </a:t>
            </a:r>
            <a:r>
              <a:rPr lang="en-US" sz="2000" dirty="0" smtClean="0">
                <a:latin typeface="+mj-lt"/>
                <a:cs typeface="Century Gothic"/>
              </a:rPr>
              <a:t>and 102 edges from the </a:t>
            </a:r>
            <a:r>
              <a:rPr lang="en-US" sz="2000" dirty="0" smtClean="0">
                <a:latin typeface="+mj-lt"/>
                <a:cs typeface="Century Gothic"/>
              </a:rPr>
              <a:t>most significant regulators, including the transcription factors for which we had deletion strain microarray </a:t>
            </a:r>
            <a:r>
              <a:rPr lang="en-US" sz="2000" dirty="0" smtClean="0">
                <a:latin typeface="+mj-lt"/>
                <a:cs typeface="Century Gothic"/>
              </a:rPr>
              <a:t>data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Transcription factors and </a:t>
            </a:r>
            <a:r>
              <a:rPr lang="en-US" sz="2000" dirty="0" smtClean="0">
                <a:latin typeface="+mj-lt"/>
                <a:cs typeface="Century Gothic"/>
              </a:rPr>
              <a:t>edges </a:t>
            </a:r>
            <a:r>
              <a:rPr lang="en-US" sz="2000" dirty="0" smtClean="0">
                <a:latin typeface="+mj-lt"/>
                <a:cs typeface="Century Gothic"/>
              </a:rPr>
              <a:t>were removed from the GRN in a stepwise fashion in order of least to most significant until the network was pared down to 15 genes and 28 edges</a:t>
            </a:r>
            <a:r>
              <a:rPr lang="en-US" sz="2000" dirty="0" smtClean="0">
                <a:latin typeface="+mj-lt"/>
                <a:cs typeface="Century Gothic"/>
              </a:rPr>
              <a:t>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Random networks were created by using a code written on R software and the 15 most significant genes </a:t>
            </a:r>
            <a:endParaRPr lang="en-US" sz="2000" dirty="0" smtClean="0">
              <a:latin typeface="+mj-lt"/>
              <a:cs typeface="Century Gothic"/>
            </a:endParaRP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err="1" smtClean="0">
                <a:latin typeface="+mj-lt"/>
                <a:cs typeface="Century Gothic"/>
              </a:rPr>
              <a:t>Gephi</a:t>
            </a:r>
            <a:r>
              <a:rPr lang="en-US" sz="2000" dirty="0" smtClean="0">
                <a:latin typeface="+mj-lt"/>
                <a:cs typeface="Century Gothic"/>
              </a:rPr>
              <a:t> and </a:t>
            </a:r>
            <a:r>
              <a:rPr lang="en-US" sz="2000" dirty="0" err="1" smtClean="0">
                <a:latin typeface="+mj-lt"/>
                <a:cs typeface="Century Gothic"/>
              </a:rPr>
              <a:t>GRNsight</a:t>
            </a:r>
            <a:r>
              <a:rPr lang="en-US" sz="2000" dirty="0" smtClean="0">
                <a:latin typeface="+mj-lt"/>
                <a:cs typeface="Century Gothic"/>
              </a:rPr>
              <a:t> was used to </a:t>
            </a:r>
            <a:r>
              <a:rPr lang="en-US" sz="2000" dirty="0" smtClean="0">
                <a:latin typeface="+mj-lt"/>
                <a:cs typeface="Century Gothic"/>
              </a:rPr>
              <a:t>analyze the eccentricity and </a:t>
            </a:r>
            <a:r>
              <a:rPr lang="en-US" sz="2000" dirty="0" err="1" smtClean="0">
                <a:latin typeface="+mj-lt"/>
                <a:cs typeface="Century Gothic"/>
              </a:rPr>
              <a:t>betweenness</a:t>
            </a:r>
            <a:r>
              <a:rPr lang="en-US" sz="2000" dirty="0" smtClean="0">
                <a:latin typeface="+mj-lt"/>
                <a:cs typeface="Century Gothic"/>
              </a:rPr>
              <a:t> centrality </a:t>
            </a:r>
            <a:r>
              <a:rPr lang="en-US" sz="2000" dirty="0" smtClean="0">
                <a:latin typeface="+mj-lt"/>
                <a:cs typeface="Century Gothic"/>
              </a:rPr>
              <a:t>10 of these random networks.</a:t>
            </a:r>
            <a:endParaRPr lang="en-US" sz="20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16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Microarray data was generated  for yeast under cold shock conditions and was used to create networks generated from the YEASTRACT database, while random networks were generated from an R-script.</a:t>
            </a:r>
          </a:p>
          <a:p>
            <a:r>
              <a:rPr lang="en-US" sz="2200" b="1" dirty="0">
                <a:cs typeface="Century Gothic"/>
              </a:rPr>
              <a:t>The dynamics of each gene in the network was modeled using ordinary differential equations.</a:t>
            </a:r>
          </a:p>
          <a:p>
            <a:r>
              <a:rPr lang="en-US" sz="2200" b="1" dirty="0" err="1">
                <a:solidFill>
                  <a:schemeClr val="bg1">
                    <a:lumMod val="65000"/>
                  </a:schemeClr>
                </a:solidFill>
                <a:cs typeface="Century Gothic"/>
              </a:rPr>
              <a:t>Gephi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 was used to analyze connectivity and statistics of nodes in ΔHAP4 derived network </a:t>
            </a: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FINDINGS</a:t>
            </a: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1203</Words>
  <Application>Microsoft Office PowerPoint</Application>
  <PresentationFormat>On-screen Show (4:3)</PresentationFormat>
  <Paragraphs>172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Equation</vt:lpstr>
      <vt:lpstr>Systems modeling and statistical analysis allows comparison in the response to cold shock in Saccharomyces cerevisiae between Hap4 and randomly generated networks  </vt:lpstr>
      <vt:lpstr>Outline</vt:lpstr>
      <vt:lpstr>Outline</vt:lpstr>
      <vt:lpstr>Saccharomyces cerevisiae is an Ideal Model Organism  for Systems Biology</vt:lpstr>
      <vt:lpstr>Yeast respond to cold shock by changing the level of      gene expression</vt:lpstr>
      <vt:lpstr>Outline</vt:lpstr>
      <vt:lpstr>Microarray Data is Used to Observe Changes in Gene Expression for All 6000 Genes in Yeast</vt:lpstr>
      <vt:lpstr>15-gene Network Was Created by Paring Down Genes from the Largest Network and Used To Create Random Networks</vt:lpstr>
      <vt:lpstr>Outline</vt:lpstr>
      <vt:lpstr>GRNmap Uses Ordinary Differential  Equations to Model the Dynamics of Each Gene in the Network</vt:lpstr>
      <vt:lpstr>GRNmap Uses Ordinary Differential  Equations to Model the Dynamics of Each Gene in the Network</vt:lpstr>
      <vt:lpstr>Outline</vt:lpstr>
      <vt:lpstr>A statistical tool, Gephi, was used to analyze  connectivity between nodes</vt:lpstr>
      <vt:lpstr>The ΔHAP4 derived network</vt:lpstr>
      <vt:lpstr>The 10 Randomized Networks Were Consolidated and Compared </vt:lpstr>
      <vt:lpstr>Random Networks 8 and 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modeling and statistical analysis allows comparison in the response to cold shock in Saccharomyces cerevisiae between Hap4 and a randomly generated network</dc:title>
  <dc:creator>Horstmann, Kristen</dc:creator>
  <cp:lastModifiedBy>Kristen Horstmann</cp:lastModifiedBy>
  <cp:revision>20</cp:revision>
  <dcterms:created xsi:type="dcterms:W3CDTF">2017-03-02T21:26:28Z</dcterms:created>
  <dcterms:modified xsi:type="dcterms:W3CDTF">2017-03-16T23:17:57Z</dcterms:modified>
</cp:coreProperties>
</file>