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7" r:id="rId4"/>
    <p:sldId id="268" r:id="rId5"/>
    <p:sldId id="264" r:id="rId6"/>
    <p:sldId id="269" r:id="rId7"/>
    <p:sldId id="278" r:id="rId8"/>
    <p:sldId id="275" r:id="rId9"/>
    <p:sldId id="271" r:id="rId10"/>
    <p:sldId id="273" r:id="rId11"/>
  </p:sldIdLst>
  <p:sldSz cx="18288000" cy="10287000"/>
  <p:notesSz cx="6858000" cy="9144000"/>
  <p:defaultTextStyle>
    <a:defPPr>
      <a:defRPr lang="en-US"/>
    </a:defPPr>
    <a:lvl1pPr marL="0" algn="l" defTabSz="1632844" rtl="0" eaLnBrk="1" latinLnBrk="0" hangingPunct="1">
      <a:defRPr sz="3200" kern="1200">
        <a:solidFill>
          <a:schemeClr val="tx1"/>
        </a:solidFill>
        <a:latin typeface="+mn-lt"/>
        <a:ea typeface="+mn-ea"/>
        <a:cs typeface="+mn-cs"/>
      </a:defRPr>
    </a:lvl1pPr>
    <a:lvl2pPr marL="816422" algn="l" defTabSz="1632844" rtl="0" eaLnBrk="1" latinLnBrk="0" hangingPunct="1">
      <a:defRPr sz="3200" kern="1200">
        <a:solidFill>
          <a:schemeClr val="tx1"/>
        </a:solidFill>
        <a:latin typeface="+mn-lt"/>
        <a:ea typeface="+mn-ea"/>
        <a:cs typeface="+mn-cs"/>
      </a:defRPr>
    </a:lvl2pPr>
    <a:lvl3pPr marL="1632844" algn="l" defTabSz="1632844" rtl="0" eaLnBrk="1" latinLnBrk="0" hangingPunct="1">
      <a:defRPr sz="3200" kern="1200">
        <a:solidFill>
          <a:schemeClr val="tx1"/>
        </a:solidFill>
        <a:latin typeface="+mn-lt"/>
        <a:ea typeface="+mn-ea"/>
        <a:cs typeface="+mn-cs"/>
      </a:defRPr>
    </a:lvl3pPr>
    <a:lvl4pPr marL="2449266" algn="l" defTabSz="1632844" rtl="0" eaLnBrk="1" latinLnBrk="0" hangingPunct="1">
      <a:defRPr sz="3200" kern="1200">
        <a:solidFill>
          <a:schemeClr val="tx1"/>
        </a:solidFill>
        <a:latin typeface="+mn-lt"/>
        <a:ea typeface="+mn-ea"/>
        <a:cs typeface="+mn-cs"/>
      </a:defRPr>
    </a:lvl4pPr>
    <a:lvl5pPr marL="3265688" algn="l" defTabSz="1632844" rtl="0" eaLnBrk="1" latinLnBrk="0" hangingPunct="1">
      <a:defRPr sz="3200" kern="1200">
        <a:solidFill>
          <a:schemeClr val="tx1"/>
        </a:solidFill>
        <a:latin typeface="+mn-lt"/>
        <a:ea typeface="+mn-ea"/>
        <a:cs typeface="+mn-cs"/>
      </a:defRPr>
    </a:lvl5pPr>
    <a:lvl6pPr marL="4082110" algn="l" defTabSz="1632844" rtl="0" eaLnBrk="1" latinLnBrk="0" hangingPunct="1">
      <a:defRPr sz="3200" kern="1200">
        <a:solidFill>
          <a:schemeClr val="tx1"/>
        </a:solidFill>
        <a:latin typeface="+mn-lt"/>
        <a:ea typeface="+mn-ea"/>
        <a:cs typeface="+mn-cs"/>
      </a:defRPr>
    </a:lvl6pPr>
    <a:lvl7pPr marL="4898532" algn="l" defTabSz="1632844" rtl="0" eaLnBrk="1" latinLnBrk="0" hangingPunct="1">
      <a:defRPr sz="3200" kern="1200">
        <a:solidFill>
          <a:schemeClr val="tx1"/>
        </a:solidFill>
        <a:latin typeface="+mn-lt"/>
        <a:ea typeface="+mn-ea"/>
        <a:cs typeface="+mn-cs"/>
      </a:defRPr>
    </a:lvl7pPr>
    <a:lvl8pPr marL="5714954" algn="l" defTabSz="1632844" rtl="0" eaLnBrk="1" latinLnBrk="0" hangingPunct="1">
      <a:defRPr sz="3200" kern="1200">
        <a:solidFill>
          <a:schemeClr val="tx1"/>
        </a:solidFill>
        <a:latin typeface="+mn-lt"/>
        <a:ea typeface="+mn-ea"/>
        <a:cs typeface="+mn-cs"/>
      </a:defRPr>
    </a:lvl8pPr>
    <a:lvl9pPr marL="6531376" algn="l" defTabSz="1632844" rtl="0" eaLnBrk="1" latinLnBrk="0" hangingPunct="1">
      <a:defRPr sz="3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9799"/>
    <a:srgbClr val="000000"/>
    <a:srgbClr val="232224"/>
    <a:srgbClr val="525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8825" autoAdjust="0"/>
  </p:normalViewPr>
  <p:slideViewPr>
    <p:cSldViewPr showGuides="1">
      <p:cViewPr>
        <p:scale>
          <a:sx n="70" d="100"/>
          <a:sy n="70" d="100"/>
        </p:scale>
        <p:origin x="-88" y="56"/>
      </p:cViewPr>
      <p:guideLst>
        <p:guide orient="horz" pos="3240"/>
        <p:guide pos="518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211300" cy="4181475"/>
          </a:xfrm>
          <a:prstGeom prst="rect">
            <a:avLst/>
          </a:prstGeom>
        </p:spPr>
      </p:pic>
      <p:sp>
        <p:nvSpPr>
          <p:cNvPr id="2" name="Title 1"/>
          <p:cNvSpPr>
            <a:spLocks noGrp="1"/>
          </p:cNvSpPr>
          <p:nvPr>
            <p:ph type="ctrTitle" hasCustomPrompt="1"/>
          </p:nvPr>
        </p:nvSpPr>
        <p:spPr>
          <a:xfrm>
            <a:off x="609600" y="3090862"/>
            <a:ext cx="15544800" cy="2205038"/>
          </a:xfrm>
        </p:spPr>
        <p:txBody>
          <a:bodyPr>
            <a:noAutofit/>
          </a:bodyPr>
          <a:lstStyle>
            <a:lvl1pPr algn="r">
              <a:lnSpc>
                <a:spcPts val="7000"/>
              </a:lnSpc>
              <a:defRPr sz="8400" b="0" spc="-150" baseline="0">
                <a:solidFill>
                  <a:schemeClr val="tx2"/>
                </a:solidFill>
              </a:defRPr>
            </a:lvl1pPr>
          </a:lstStyle>
          <a:p>
            <a:r>
              <a:rPr lang="en-US" dirty="0" smtClean="0"/>
              <a:t>Siebel Scholars</a:t>
            </a:r>
            <a:br>
              <a:rPr lang="en-US" dirty="0" smtClean="0"/>
            </a:br>
            <a:r>
              <a:rPr lang="en-US" dirty="0" smtClean="0"/>
              <a:t>Conference 2011</a:t>
            </a:r>
            <a:endParaRPr lang="en-US" dirty="0"/>
          </a:p>
        </p:txBody>
      </p:sp>
      <p:sp>
        <p:nvSpPr>
          <p:cNvPr id="3" name="Subtitle 2"/>
          <p:cNvSpPr>
            <a:spLocks noGrp="1"/>
          </p:cNvSpPr>
          <p:nvPr>
            <p:ph type="subTitle" idx="1" hasCustomPrompt="1"/>
          </p:nvPr>
        </p:nvSpPr>
        <p:spPr>
          <a:xfrm>
            <a:off x="3352800" y="5524500"/>
            <a:ext cx="12801600" cy="2628900"/>
          </a:xfrm>
        </p:spPr>
        <p:txBody>
          <a:bodyPr>
            <a:normAutofit/>
          </a:bodyPr>
          <a:lstStyle>
            <a:lvl1pPr marL="0" indent="0" algn="r">
              <a:buNone/>
              <a:defRPr sz="3900" b="1" spc="-150">
                <a:solidFill>
                  <a:srgbClr val="8D9799"/>
                </a:solidFill>
              </a:defRPr>
            </a:lvl1pPr>
            <a:lvl2pPr marL="816422" indent="0" algn="ctr">
              <a:buNone/>
              <a:defRPr>
                <a:solidFill>
                  <a:schemeClr val="tx1">
                    <a:tint val="75000"/>
                  </a:schemeClr>
                </a:solidFill>
              </a:defRPr>
            </a:lvl2pPr>
            <a:lvl3pPr marL="1632844" indent="0" algn="ctr">
              <a:buNone/>
              <a:defRPr>
                <a:solidFill>
                  <a:schemeClr val="tx1">
                    <a:tint val="75000"/>
                  </a:schemeClr>
                </a:solidFill>
              </a:defRPr>
            </a:lvl3pPr>
            <a:lvl4pPr marL="2449266" indent="0" algn="ctr">
              <a:buNone/>
              <a:defRPr>
                <a:solidFill>
                  <a:schemeClr val="tx1">
                    <a:tint val="75000"/>
                  </a:schemeClr>
                </a:solidFill>
              </a:defRPr>
            </a:lvl4pPr>
            <a:lvl5pPr marL="3265688" indent="0" algn="ctr">
              <a:buNone/>
              <a:defRPr>
                <a:solidFill>
                  <a:schemeClr val="tx1">
                    <a:tint val="75000"/>
                  </a:schemeClr>
                </a:solidFill>
              </a:defRPr>
            </a:lvl5pPr>
            <a:lvl6pPr marL="4082110" indent="0" algn="ctr">
              <a:buNone/>
              <a:defRPr>
                <a:solidFill>
                  <a:schemeClr val="tx1">
                    <a:tint val="75000"/>
                  </a:schemeClr>
                </a:solidFill>
              </a:defRPr>
            </a:lvl6pPr>
            <a:lvl7pPr marL="4898532" indent="0" algn="ctr">
              <a:buNone/>
              <a:defRPr>
                <a:solidFill>
                  <a:schemeClr val="tx1">
                    <a:tint val="75000"/>
                  </a:schemeClr>
                </a:solidFill>
              </a:defRPr>
            </a:lvl7pPr>
            <a:lvl8pPr marL="5714954" indent="0" algn="ctr">
              <a:buNone/>
              <a:defRPr>
                <a:solidFill>
                  <a:schemeClr val="tx1">
                    <a:tint val="75000"/>
                  </a:schemeClr>
                </a:solidFill>
              </a:defRPr>
            </a:lvl8pPr>
            <a:lvl9pPr marL="6531376" indent="0" algn="ctr">
              <a:buNone/>
              <a:defRPr>
                <a:solidFill>
                  <a:schemeClr val="tx1">
                    <a:tint val="75000"/>
                  </a:schemeClr>
                </a:solidFill>
              </a:defRPr>
            </a:lvl9pPr>
          </a:lstStyle>
          <a:p>
            <a:r>
              <a:rPr lang="en-US" dirty="0" smtClean="0"/>
              <a:t>Synthetic Biology</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573000" y="1943100"/>
            <a:ext cx="3425259" cy="456701"/>
          </a:xfrm>
          <a:prstGeom prst="rect">
            <a:avLst/>
          </a:prstGeom>
        </p:spPr>
      </p:pic>
    </p:spTree>
    <p:extLst>
      <p:ext uri="{BB962C8B-B14F-4D97-AF65-F5344CB8AC3E}">
        <p14:creationId xmlns:p14="http://schemas.microsoft.com/office/powerpoint/2010/main" val="327396671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hank You">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211300" cy="4181475"/>
          </a:xfrm>
          <a:prstGeom prst="rect">
            <a:avLst/>
          </a:prstGeom>
        </p:spPr>
      </p:pic>
      <p:sp>
        <p:nvSpPr>
          <p:cNvPr id="2" name="Title 1"/>
          <p:cNvSpPr>
            <a:spLocks noGrp="1"/>
          </p:cNvSpPr>
          <p:nvPr>
            <p:ph type="ctrTitle" hasCustomPrompt="1"/>
          </p:nvPr>
        </p:nvSpPr>
        <p:spPr>
          <a:xfrm>
            <a:off x="609600" y="6138862"/>
            <a:ext cx="15544800" cy="2205038"/>
          </a:xfrm>
        </p:spPr>
        <p:txBody>
          <a:bodyPr>
            <a:noAutofit/>
          </a:bodyPr>
          <a:lstStyle>
            <a:lvl1pPr algn="r">
              <a:lnSpc>
                <a:spcPts val="7000"/>
              </a:lnSpc>
              <a:defRPr sz="8400" b="0" spc="-150" baseline="0">
                <a:solidFill>
                  <a:schemeClr val="tx2"/>
                </a:solidFill>
              </a:defRPr>
            </a:lvl1pPr>
          </a:lstStyle>
          <a:p>
            <a:r>
              <a:rPr lang="en-US" dirty="0" smtClean="0"/>
              <a:t>Siebel Scholars</a:t>
            </a:r>
            <a:br>
              <a:rPr lang="en-US" dirty="0" smtClean="0"/>
            </a:br>
            <a:r>
              <a:rPr lang="en-US" dirty="0" smtClean="0"/>
              <a:t>Conference 2011</a:t>
            </a:r>
            <a:endParaRPr lang="en-US" dirty="0"/>
          </a:p>
        </p:txBody>
      </p:sp>
      <p:sp>
        <p:nvSpPr>
          <p:cNvPr id="3" name="Subtitle 2"/>
          <p:cNvSpPr>
            <a:spLocks noGrp="1"/>
          </p:cNvSpPr>
          <p:nvPr>
            <p:ph type="subTitle" idx="1" hasCustomPrompt="1"/>
          </p:nvPr>
        </p:nvSpPr>
        <p:spPr>
          <a:xfrm>
            <a:off x="3352800" y="3429000"/>
            <a:ext cx="12801600" cy="2628900"/>
          </a:xfrm>
        </p:spPr>
        <p:txBody>
          <a:bodyPr>
            <a:normAutofit/>
          </a:bodyPr>
          <a:lstStyle>
            <a:lvl1pPr marL="0" indent="0" algn="r">
              <a:buNone/>
              <a:defRPr sz="5400" b="1" spc="-150">
                <a:solidFill>
                  <a:srgbClr val="8D9799"/>
                </a:solidFill>
              </a:defRPr>
            </a:lvl1pPr>
            <a:lvl2pPr marL="816422" indent="0" algn="ctr">
              <a:buNone/>
              <a:defRPr>
                <a:solidFill>
                  <a:schemeClr val="tx1">
                    <a:tint val="75000"/>
                  </a:schemeClr>
                </a:solidFill>
              </a:defRPr>
            </a:lvl2pPr>
            <a:lvl3pPr marL="1632844" indent="0" algn="ctr">
              <a:buNone/>
              <a:defRPr>
                <a:solidFill>
                  <a:schemeClr val="tx1">
                    <a:tint val="75000"/>
                  </a:schemeClr>
                </a:solidFill>
              </a:defRPr>
            </a:lvl3pPr>
            <a:lvl4pPr marL="2449266" indent="0" algn="ctr">
              <a:buNone/>
              <a:defRPr>
                <a:solidFill>
                  <a:schemeClr val="tx1">
                    <a:tint val="75000"/>
                  </a:schemeClr>
                </a:solidFill>
              </a:defRPr>
            </a:lvl4pPr>
            <a:lvl5pPr marL="3265688" indent="0" algn="ctr">
              <a:buNone/>
              <a:defRPr>
                <a:solidFill>
                  <a:schemeClr val="tx1">
                    <a:tint val="75000"/>
                  </a:schemeClr>
                </a:solidFill>
              </a:defRPr>
            </a:lvl5pPr>
            <a:lvl6pPr marL="4082110" indent="0" algn="ctr">
              <a:buNone/>
              <a:defRPr>
                <a:solidFill>
                  <a:schemeClr val="tx1">
                    <a:tint val="75000"/>
                  </a:schemeClr>
                </a:solidFill>
              </a:defRPr>
            </a:lvl6pPr>
            <a:lvl7pPr marL="4898532" indent="0" algn="ctr">
              <a:buNone/>
              <a:defRPr>
                <a:solidFill>
                  <a:schemeClr val="tx1">
                    <a:tint val="75000"/>
                  </a:schemeClr>
                </a:solidFill>
              </a:defRPr>
            </a:lvl7pPr>
            <a:lvl8pPr marL="5714954" indent="0" algn="ctr">
              <a:buNone/>
              <a:defRPr>
                <a:solidFill>
                  <a:schemeClr val="tx1">
                    <a:tint val="75000"/>
                  </a:schemeClr>
                </a:solidFill>
              </a:defRPr>
            </a:lvl8pPr>
            <a:lvl9pPr marL="6531376" indent="0" algn="ctr">
              <a:buNone/>
              <a:defRPr>
                <a:solidFill>
                  <a:schemeClr val="tx1">
                    <a:tint val="75000"/>
                  </a:schemeClr>
                </a:solidFill>
              </a:defRPr>
            </a:lvl9pPr>
          </a:lstStyle>
          <a:p>
            <a:r>
              <a:rPr lang="en-US" dirty="0" smtClean="0"/>
              <a:t>THANK YOU</a:t>
            </a:r>
          </a:p>
          <a:p>
            <a:r>
              <a:rPr lang="en-US" dirty="0" smtClean="0"/>
              <a:t>Speaker Contact Info</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573000" y="1943100"/>
            <a:ext cx="3425259" cy="456701"/>
          </a:xfrm>
          <a:prstGeom prst="rect">
            <a:avLst/>
          </a:prstGeom>
        </p:spPr>
      </p:pic>
    </p:spTree>
    <p:extLst>
      <p:ext uri="{BB962C8B-B14F-4D97-AF65-F5344CB8AC3E}">
        <p14:creationId xmlns:p14="http://schemas.microsoft.com/office/powerpoint/2010/main" val="219453773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peaker Nam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76400" y="2552700"/>
            <a:ext cx="8229600" cy="2205038"/>
          </a:xfrm>
        </p:spPr>
        <p:txBody>
          <a:bodyPr/>
          <a:lstStyle>
            <a:lvl1pPr algn="r">
              <a:defRPr b="0">
                <a:solidFill>
                  <a:schemeClr val="tx2"/>
                </a:solidFill>
              </a:defRPr>
            </a:lvl1pPr>
          </a:lstStyle>
          <a:p>
            <a:r>
              <a:rPr lang="en-US" dirty="0" smtClean="0"/>
              <a:t>SPEAKER NAME</a:t>
            </a:r>
            <a:endParaRPr lang="en-US" dirty="0"/>
          </a:p>
        </p:txBody>
      </p:sp>
      <p:sp>
        <p:nvSpPr>
          <p:cNvPr id="3" name="Subtitle 2"/>
          <p:cNvSpPr>
            <a:spLocks noGrp="1"/>
          </p:cNvSpPr>
          <p:nvPr>
            <p:ph type="subTitle" idx="1" hasCustomPrompt="1"/>
          </p:nvPr>
        </p:nvSpPr>
        <p:spPr>
          <a:xfrm>
            <a:off x="2209800" y="5715000"/>
            <a:ext cx="7620000" cy="2628900"/>
          </a:xfrm>
        </p:spPr>
        <p:txBody>
          <a:bodyPr>
            <a:normAutofit/>
          </a:bodyPr>
          <a:lstStyle>
            <a:lvl1pPr marL="0" indent="0" algn="r">
              <a:lnSpc>
                <a:spcPts val="2800"/>
              </a:lnSpc>
              <a:buNone/>
              <a:defRPr sz="3600" b="1" baseline="0">
                <a:solidFill>
                  <a:srgbClr val="8D9799"/>
                </a:solidFill>
              </a:defRPr>
            </a:lvl1pPr>
            <a:lvl2pPr marL="816422" indent="0" algn="ctr">
              <a:buNone/>
              <a:defRPr>
                <a:solidFill>
                  <a:schemeClr val="tx1">
                    <a:tint val="75000"/>
                  </a:schemeClr>
                </a:solidFill>
              </a:defRPr>
            </a:lvl2pPr>
            <a:lvl3pPr marL="1632844" indent="0" algn="ctr">
              <a:buNone/>
              <a:defRPr>
                <a:solidFill>
                  <a:schemeClr val="tx1">
                    <a:tint val="75000"/>
                  </a:schemeClr>
                </a:solidFill>
              </a:defRPr>
            </a:lvl3pPr>
            <a:lvl4pPr marL="2449266" indent="0" algn="ctr">
              <a:buNone/>
              <a:defRPr>
                <a:solidFill>
                  <a:schemeClr val="tx1">
                    <a:tint val="75000"/>
                  </a:schemeClr>
                </a:solidFill>
              </a:defRPr>
            </a:lvl4pPr>
            <a:lvl5pPr marL="3265688" indent="0" algn="ctr">
              <a:buNone/>
              <a:defRPr>
                <a:solidFill>
                  <a:schemeClr val="tx1">
                    <a:tint val="75000"/>
                  </a:schemeClr>
                </a:solidFill>
              </a:defRPr>
            </a:lvl5pPr>
            <a:lvl6pPr marL="4082110" indent="0" algn="ctr">
              <a:buNone/>
              <a:defRPr>
                <a:solidFill>
                  <a:schemeClr val="tx1">
                    <a:tint val="75000"/>
                  </a:schemeClr>
                </a:solidFill>
              </a:defRPr>
            </a:lvl6pPr>
            <a:lvl7pPr marL="4898532" indent="0" algn="ctr">
              <a:buNone/>
              <a:defRPr>
                <a:solidFill>
                  <a:schemeClr val="tx1">
                    <a:tint val="75000"/>
                  </a:schemeClr>
                </a:solidFill>
              </a:defRPr>
            </a:lvl7pPr>
            <a:lvl8pPr marL="5714954" indent="0" algn="ctr">
              <a:buNone/>
              <a:defRPr>
                <a:solidFill>
                  <a:schemeClr val="tx1">
                    <a:tint val="75000"/>
                  </a:schemeClr>
                </a:solidFill>
              </a:defRPr>
            </a:lvl8pPr>
            <a:lvl9pPr marL="6531376" indent="0" algn="ctr">
              <a:buNone/>
              <a:defRPr>
                <a:solidFill>
                  <a:schemeClr val="tx1">
                    <a:tint val="75000"/>
                  </a:schemeClr>
                </a:solidFill>
              </a:defRPr>
            </a:lvl9pPr>
          </a:lstStyle>
          <a:p>
            <a:r>
              <a:rPr lang="en-US" dirty="0" smtClean="0"/>
              <a:t>Title</a:t>
            </a:r>
          </a:p>
          <a:p>
            <a:r>
              <a:rPr lang="en-US" dirty="0" smtClean="0"/>
              <a:t>Affiliation</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3200" y="0"/>
            <a:ext cx="7924800" cy="4114800"/>
          </a:xfrm>
          <a:prstGeom prst="rect">
            <a:avLst/>
          </a:prstGeom>
        </p:spPr>
      </p:pic>
    </p:spTree>
    <p:extLst>
      <p:ext uri="{BB962C8B-B14F-4D97-AF65-F5344CB8AC3E}">
        <p14:creationId xmlns:p14="http://schemas.microsoft.com/office/powerpoint/2010/main" val="208920786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nel Nam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2000" y="2324100"/>
            <a:ext cx="7086600" cy="2205038"/>
          </a:xfrm>
        </p:spPr>
        <p:txBody>
          <a:bodyPr vert="horz" lIns="163284" tIns="81642" rIns="163284" bIns="81642" rtlCol="0" anchor="ctr">
            <a:normAutofit/>
          </a:bodyPr>
          <a:lstStyle>
            <a:lvl1pPr>
              <a:defRPr lang="en-US" sz="5400" b="0" dirty="0"/>
            </a:lvl1pPr>
          </a:lstStyle>
          <a:p>
            <a:pPr lvl="0" algn="r"/>
            <a:r>
              <a:rPr lang="en-US" dirty="0" smtClean="0"/>
              <a:t>SPEAKER NAME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97125" y="0"/>
            <a:ext cx="3190875" cy="4143375"/>
          </a:xfrm>
          <a:prstGeom prst="rect">
            <a:avLst/>
          </a:prstGeom>
        </p:spPr>
      </p:pic>
    </p:spTree>
    <p:extLst>
      <p:ext uri="{BB962C8B-B14F-4D97-AF65-F5344CB8AC3E}">
        <p14:creationId xmlns:p14="http://schemas.microsoft.com/office/powerpoint/2010/main" val="228621850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14400" y="2171700"/>
            <a:ext cx="16459200" cy="6788945"/>
          </a:xfrm>
        </p:spPr>
        <p:txBody>
          <a:bodyPr/>
          <a:lstStyle>
            <a:lvl1pPr marL="612317" indent="-612317">
              <a:buFont typeface="Wingdings" pitchFamily="2" charset="2"/>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143000" y="1821181"/>
            <a:ext cx="15011400" cy="45719"/>
          </a:xfrm>
          <a:prstGeom prst="rect">
            <a:avLst/>
          </a:prstGeom>
          <a:gradFill flip="none" rotWithShape="1">
            <a:gsLst>
              <a:gs pos="0">
                <a:schemeClr val="tx2"/>
              </a:gs>
              <a:gs pos="75000">
                <a:schemeClr val="tx2"/>
              </a:gs>
              <a:gs pos="95000">
                <a:schemeClr val="tx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68725" y="2721"/>
            <a:ext cx="1819275" cy="1990725"/>
          </a:xfrm>
          <a:prstGeom prst="rect">
            <a:avLst/>
          </a:prstGeom>
        </p:spPr>
      </p:pic>
    </p:spTree>
    <p:extLst>
      <p:ext uri="{BB962C8B-B14F-4D97-AF65-F5344CB8AC3E}">
        <p14:creationId xmlns:p14="http://schemas.microsoft.com/office/powerpoint/2010/main" val="13975867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4879181"/>
            <a:ext cx="16459200" cy="2043113"/>
          </a:xfrm>
        </p:spPr>
        <p:txBody>
          <a:bodyPr anchor="t"/>
          <a:lstStyle>
            <a:lvl1pPr algn="l">
              <a:defRPr sz="71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2628900"/>
            <a:ext cx="16459200" cy="2250281"/>
          </a:xfrm>
        </p:spPr>
        <p:txBody>
          <a:bodyPr anchor="b"/>
          <a:lstStyle>
            <a:lvl1pPr marL="0" indent="0">
              <a:buNone/>
              <a:defRPr sz="3600">
                <a:solidFill>
                  <a:schemeClr val="tx1">
                    <a:tint val="75000"/>
                  </a:schemeClr>
                </a:solidFill>
              </a:defRPr>
            </a:lvl1pPr>
            <a:lvl2pPr marL="816422" indent="0">
              <a:buNone/>
              <a:defRPr sz="3200">
                <a:solidFill>
                  <a:schemeClr val="tx1">
                    <a:tint val="75000"/>
                  </a:schemeClr>
                </a:solidFill>
              </a:defRPr>
            </a:lvl2pPr>
            <a:lvl3pPr marL="1632844" indent="0">
              <a:buNone/>
              <a:defRPr sz="2900">
                <a:solidFill>
                  <a:schemeClr val="tx1">
                    <a:tint val="75000"/>
                  </a:schemeClr>
                </a:solidFill>
              </a:defRPr>
            </a:lvl3pPr>
            <a:lvl4pPr marL="2449266" indent="0">
              <a:buNone/>
              <a:defRPr sz="2500">
                <a:solidFill>
                  <a:schemeClr val="tx1">
                    <a:tint val="75000"/>
                  </a:schemeClr>
                </a:solidFill>
              </a:defRPr>
            </a:lvl4pPr>
            <a:lvl5pPr marL="3265688" indent="0">
              <a:buNone/>
              <a:defRPr sz="2500">
                <a:solidFill>
                  <a:schemeClr val="tx1">
                    <a:tint val="75000"/>
                  </a:schemeClr>
                </a:solidFill>
              </a:defRPr>
            </a:lvl5pPr>
            <a:lvl6pPr marL="4082110" indent="0">
              <a:buNone/>
              <a:defRPr sz="2500">
                <a:solidFill>
                  <a:schemeClr val="tx1">
                    <a:tint val="75000"/>
                  </a:schemeClr>
                </a:solidFill>
              </a:defRPr>
            </a:lvl6pPr>
            <a:lvl7pPr marL="4898532" indent="0">
              <a:buNone/>
              <a:defRPr sz="2500">
                <a:solidFill>
                  <a:schemeClr val="tx1">
                    <a:tint val="75000"/>
                  </a:schemeClr>
                </a:solidFill>
              </a:defRPr>
            </a:lvl7pPr>
            <a:lvl8pPr marL="5714954" indent="0">
              <a:buNone/>
              <a:defRPr sz="2500">
                <a:solidFill>
                  <a:schemeClr val="tx1">
                    <a:tint val="75000"/>
                  </a:schemeClr>
                </a:solidFill>
              </a:defRPr>
            </a:lvl8pPr>
            <a:lvl9pPr marL="6531376" indent="0">
              <a:buNone/>
              <a:defRPr sz="2500">
                <a:solidFill>
                  <a:schemeClr val="tx1">
                    <a:tint val="75000"/>
                  </a:schemeClr>
                </a:solidFill>
              </a:defRPr>
            </a:lvl9pPr>
          </a:lstStyle>
          <a:p>
            <a:pPr lvl="0"/>
            <a:r>
              <a:rPr lang="en-US"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3200" y="0"/>
            <a:ext cx="7924800" cy="4114800"/>
          </a:xfrm>
          <a:prstGeom prst="rect">
            <a:avLst/>
          </a:prstGeom>
        </p:spPr>
      </p:pic>
    </p:spTree>
    <p:extLst>
      <p:ext uri="{BB962C8B-B14F-4D97-AF65-F5344CB8AC3E}">
        <p14:creationId xmlns:p14="http://schemas.microsoft.com/office/powerpoint/2010/main" val="323307749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411957"/>
            <a:ext cx="16459200" cy="17145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2095500"/>
            <a:ext cx="8080376" cy="959643"/>
          </a:xfrm>
        </p:spPr>
        <p:txBody>
          <a:bodyPr anchor="b">
            <a:normAutofit/>
          </a:bodyPr>
          <a:lstStyle>
            <a:lvl1pPr marL="0" indent="0">
              <a:buNone/>
              <a:defRPr sz="4000" b="1"/>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en-US" dirty="0" smtClean="0"/>
              <a:t>Click to edit Master text styles</a:t>
            </a:r>
          </a:p>
        </p:txBody>
      </p:sp>
      <p:sp>
        <p:nvSpPr>
          <p:cNvPr id="4" name="Content Placeholder 3"/>
          <p:cNvSpPr>
            <a:spLocks noGrp="1"/>
          </p:cNvSpPr>
          <p:nvPr>
            <p:ph sz="half" idx="2"/>
          </p:nvPr>
        </p:nvSpPr>
        <p:spPr>
          <a:xfrm>
            <a:off x="914400" y="31861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1" y="2095500"/>
            <a:ext cx="8083550" cy="959643"/>
          </a:xfrm>
        </p:spPr>
        <p:txBody>
          <a:bodyPr anchor="b">
            <a:normAutofit/>
          </a:bodyPr>
          <a:lstStyle>
            <a:lvl1pPr marL="0" indent="0">
              <a:buNone/>
              <a:defRPr sz="4000" b="1"/>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en-US" smtClean="0"/>
              <a:t>Click to edit Master text styles</a:t>
            </a:r>
          </a:p>
        </p:txBody>
      </p:sp>
      <p:sp>
        <p:nvSpPr>
          <p:cNvPr id="6" name="Content Placeholder 5"/>
          <p:cNvSpPr>
            <a:spLocks noGrp="1"/>
          </p:cNvSpPr>
          <p:nvPr>
            <p:ph sz="quarter" idx="4"/>
          </p:nvPr>
        </p:nvSpPr>
        <p:spPr>
          <a:xfrm>
            <a:off x="9290051" y="31861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68725" y="2721"/>
            <a:ext cx="1819275" cy="1990725"/>
          </a:xfrm>
          <a:prstGeom prst="rect">
            <a:avLst/>
          </a:prstGeom>
        </p:spPr>
      </p:pic>
      <p:sp>
        <p:nvSpPr>
          <p:cNvPr id="11" name="Rectangle 10"/>
          <p:cNvSpPr/>
          <p:nvPr userDrawn="1"/>
        </p:nvSpPr>
        <p:spPr>
          <a:xfrm>
            <a:off x="1143000" y="1821181"/>
            <a:ext cx="15011400" cy="45719"/>
          </a:xfrm>
          <a:prstGeom prst="rect">
            <a:avLst/>
          </a:prstGeom>
          <a:gradFill flip="none" rotWithShape="1">
            <a:gsLst>
              <a:gs pos="0">
                <a:schemeClr val="tx2"/>
              </a:gs>
              <a:gs pos="75000">
                <a:schemeClr val="tx2"/>
              </a:gs>
              <a:gs pos="95000">
                <a:schemeClr val="tx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993387"/>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411957"/>
            <a:ext cx="16459200" cy="1714500"/>
          </a:xfrm>
        </p:spPr>
        <p:txBody>
          <a:bodyPr/>
          <a:lstStyle>
            <a:lvl1pPr>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914400" y="2188368"/>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9290051" y="2188368"/>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68725" y="2721"/>
            <a:ext cx="1819275" cy="1990725"/>
          </a:xfrm>
          <a:prstGeom prst="rect">
            <a:avLst/>
          </a:prstGeom>
        </p:spPr>
      </p:pic>
      <p:sp>
        <p:nvSpPr>
          <p:cNvPr id="11" name="Rectangle 10"/>
          <p:cNvSpPr/>
          <p:nvPr userDrawn="1"/>
        </p:nvSpPr>
        <p:spPr>
          <a:xfrm>
            <a:off x="1143000" y="1821181"/>
            <a:ext cx="15011400" cy="45719"/>
          </a:xfrm>
          <a:prstGeom prst="rect">
            <a:avLst/>
          </a:prstGeom>
          <a:gradFill flip="none" rotWithShape="1">
            <a:gsLst>
              <a:gs pos="0">
                <a:schemeClr val="tx2"/>
              </a:gs>
              <a:gs pos="75000">
                <a:schemeClr val="tx2"/>
              </a:gs>
              <a:gs pos="95000">
                <a:schemeClr val="tx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1434645"/>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68725" y="2721"/>
            <a:ext cx="1819275" cy="1990725"/>
          </a:xfrm>
          <a:prstGeom prst="rect">
            <a:avLst/>
          </a:prstGeom>
        </p:spPr>
      </p:pic>
    </p:spTree>
    <p:extLst>
      <p:ext uri="{BB962C8B-B14F-4D97-AF65-F5344CB8AC3E}">
        <p14:creationId xmlns:p14="http://schemas.microsoft.com/office/powerpoint/2010/main" val="247664739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71737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g"/><Relationship Id="rId13" Type="http://schemas.openxmlformats.org/officeDocument/2006/relationships/image" Target="../media/image2.jpg"/><Relationship Id="rId1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981825"/>
            <a:ext cx="3162300" cy="3305175"/>
          </a:xfrm>
          <a:prstGeom prst="rect">
            <a:avLst/>
          </a:prstGeom>
        </p:spPr>
      </p:pic>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106650" y="6981823"/>
            <a:ext cx="3181350" cy="3305175"/>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981825"/>
            <a:ext cx="18288000" cy="3305175"/>
          </a:xfrm>
          <a:prstGeom prst="rect">
            <a:avLst/>
          </a:prstGeom>
        </p:spPr>
      </p:pic>
      <p:sp>
        <p:nvSpPr>
          <p:cNvPr id="2" name="Title Placeholder 1"/>
          <p:cNvSpPr>
            <a:spLocks noGrp="1"/>
          </p:cNvSpPr>
          <p:nvPr>
            <p:ph type="title"/>
          </p:nvPr>
        </p:nvSpPr>
        <p:spPr>
          <a:xfrm>
            <a:off x="914400" y="411957"/>
            <a:ext cx="16459200" cy="1714500"/>
          </a:xfrm>
          <a:prstGeom prst="rect">
            <a:avLst/>
          </a:prstGeom>
        </p:spPr>
        <p:txBody>
          <a:bodyPr vert="horz" lIns="163284" tIns="81642" rIns="163284" bIns="81642"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2164555"/>
            <a:ext cx="16459200" cy="6788945"/>
          </a:xfrm>
          <a:prstGeom prst="rect">
            <a:avLst/>
          </a:prstGeom>
        </p:spPr>
        <p:txBody>
          <a:bodyPr vert="horz" lIns="163284" tIns="81642" rIns="163284" bIns="8164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035676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3" r:id="rId6"/>
    <p:sldLayoutId id="2147483662" r:id="rId7"/>
    <p:sldLayoutId id="2147483654" r:id="rId8"/>
    <p:sldLayoutId id="2147483655" r:id="rId9"/>
    <p:sldLayoutId id="2147483663" r:id="rId10"/>
  </p:sldLayoutIdLst>
  <p:timing>
    <p:tnLst>
      <p:par>
        <p:cTn xmlns:p14="http://schemas.microsoft.com/office/powerpoint/2010/main" id="1" dur="indefinite" restart="never" nodeType="tmRoot"/>
      </p:par>
    </p:tnLst>
  </p:timing>
  <p:txStyles>
    <p:titleStyle>
      <a:lvl1pPr algn="l" defTabSz="1632844" rtl="0" eaLnBrk="1" latinLnBrk="0" hangingPunct="1">
        <a:spcBef>
          <a:spcPct val="0"/>
        </a:spcBef>
        <a:buNone/>
        <a:defRPr sz="6400" b="1" kern="1200">
          <a:solidFill>
            <a:schemeClr val="tx2"/>
          </a:solidFill>
          <a:latin typeface="+mj-lt"/>
          <a:ea typeface="+mj-ea"/>
          <a:cs typeface="+mj-cs"/>
        </a:defRPr>
      </a:lvl1pPr>
    </p:titleStyle>
    <p:bodyStyle>
      <a:lvl1pPr marL="612317" indent="-612317" algn="l" defTabSz="1632844" rtl="0" eaLnBrk="1" latinLnBrk="0" hangingPunct="1">
        <a:spcBef>
          <a:spcPct val="20000"/>
        </a:spcBef>
        <a:buClr>
          <a:srgbClr val="5E858C"/>
        </a:buClr>
        <a:buFont typeface="Wingdings" pitchFamily="2" charset="2"/>
        <a:buChar char="§"/>
        <a:defRPr sz="5600" kern="1200">
          <a:solidFill>
            <a:schemeClr val="tx1"/>
          </a:solidFill>
          <a:latin typeface="+mn-lt"/>
          <a:ea typeface="+mn-ea"/>
          <a:cs typeface="+mn-cs"/>
        </a:defRPr>
      </a:lvl1pPr>
      <a:lvl2pPr marL="1326686" indent="-510264" algn="l" defTabSz="1632844" rtl="0" eaLnBrk="1" latinLnBrk="0" hangingPunct="1">
        <a:spcBef>
          <a:spcPct val="20000"/>
        </a:spcBef>
        <a:buClr>
          <a:schemeClr val="tx2"/>
        </a:buClr>
        <a:buFont typeface="Arial" pitchFamily="34" charset="0"/>
        <a:buChar char="–"/>
        <a:defRPr sz="4800" kern="1200">
          <a:solidFill>
            <a:schemeClr val="tx1"/>
          </a:solidFill>
          <a:latin typeface="+mn-lt"/>
          <a:ea typeface="+mn-ea"/>
          <a:cs typeface="+mn-cs"/>
        </a:defRPr>
      </a:lvl2pPr>
      <a:lvl3pPr marL="2041055" indent="-408211" algn="l" defTabSz="1632844" rtl="0" eaLnBrk="1" latinLnBrk="0" hangingPunct="1">
        <a:spcBef>
          <a:spcPct val="20000"/>
        </a:spcBef>
        <a:buClr>
          <a:schemeClr val="tx2"/>
        </a:buClr>
        <a:buFont typeface="Arial" pitchFamily="34" charset="0"/>
        <a:buChar char="•"/>
        <a:defRPr sz="4000" kern="1200">
          <a:solidFill>
            <a:schemeClr val="tx1"/>
          </a:solidFill>
          <a:latin typeface="+mn-lt"/>
          <a:ea typeface="+mn-ea"/>
          <a:cs typeface="+mn-cs"/>
        </a:defRPr>
      </a:lvl3pPr>
      <a:lvl4pPr marL="2857477" indent="-408211" algn="l" defTabSz="1632844"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4pPr>
      <a:lvl5pPr marL="3673899" indent="-408211" algn="l" defTabSz="1632844"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5pPr>
      <a:lvl6pPr marL="4490321" indent="-408211" algn="l" defTabSz="1632844"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6743" indent="-408211" algn="l" defTabSz="1632844"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3165" indent="-408211" algn="l" defTabSz="1632844"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9587" indent="-408211" algn="l" defTabSz="1632844"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n-US"/>
      </a:defPPr>
      <a:lvl1pPr marL="0" algn="l" defTabSz="1632844" rtl="0" eaLnBrk="1" latinLnBrk="0" hangingPunct="1">
        <a:defRPr sz="3200" kern="1200">
          <a:solidFill>
            <a:schemeClr val="tx1"/>
          </a:solidFill>
          <a:latin typeface="+mn-lt"/>
          <a:ea typeface="+mn-ea"/>
          <a:cs typeface="+mn-cs"/>
        </a:defRPr>
      </a:lvl1pPr>
      <a:lvl2pPr marL="816422" algn="l" defTabSz="1632844" rtl="0" eaLnBrk="1" latinLnBrk="0" hangingPunct="1">
        <a:defRPr sz="3200" kern="1200">
          <a:solidFill>
            <a:schemeClr val="tx1"/>
          </a:solidFill>
          <a:latin typeface="+mn-lt"/>
          <a:ea typeface="+mn-ea"/>
          <a:cs typeface="+mn-cs"/>
        </a:defRPr>
      </a:lvl2pPr>
      <a:lvl3pPr marL="1632844" algn="l" defTabSz="1632844" rtl="0" eaLnBrk="1" latinLnBrk="0" hangingPunct="1">
        <a:defRPr sz="3200" kern="1200">
          <a:solidFill>
            <a:schemeClr val="tx1"/>
          </a:solidFill>
          <a:latin typeface="+mn-lt"/>
          <a:ea typeface="+mn-ea"/>
          <a:cs typeface="+mn-cs"/>
        </a:defRPr>
      </a:lvl3pPr>
      <a:lvl4pPr marL="2449266" algn="l" defTabSz="1632844" rtl="0" eaLnBrk="1" latinLnBrk="0" hangingPunct="1">
        <a:defRPr sz="3200" kern="1200">
          <a:solidFill>
            <a:schemeClr val="tx1"/>
          </a:solidFill>
          <a:latin typeface="+mn-lt"/>
          <a:ea typeface="+mn-ea"/>
          <a:cs typeface="+mn-cs"/>
        </a:defRPr>
      </a:lvl4pPr>
      <a:lvl5pPr marL="3265688" algn="l" defTabSz="1632844" rtl="0" eaLnBrk="1" latinLnBrk="0" hangingPunct="1">
        <a:defRPr sz="3200" kern="1200">
          <a:solidFill>
            <a:schemeClr val="tx1"/>
          </a:solidFill>
          <a:latin typeface="+mn-lt"/>
          <a:ea typeface="+mn-ea"/>
          <a:cs typeface="+mn-cs"/>
        </a:defRPr>
      </a:lvl5pPr>
      <a:lvl6pPr marL="4082110" algn="l" defTabSz="1632844" rtl="0" eaLnBrk="1" latinLnBrk="0" hangingPunct="1">
        <a:defRPr sz="3200" kern="1200">
          <a:solidFill>
            <a:schemeClr val="tx1"/>
          </a:solidFill>
          <a:latin typeface="+mn-lt"/>
          <a:ea typeface="+mn-ea"/>
          <a:cs typeface="+mn-cs"/>
        </a:defRPr>
      </a:lvl6pPr>
      <a:lvl7pPr marL="4898532" algn="l" defTabSz="1632844" rtl="0" eaLnBrk="1" latinLnBrk="0" hangingPunct="1">
        <a:defRPr sz="3200" kern="1200">
          <a:solidFill>
            <a:schemeClr val="tx1"/>
          </a:solidFill>
          <a:latin typeface="+mn-lt"/>
          <a:ea typeface="+mn-ea"/>
          <a:cs typeface="+mn-cs"/>
        </a:defRPr>
      </a:lvl7pPr>
      <a:lvl8pPr marL="5714954" algn="l" defTabSz="1632844" rtl="0" eaLnBrk="1" latinLnBrk="0" hangingPunct="1">
        <a:defRPr sz="3200" kern="1200">
          <a:solidFill>
            <a:schemeClr val="tx1"/>
          </a:solidFill>
          <a:latin typeface="+mn-lt"/>
          <a:ea typeface="+mn-ea"/>
          <a:cs typeface="+mn-cs"/>
        </a:defRPr>
      </a:lvl8pPr>
      <a:lvl9pPr marL="6531376" algn="l" defTabSz="1632844"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jpeg"/><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emf"/><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emf"/><Relationship Id="rId3"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467100"/>
            <a:ext cx="15544800" cy="2205038"/>
          </a:xfrm>
        </p:spPr>
        <p:txBody>
          <a:bodyPr/>
          <a:lstStyle/>
          <a:p>
            <a:pPr>
              <a:lnSpc>
                <a:spcPts val="7200"/>
              </a:lnSpc>
            </a:pPr>
            <a:r>
              <a:rPr lang="en-US" dirty="0" smtClean="0"/>
              <a:t>Siebel Scholars</a:t>
            </a:r>
            <a:br>
              <a:rPr lang="en-US" dirty="0" smtClean="0"/>
            </a:br>
            <a:r>
              <a:rPr lang="en-US" dirty="0" err="1" smtClean="0"/>
              <a:t>SynBERC</a:t>
            </a:r>
            <a:r>
              <a:rPr lang="en-US" sz="3600" dirty="0" smtClean="0">
                <a:solidFill>
                  <a:schemeClr val="bg1"/>
                </a:solidFill>
              </a:rPr>
              <a:t>.</a:t>
            </a:r>
            <a:r>
              <a:rPr lang="en-US" sz="3600" dirty="0"/>
              <a:t/>
            </a:r>
            <a:br>
              <a:rPr lang="en-US" sz="3600" dirty="0"/>
            </a:br>
            <a:endParaRPr lang="en-US" spc="-300" dirty="0">
              <a:solidFill>
                <a:srgbClr val="8D9799"/>
              </a:solidFill>
            </a:endParaRPr>
          </a:p>
        </p:txBody>
      </p:sp>
      <p:sp>
        <p:nvSpPr>
          <p:cNvPr id="5" name="Subtitle 4"/>
          <p:cNvSpPr>
            <a:spLocks noGrp="1"/>
          </p:cNvSpPr>
          <p:nvPr>
            <p:ph type="subTitle" idx="1"/>
          </p:nvPr>
        </p:nvSpPr>
        <p:spPr>
          <a:xfrm>
            <a:off x="3352800" y="5676900"/>
            <a:ext cx="12801600" cy="2628900"/>
          </a:xfrm>
        </p:spPr>
        <p:txBody>
          <a:bodyPr/>
          <a:lstStyle/>
          <a:p>
            <a:pPr>
              <a:lnSpc>
                <a:spcPts val="3000"/>
              </a:lnSpc>
            </a:pPr>
            <a:r>
              <a:rPr lang="en-US" dirty="0" smtClean="0">
                <a:solidFill>
                  <a:schemeClr val="tx2"/>
                </a:solidFill>
              </a:rPr>
              <a:t>Synthetic Biology Panel Discussion</a:t>
            </a:r>
          </a:p>
          <a:p>
            <a:pPr>
              <a:lnSpc>
                <a:spcPts val="3000"/>
              </a:lnSpc>
            </a:pPr>
            <a:r>
              <a:rPr lang="en-US" dirty="0" smtClean="0"/>
              <a:t>Joint </a:t>
            </a:r>
            <a:r>
              <a:rPr lang="en-US" dirty="0" err="1" smtClean="0"/>
              <a:t>BioEnergy</a:t>
            </a:r>
            <a:r>
              <a:rPr lang="en-US" dirty="0" smtClean="0"/>
              <a:t> Institute</a:t>
            </a:r>
          </a:p>
          <a:p>
            <a:pPr>
              <a:lnSpc>
                <a:spcPts val="3000"/>
              </a:lnSpc>
            </a:pPr>
            <a:r>
              <a:rPr lang="en-US" dirty="0" smtClean="0"/>
              <a:t>Dec. 13, 2011</a:t>
            </a:r>
            <a:endParaRPr lang="en-US" dirty="0"/>
          </a:p>
        </p:txBody>
      </p:sp>
    </p:spTree>
    <p:extLst>
      <p:ext uri="{BB962C8B-B14F-4D97-AF65-F5344CB8AC3E}">
        <p14:creationId xmlns:p14="http://schemas.microsoft.com/office/powerpoint/2010/main" val="24063393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&amp; Stay Involved</a:t>
            </a:r>
            <a:endParaRPr lang="en-US" dirty="0"/>
          </a:p>
        </p:txBody>
      </p:sp>
      <p:pic>
        <p:nvPicPr>
          <p:cNvPr id="6" name="Picture 5" descr="synber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247900"/>
            <a:ext cx="5029200" cy="1324828"/>
          </a:xfrm>
          <a:prstGeom prst="rect">
            <a:avLst/>
          </a:prstGeom>
        </p:spPr>
      </p:pic>
      <p:sp>
        <p:nvSpPr>
          <p:cNvPr id="15" name="TextBox 14"/>
          <p:cNvSpPr txBox="1"/>
          <p:nvPr/>
        </p:nvSpPr>
        <p:spPr>
          <a:xfrm>
            <a:off x="10591800" y="2628900"/>
            <a:ext cx="2397211" cy="584776"/>
          </a:xfrm>
          <a:prstGeom prst="rect">
            <a:avLst/>
          </a:prstGeom>
          <a:noFill/>
        </p:spPr>
        <p:txBody>
          <a:bodyPr wrap="none" rtlCol="0">
            <a:spAutoFit/>
          </a:bodyPr>
          <a:lstStyle/>
          <a:p>
            <a:r>
              <a:rPr lang="en-US" dirty="0" err="1" smtClean="0"/>
              <a:t>synberc.org</a:t>
            </a:r>
            <a:endParaRPr lang="en-US" dirty="0"/>
          </a:p>
        </p:txBody>
      </p:sp>
      <p:sp>
        <p:nvSpPr>
          <p:cNvPr id="16" name="TextBox 15"/>
          <p:cNvSpPr txBox="1"/>
          <p:nvPr/>
        </p:nvSpPr>
        <p:spPr>
          <a:xfrm>
            <a:off x="10896600" y="4076700"/>
            <a:ext cx="1556235" cy="584776"/>
          </a:xfrm>
          <a:prstGeom prst="rect">
            <a:avLst/>
          </a:prstGeom>
          <a:noFill/>
        </p:spPr>
        <p:txBody>
          <a:bodyPr wrap="none" rtlCol="0">
            <a:spAutoFit/>
          </a:bodyPr>
          <a:lstStyle/>
          <a:p>
            <a:r>
              <a:rPr lang="en-US" dirty="0" err="1" smtClean="0"/>
              <a:t>jbei.org</a:t>
            </a:r>
            <a:endParaRPr lang="en-US" dirty="0"/>
          </a:p>
        </p:txBody>
      </p:sp>
      <p:pic>
        <p:nvPicPr>
          <p:cNvPr id="5" name="Picture 4" descr="index.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3904192"/>
            <a:ext cx="2600337" cy="1239308"/>
          </a:xfrm>
          <a:prstGeom prst="rect">
            <a:avLst/>
          </a:prstGeom>
        </p:spPr>
      </p:pic>
      <p:pic>
        <p:nvPicPr>
          <p:cNvPr id="9" name="Picture 8" descr="Siebel Scholars Communit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5524500"/>
            <a:ext cx="4800600" cy="635373"/>
          </a:xfrm>
          <a:prstGeom prst="rect">
            <a:avLst/>
          </a:prstGeom>
        </p:spPr>
      </p:pic>
      <p:sp>
        <p:nvSpPr>
          <p:cNvPr id="17" name="TextBox 16"/>
          <p:cNvSpPr txBox="1"/>
          <p:nvPr/>
        </p:nvSpPr>
        <p:spPr>
          <a:xfrm>
            <a:off x="10058400" y="5524500"/>
            <a:ext cx="3742731" cy="584776"/>
          </a:xfrm>
          <a:prstGeom prst="rect">
            <a:avLst/>
          </a:prstGeom>
          <a:noFill/>
        </p:spPr>
        <p:txBody>
          <a:bodyPr wrap="none" rtlCol="0">
            <a:spAutoFit/>
          </a:bodyPr>
          <a:lstStyle/>
          <a:p>
            <a:r>
              <a:rPr lang="en-US" dirty="0" err="1" smtClean="0"/>
              <a:t>siebelscholars.com</a:t>
            </a:r>
            <a:endParaRPr lang="en-US" dirty="0"/>
          </a:p>
        </p:txBody>
      </p:sp>
      <p:pic>
        <p:nvPicPr>
          <p:cNvPr id="18" name="Picture 17"/>
          <p:cNvPicPr>
            <a:picLocks noChangeAspect="1"/>
          </p:cNvPicPr>
          <p:nvPr/>
        </p:nvPicPr>
        <p:blipFill>
          <a:blip r:embed="rId5"/>
          <a:stretch>
            <a:fillRect/>
          </a:stretch>
        </p:blipFill>
        <p:spPr>
          <a:xfrm>
            <a:off x="1752600" y="8343900"/>
            <a:ext cx="5867400" cy="1719994"/>
          </a:xfrm>
          <a:prstGeom prst="rect">
            <a:avLst/>
          </a:prstGeom>
        </p:spPr>
      </p:pic>
      <p:sp>
        <p:nvSpPr>
          <p:cNvPr id="20" name="TextBox 19"/>
          <p:cNvSpPr txBox="1"/>
          <p:nvPr/>
        </p:nvSpPr>
        <p:spPr>
          <a:xfrm>
            <a:off x="9296400" y="8749724"/>
            <a:ext cx="4974439" cy="584776"/>
          </a:xfrm>
          <a:prstGeom prst="rect">
            <a:avLst/>
          </a:prstGeom>
          <a:noFill/>
        </p:spPr>
        <p:txBody>
          <a:bodyPr wrap="none" rtlCol="0">
            <a:spAutoFit/>
          </a:bodyPr>
          <a:lstStyle/>
          <a:p>
            <a:r>
              <a:rPr lang="en-US" dirty="0" err="1" smtClean="0"/>
              <a:t>openwetware.org</a:t>
            </a:r>
            <a:r>
              <a:rPr lang="en-US" dirty="0"/>
              <a:t>/</a:t>
            </a:r>
            <a:r>
              <a:rPr lang="en-US" dirty="0" smtClean="0"/>
              <a:t>SBPWG</a:t>
            </a:r>
            <a:endParaRPr lang="en-US" dirty="0"/>
          </a:p>
        </p:txBody>
      </p:sp>
      <p:pic>
        <p:nvPicPr>
          <p:cNvPr id="26" name="Picture 25" descr="imgr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2800" y="6515100"/>
            <a:ext cx="2057400" cy="1503485"/>
          </a:xfrm>
          <a:prstGeom prst="rect">
            <a:avLst/>
          </a:prstGeom>
        </p:spPr>
      </p:pic>
      <p:sp>
        <p:nvSpPr>
          <p:cNvPr id="27" name="TextBox 26"/>
          <p:cNvSpPr txBox="1"/>
          <p:nvPr/>
        </p:nvSpPr>
        <p:spPr>
          <a:xfrm>
            <a:off x="10591800" y="7048500"/>
            <a:ext cx="2327680" cy="584776"/>
          </a:xfrm>
          <a:prstGeom prst="rect">
            <a:avLst/>
          </a:prstGeom>
          <a:noFill/>
        </p:spPr>
        <p:txBody>
          <a:bodyPr wrap="none" rtlCol="0">
            <a:spAutoFit/>
          </a:bodyPr>
          <a:lstStyle/>
          <a:p>
            <a:r>
              <a:rPr lang="en-US" dirty="0" err="1" smtClean="0"/>
              <a:t>amyris.com</a:t>
            </a:r>
            <a:endParaRPr lang="en-US" dirty="0"/>
          </a:p>
        </p:txBody>
      </p:sp>
    </p:spTree>
    <p:extLst>
      <p:ext uri="{BB962C8B-B14F-4D97-AF65-F5344CB8AC3E}">
        <p14:creationId xmlns:p14="http://schemas.microsoft.com/office/powerpoint/2010/main" val="4947062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028700"/>
            <a:ext cx="17526000" cy="9258300"/>
          </a:xfrm>
        </p:spPr>
        <p:txBody>
          <a:bodyPr anchor="t">
            <a:normAutofit fontScale="90000"/>
          </a:bodyPr>
          <a:lstStyle/>
          <a:p>
            <a:pPr defTabSz="1671638"/>
            <a:r>
              <a:rPr lang="en-US" sz="4400" dirty="0" smtClean="0"/>
              <a:t>Megan Palmer </a:t>
            </a:r>
            <a:r>
              <a:rPr lang="en-US" dirty="0"/>
              <a:t>	</a:t>
            </a:r>
            <a:r>
              <a:rPr lang="en-US" sz="3600" dirty="0" smtClean="0"/>
              <a:t>Deputy </a:t>
            </a:r>
            <a:r>
              <a:rPr lang="en-US" sz="3600" dirty="0"/>
              <a:t>Director of </a:t>
            </a:r>
            <a:r>
              <a:rPr lang="en-US" sz="3600" dirty="0" smtClean="0"/>
              <a:t>Practices, </a:t>
            </a:r>
            <a:r>
              <a:rPr lang="en-US" sz="3600" dirty="0" err="1" smtClean="0"/>
              <a:t>SynBERC</a:t>
            </a:r>
            <a:r>
              <a:rPr lang="en-US" sz="3200" dirty="0" smtClean="0"/>
              <a:t/>
            </a:r>
            <a:br>
              <a:rPr lang="en-US" sz="3200" dirty="0" smtClean="0"/>
            </a:br>
            <a:r>
              <a:rPr lang="en-US" sz="3200" dirty="0"/>
              <a:t>	</a:t>
            </a:r>
            <a:r>
              <a:rPr lang="en-US" sz="3200" dirty="0" smtClean="0"/>
              <a:t>		</a:t>
            </a:r>
            <a:r>
              <a:rPr lang="en-US" sz="3600" dirty="0" smtClean="0"/>
              <a:t>Siebel Scholar (2010)  </a:t>
            </a:r>
            <a:r>
              <a:rPr lang="en-US" dirty="0">
                <a:solidFill>
                  <a:srgbClr val="8D9799"/>
                </a:solidFill>
              </a:rPr>
              <a:t/>
            </a:r>
            <a:br>
              <a:rPr lang="en-US" dirty="0">
                <a:solidFill>
                  <a:srgbClr val="8D9799"/>
                </a:solidFill>
              </a:rPr>
            </a:br>
            <a:r>
              <a:rPr lang="en-US" sz="4400" dirty="0" smtClean="0"/>
              <a:t>Jeffrey Dietrich	</a:t>
            </a:r>
            <a:r>
              <a:rPr lang="en-US" sz="3600" dirty="0" smtClean="0">
                <a:solidFill>
                  <a:srgbClr val="5E858C"/>
                </a:solidFill>
              </a:rPr>
              <a:t>Co-founder, Lygos</a:t>
            </a:r>
            <a:br>
              <a:rPr lang="en-US" sz="3600" dirty="0" smtClean="0">
                <a:solidFill>
                  <a:srgbClr val="5E858C"/>
                </a:solidFill>
              </a:rPr>
            </a:br>
            <a:r>
              <a:rPr lang="en-US" sz="3200" dirty="0">
                <a:solidFill>
                  <a:srgbClr val="5E858C"/>
                </a:solidFill>
              </a:rPr>
              <a:t>	</a:t>
            </a:r>
            <a:r>
              <a:rPr lang="en-US" sz="3200" dirty="0" smtClean="0">
                <a:solidFill>
                  <a:srgbClr val="5E858C"/>
                </a:solidFill>
              </a:rPr>
              <a:t>		</a:t>
            </a:r>
            <a:r>
              <a:rPr lang="en-US" sz="3600" dirty="0" smtClean="0">
                <a:solidFill>
                  <a:srgbClr val="5E858C"/>
                </a:solidFill>
              </a:rPr>
              <a:t>Siebel Scholar (2010)</a:t>
            </a:r>
            <a:r>
              <a:rPr lang="en-US" sz="3200" dirty="0" smtClean="0">
                <a:solidFill>
                  <a:srgbClr val="5E858C"/>
                </a:solidFill>
              </a:rPr>
              <a:t> </a:t>
            </a:r>
            <a:r>
              <a:rPr lang="en-US" sz="3200" dirty="0">
                <a:solidFill>
                  <a:srgbClr val="5E858C"/>
                </a:solidFill>
              </a:rPr>
              <a:t/>
            </a:r>
            <a:br>
              <a:rPr lang="en-US" sz="3200" dirty="0">
                <a:solidFill>
                  <a:srgbClr val="5E858C"/>
                </a:solidFill>
              </a:rPr>
            </a:br>
            <a:r>
              <a:rPr lang="en-US" sz="3200" dirty="0" smtClean="0">
                <a:solidFill>
                  <a:srgbClr val="5E858C"/>
                </a:solidFill>
              </a:rPr>
              <a:t>			 </a:t>
            </a:r>
            <a:r>
              <a:rPr lang="en-US" dirty="0" smtClean="0">
                <a:solidFill>
                  <a:srgbClr val="8D9799"/>
                </a:solidFill>
              </a:rPr>
              <a:t/>
            </a:r>
            <a:br>
              <a:rPr lang="en-US" dirty="0" smtClean="0">
                <a:solidFill>
                  <a:srgbClr val="8D9799"/>
                </a:solidFill>
              </a:rPr>
            </a:br>
            <a:r>
              <a:rPr lang="en-US" dirty="0" smtClean="0"/>
              <a:t>David </a:t>
            </a:r>
            <a:r>
              <a:rPr lang="en-US" dirty="0" err="1" smtClean="0"/>
              <a:t>Breslauer</a:t>
            </a:r>
            <a:r>
              <a:rPr lang="en-US" dirty="0" smtClean="0"/>
              <a:t>		</a:t>
            </a:r>
            <a:r>
              <a:rPr lang="en-US" sz="4000" dirty="0" smtClean="0">
                <a:solidFill>
                  <a:srgbClr val="8D9799"/>
                </a:solidFill>
              </a:rPr>
              <a:t>CSO, Refactored Materials</a:t>
            </a:r>
            <a:r>
              <a:rPr lang="en-US" dirty="0" smtClean="0">
                <a:solidFill>
                  <a:srgbClr val="8D9799"/>
                </a:solidFill>
              </a:rPr>
              <a:t/>
            </a:r>
            <a:br>
              <a:rPr lang="en-US" dirty="0" smtClean="0">
                <a:solidFill>
                  <a:srgbClr val="8D9799"/>
                </a:solidFill>
              </a:rPr>
            </a:br>
            <a:r>
              <a:rPr lang="en-US" dirty="0" smtClean="0"/>
              <a:t>Douglas Crawford		</a:t>
            </a:r>
            <a:r>
              <a:rPr lang="en-US" sz="4000" dirty="0" smtClean="0">
                <a:solidFill>
                  <a:srgbClr val="8D9799"/>
                </a:solidFill>
              </a:rPr>
              <a:t>Managing Director, Mission Bay Capital</a:t>
            </a:r>
            <a:r>
              <a:rPr lang="en-US" dirty="0" smtClean="0"/>
              <a:t>	</a:t>
            </a:r>
            <a:r>
              <a:rPr lang="en-US" sz="4000" dirty="0">
                <a:solidFill>
                  <a:srgbClr val="8D9799"/>
                </a:solidFill>
              </a:rPr>
              <a:t/>
            </a:r>
            <a:br>
              <a:rPr lang="en-US" sz="4000" dirty="0">
                <a:solidFill>
                  <a:srgbClr val="8D9799"/>
                </a:solidFill>
              </a:rPr>
            </a:br>
            <a:r>
              <a:rPr lang="en-US" dirty="0" smtClean="0"/>
              <a:t>Nathan </a:t>
            </a:r>
            <a:r>
              <a:rPr lang="en-US" dirty="0" err="1" smtClean="0"/>
              <a:t>Hillson</a:t>
            </a:r>
            <a:r>
              <a:rPr lang="en-US" dirty="0" smtClean="0"/>
              <a:t>  		</a:t>
            </a:r>
            <a:r>
              <a:rPr lang="en-US" sz="4000" dirty="0" smtClean="0">
                <a:solidFill>
                  <a:srgbClr val="8D9799"/>
                </a:solidFill>
              </a:rPr>
              <a:t>Director of Synthetic Biology, JBEI </a:t>
            </a:r>
            <a:br>
              <a:rPr lang="en-US" sz="4000" dirty="0" smtClean="0">
                <a:solidFill>
                  <a:srgbClr val="8D9799"/>
                </a:solidFill>
              </a:rPr>
            </a:br>
            <a:r>
              <a:rPr lang="en-US" dirty="0" smtClean="0"/>
              <a:t>Holly Million			</a:t>
            </a:r>
            <a:r>
              <a:rPr lang="en-US" sz="4000" dirty="0" smtClean="0">
                <a:solidFill>
                  <a:srgbClr val="8D9799"/>
                </a:solidFill>
              </a:rPr>
              <a:t>Executive Director, </a:t>
            </a:r>
            <a:r>
              <a:rPr lang="en-US" sz="4000" dirty="0" err="1" smtClean="0">
                <a:solidFill>
                  <a:srgbClr val="8D9799"/>
                </a:solidFill>
              </a:rPr>
              <a:t>BioBricks</a:t>
            </a:r>
            <a:r>
              <a:rPr lang="en-US" sz="4000" dirty="0" smtClean="0">
                <a:solidFill>
                  <a:srgbClr val="8D9799"/>
                </a:solidFill>
              </a:rPr>
              <a:t> Foundation</a:t>
            </a:r>
            <a:br>
              <a:rPr lang="en-US" sz="4000" dirty="0" smtClean="0">
                <a:solidFill>
                  <a:srgbClr val="8D9799"/>
                </a:solidFill>
              </a:rPr>
            </a:br>
            <a:r>
              <a:rPr lang="en-US" dirty="0" smtClean="0">
                <a:solidFill>
                  <a:srgbClr val="5E858C"/>
                </a:solidFill>
              </a:rPr>
              <a:t>Zach </a:t>
            </a:r>
            <a:r>
              <a:rPr lang="en-US" dirty="0" err="1" smtClean="0">
                <a:solidFill>
                  <a:srgbClr val="5E858C"/>
                </a:solidFill>
              </a:rPr>
              <a:t>Serber</a:t>
            </a:r>
            <a:r>
              <a:rPr lang="en-US" dirty="0">
                <a:solidFill>
                  <a:srgbClr val="5E858C"/>
                </a:solidFill>
              </a:rPr>
              <a:t>		</a:t>
            </a:r>
            <a:r>
              <a:rPr lang="en-US" sz="4000" dirty="0" smtClean="0">
                <a:solidFill>
                  <a:srgbClr val="8D9799"/>
                </a:solidFill>
              </a:rPr>
              <a:t>Director of Biology, </a:t>
            </a:r>
            <a:r>
              <a:rPr lang="en-US" sz="4000" dirty="0" err="1" smtClean="0">
                <a:solidFill>
                  <a:srgbClr val="8D9799"/>
                </a:solidFill>
              </a:rPr>
              <a:t>Amyris</a:t>
            </a:r>
            <a:r>
              <a:rPr lang="en-US" sz="4000" dirty="0">
                <a:solidFill>
                  <a:srgbClr val="8D9799"/>
                </a:solidFill>
              </a:rPr>
              <a:t/>
            </a:r>
            <a:br>
              <a:rPr lang="en-US" sz="4000" dirty="0">
                <a:solidFill>
                  <a:srgbClr val="8D9799"/>
                </a:solidFill>
              </a:rPr>
            </a:br>
            <a:r>
              <a:rPr lang="en-US" dirty="0" smtClean="0"/>
              <a:t>Bill </a:t>
            </a:r>
            <a:r>
              <a:rPr lang="en-US" dirty="0" err="1" smtClean="0"/>
              <a:t>Shelander</a:t>
            </a:r>
            <a:r>
              <a:rPr lang="en-US" dirty="0" smtClean="0"/>
              <a:t>		</a:t>
            </a:r>
            <a:r>
              <a:rPr lang="en-US" sz="4000" dirty="0">
                <a:solidFill>
                  <a:srgbClr val="8D9799"/>
                </a:solidFill>
              </a:rPr>
              <a:t>Business and Entrepreneurial </a:t>
            </a:r>
            <a:r>
              <a:rPr lang="en-US" sz="4000" dirty="0" smtClean="0">
                <a:solidFill>
                  <a:srgbClr val="8D9799"/>
                </a:solidFill>
              </a:rPr>
              <a:t>Development, LBNL</a:t>
            </a:r>
            <a:endParaRPr lang="en-US" sz="2400" dirty="0">
              <a:solidFill>
                <a:srgbClr val="8D9799"/>
              </a:solidFill>
            </a:endParaRPr>
          </a:p>
        </p:txBody>
      </p:sp>
    </p:spTree>
    <p:extLst>
      <p:ext uri="{BB962C8B-B14F-4D97-AF65-F5344CB8AC3E}">
        <p14:creationId xmlns:p14="http://schemas.microsoft.com/office/powerpoint/2010/main" val="6234780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Federal synthetic biology investment</a:t>
            </a:r>
            <a:endParaRPr lang="en-US" dirty="0"/>
          </a:p>
        </p:txBody>
      </p:sp>
      <p:sp>
        <p:nvSpPr>
          <p:cNvPr id="7" name="Content Placeholder 4"/>
          <p:cNvSpPr>
            <a:spLocks noGrp="1"/>
          </p:cNvSpPr>
          <p:nvPr>
            <p:ph idx="1"/>
          </p:nvPr>
        </p:nvSpPr>
        <p:spPr>
          <a:xfrm>
            <a:off x="8382000" y="2247900"/>
            <a:ext cx="8991600" cy="6788945"/>
          </a:xfrm>
        </p:spPr>
        <p:txBody>
          <a:bodyPr>
            <a:normAutofit/>
          </a:bodyPr>
          <a:lstStyle/>
          <a:p>
            <a:r>
              <a:rPr lang="en-US" dirty="0" smtClean="0"/>
              <a:t>2005-2010: $800M gov’t</a:t>
            </a:r>
          </a:p>
          <a:p>
            <a:pPr marL="816422" lvl="1" indent="0">
              <a:buNone/>
            </a:pPr>
            <a:r>
              <a:rPr lang="en-US" sz="4400" dirty="0" smtClean="0"/>
              <a:t>Genome Sciences Program and JGI account for ≈80% </a:t>
            </a:r>
            <a:r>
              <a:rPr lang="en-US" sz="5200" dirty="0" smtClean="0"/>
              <a:t> </a:t>
            </a:r>
            <a:endParaRPr lang="en-US" sz="5200" dirty="0"/>
          </a:p>
        </p:txBody>
      </p:sp>
      <p:pic>
        <p:nvPicPr>
          <p:cNvPr id="10" name="Picture 9"/>
          <p:cNvPicPr>
            <a:picLocks noChangeAspect="1"/>
          </p:cNvPicPr>
          <p:nvPr/>
        </p:nvPicPr>
        <p:blipFill>
          <a:blip r:embed="rId2"/>
          <a:stretch>
            <a:fillRect/>
          </a:stretch>
        </p:blipFill>
        <p:spPr>
          <a:xfrm>
            <a:off x="1875123" y="2095499"/>
            <a:ext cx="6811677" cy="6781801"/>
          </a:xfrm>
          <a:prstGeom prst="rect">
            <a:avLst/>
          </a:prstGeom>
        </p:spPr>
      </p:pic>
    </p:spTree>
    <p:extLst>
      <p:ext uri="{BB962C8B-B14F-4D97-AF65-F5344CB8AC3E}">
        <p14:creationId xmlns:p14="http://schemas.microsoft.com/office/powerpoint/2010/main" val="35118165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VC synthetic biology investment</a:t>
            </a:r>
            <a:endParaRPr lang="en-US" dirty="0"/>
          </a:p>
        </p:txBody>
      </p:sp>
      <p:sp>
        <p:nvSpPr>
          <p:cNvPr id="8" name="Content Placeholder 4"/>
          <p:cNvSpPr>
            <a:spLocks noGrp="1"/>
          </p:cNvSpPr>
          <p:nvPr>
            <p:ph idx="1"/>
          </p:nvPr>
        </p:nvSpPr>
        <p:spPr>
          <a:xfrm>
            <a:off x="9220200" y="2012155"/>
            <a:ext cx="8991600" cy="2140745"/>
          </a:xfrm>
        </p:spPr>
        <p:txBody>
          <a:bodyPr>
            <a:normAutofit/>
          </a:bodyPr>
          <a:lstStyle/>
          <a:p>
            <a:r>
              <a:rPr lang="en-US" dirty="0" smtClean="0"/>
              <a:t>Bioprocessing: $1.89B</a:t>
            </a:r>
          </a:p>
          <a:p>
            <a:r>
              <a:rPr lang="en-US" dirty="0" smtClean="0"/>
              <a:t>Algae: $191M</a:t>
            </a:r>
          </a:p>
        </p:txBody>
      </p:sp>
      <p:pic>
        <p:nvPicPr>
          <p:cNvPr id="7" name="Picture 6"/>
          <p:cNvPicPr>
            <a:picLocks noChangeAspect="1"/>
          </p:cNvPicPr>
          <p:nvPr/>
        </p:nvPicPr>
        <p:blipFill>
          <a:blip r:embed="rId2"/>
          <a:stretch>
            <a:fillRect/>
          </a:stretch>
        </p:blipFill>
        <p:spPr>
          <a:xfrm>
            <a:off x="1181100" y="1866900"/>
            <a:ext cx="6896100" cy="7543800"/>
          </a:xfrm>
          <a:prstGeom prst="rect">
            <a:avLst/>
          </a:prstGeom>
        </p:spPr>
      </p:pic>
      <p:sp>
        <p:nvSpPr>
          <p:cNvPr id="9" name="Rectangle 8"/>
          <p:cNvSpPr/>
          <p:nvPr/>
        </p:nvSpPr>
        <p:spPr>
          <a:xfrm>
            <a:off x="2819400" y="9334500"/>
            <a:ext cx="5433824" cy="523220"/>
          </a:xfrm>
          <a:prstGeom prst="rect">
            <a:avLst/>
          </a:prstGeom>
        </p:spPr>
        <p:txBody>
          <a:bodyPr wrap="none">
            <a:spAutoFit/>
          </a:bodyPr>
          <a:lstStyle/>
          <a:p>
            <a:r>
              <a:rPr lang="en-US" sz="2800" dirty="0" smtClean="0">
                <a:solidFill>
                  <a:schemeClr val="tx1">
                    <a:lumMod val="50000"/>
                  </a:schemeClr>
                </a:solidFill>
              </a:rPr>
              <a:t>Adapted from Lux Research, Inc.</a:t>
            </a:r>
            <a:endParaRPr lang="en-US" sz="2800" dirty="0">
              <a:solidFill>
                <a:schemeClr val="tx1">
                  <a:lumMod val="50000"/>
                </a:schemeClr>
              </a:solidFill>
            </a:endParaRPr>
          </a:p>
        </p:txBody>
      </p:sp>
    </p:spTree>
    <p:extLst>
      <p:ext uri="{BB962C8B-B14F-4D97-AF65-F5344CB8AC3E}">
        <p14:creationId xmlns:p14="http://schemas.microsoft.com/office/powerpoint/2010/main" val="189974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Where is the research taking place?</a:t>
            </a:r>
            <a:endParaRPr lang="en-US" dirty="0"/>
          </a:p>
        </p:txBody>
      </p:sp>
      <p:pic>
        <p:nvPicPr>
          <p:cNvPr id="3" name="Picture 2" descr="Screen Shot 2011-12-10 at 9.46.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022" y="1943100"/>
            <a:ext cx="14504578" cy="7383526"/>
          </a:xfrm>
          <a:prstGeom prst="rect">
            <a:avLst/>
          </a:prstGeom>
        </p:spPr>
      </p:pic>
      <p:sp>
        <p:nvSpPr>
          <p:cNvPr id="7" name="Rectangle 6"/>
          <p:cNvSpPr/>
          <p:nvPr/>
        </p:nvSpPr>
        <p:spPr>
          <a:xfrm>
            <a:off x="10889389" y="9283124"/>
            <a:ext cx="5493611" cy="523220"/>
          </a:xfrm>
          <a:prstGeom prst="rect">
            <a:avLst/>
          </a:prstGeom>
        </p:spPr>
        <p:txBody>
          <a:bodyPr wrap="none">
            <a:spAutoFit/>
          </a:bodyPr>
          <a:lstStyle/>
          <a:p>
            <a:r>
              <a:rPr lang="en-US" sz="2800" dirty="0">
                <a:solidFill>
                  <a:schemeClr val="tx1">
                    <a:lumMod val="50000"/>
                  </a:schemeClr>
                </a:solidFill>
              </a:rPr>
              <a:t>Source: </a:t>
            </a:r>
            <a:r>
              <a:rPr lang="en-US" sz="2800" dirty="0" smtClean="0">
                <a:solidFill>
                  <a:schemeClr val="tx1">
                    <a:lumMod val="50000"/>
                  </a:schemeClr>
                </a:solidFill>
              </a:rPr>
              <a:t>Synthetic Biology Project</a:t>
            </a:r>
            <a:endParaRPr lang="en-US" sz="2800" dirty="0">
              <a:solidFill>
                <a:schemeClr val="tx1">
                  <a:lumMod val="50000"/>
                </a:schemeClr>
              </a:solidFill>
            </a:endParaRPr>
          </a:p>
        </p:txBody>
      </p:sp>
    </p:spTree>
    <p:extLst>
      <p:ext uri="{BB962C8B-B14F-4D97-AF65-F5344CB8AC3E}">
        <p14:creationId xmlns:p14="http://schemas.microsoft.com/office/powerpoint/2010/main" val="5915397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R&amp;D trends</a:t>
            </a:r>
            <a:endParaRPr lang="en-US" dirty="0"/>
          </a:p>
        </p:txBody>
      </p:sp>
      <p:sp>
        <p:nvSpPr>
          <p:cNvPr id="7" name="Rectangle 6"/>
          <p:cNvSpPr/>
          <p:nvPr/>
        </p:nvSpPr>
        <p:spPr>
          <a:xfrm>
            <a:off x="5943600" y="9751080"/>
            <a:ext cx="7924800" cy="523220"/>
          </a:xfrm>
          <a:prstGeom prst="rect">
            <a:avLst/>
          </a:prstGeom>
        </p:spPr>
        <p:txBody>
          <a:bodyPr wrap="square">
            <a:spAutoFit/>
          </a:bodyPr>
          <a:lstStyle/>
          <a:p>
            <a:r>
              <a:rPr lang="en-US" sz="2800" dirty="0" smtClean="0">
                <a:solidFill>
                  <a:schemeClr val="tx1">
                    <a:lumMod val="50000"/>
                  </a:schemeClr>
                </a:solidFill>
              </a:rPr>
              <a:t>Adapted from Rob Carlson, </a:t>
            </a:r>
            <a:r>
              <a:rPr lang="en-US" sz="2800" dirty="0" err="1" smtClean="0">
                <a:solidFill>
                  <a:schemeClr val="tx1">
                    <a:lumMod val="50000"/>
                  </a:schemeClr>
                </a:solidFill>
              </a:rPr>
              <a:t>www.synthesis.cc</a:t>
            </a:r>
            <a:endParaRPr lang="en-US" sz="2800" dirty="0">
              <a:solidFill>
                <a:schemeClr val="tx1">
                  <a:lumMod val="50000"/>
                </a:schemeClr>
              </a:solidFill>
            </a:endParaRPr>
          </a:p>
        </p:txBody>
      </p:sp>
      <p:pic>
        <p:nvPicPr>
          <p:cNvPr id="9" name="Picture 8"/>
          <p:cNvPicPr>
            <a:picLocks noChangeAspect="1"/>
          </p:cNvPicPr>
          <p:nvPr/>
        </p:nvPicPr>
        <p:blipFill>
          <a:blip r:embed="rId2"/>
          <a:stretch>
            <a:fillRect/>
          </a:stretch>
        </p:blipFill>
        <p:spPr>
          <a:xfrm>
            <a:off x="3505200" y="1888751"/>
            <a:ext cx="9776254" cy="7979149"/>
          </a:xfrm>
          <a:prstGeom prst="rect">
            <a:avLst/>
          </a:prstGeom>
        </p:spPr>
      </p:pic>
    </p:spTree>
    <p:extLst>
      <p:ext uri="{BB962C8B-B14F-4D97-AF65-F5344CB8AC3E}">
        <p14:creationId xmlns:p14="http://schemas.microsoft.com/office/powerpoint/2010/main" val="14435784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Ownership, Sharing &amp; Innovation</a:t>
            </a:r>
            <a:endParaRPr lang="en-US" dirty="0"/>
          </a:p>
        </p:txBody>
      </p:sp>
      <p:pic>
        <p:nvPicPr>
          <p:cNvPr id="6" name="Picture 5" descr="Main_P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63" y="3543300"/>
            <a:ext cx="8339237" cy="838200"/>
          </a:xfrm>
          <a:prstGeom prst="rect">
            <a:avLst/>
          </a:prstGeom>
        </p:spPr>
      </p:pic>
      <p:pic>
        <p:nvPicPr>
          <p:cNvPr id="19" name="Picture 18" descr="index.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4610100"/>
            <a:ext cx="2280569" cy="1086908"/>
          </a:xfrm>
          <a:prstGeom prst="rect">
            <a:avLst/>
          </a:prstGeom>
        </p:spPr>
      </p:pic>
      <p:pic>
        <p:nvPicPr>
          <p:cNvPr id="20" name="Picture 19"/>
          <p:cNvPicPr>
            <a:picLocks noChangeAspect="1"/>
          </p:cNvPicPr>
          <p:nvPr/>
        </p:nvPicPr>
        <p:blipFill>
          <a:blip r:embed="rId4"/>
          <a:stretch>
            <a:fillRect/>
          </a:stretch>
        </p:blipFill>
        <p:spPr>
          <a:xfrm>
            <a:off x="2971800" y="5829300"/>
            <a:ext cx="2895600" cy="1589314"/>
          </a:xfrm>
          <a:prstGeom prst="rect">
            <a:avLst/>
          </a:prstGeom>
        </p:spPr>
      </p:pic>
      <p:pic>
        <p:nvPicPr>
          <p:cNvPr id="21" name="Picture 20" descr="synber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7429500"/>
            <a:ext cx="4038600" cy="1063877"/>
          </a:xfrm>
          <a:prstGeom prst="rect">
            <a:avLst/>
          </a:prstGeom>
        </p:spPr>
      </p:pic>
      <p:sp>
        <p:nvSpPr>
          <p:cNvPr id="22" name="TextBox 21"/>
          <p:cNvSpPr txBox="1"/>
          <p:nvPr/>
        </p:nvSpPr>
        <p:spPr>
          <a:xfrm>
            <a:off x="1143000" y="2552700"/>
            <a:ext cx="7239000" cy="553998"/>
          </a:xfrm>
          <a:prstGeom prst="rect">
            <a:avLst/>
          </a:prstGeom>
          <a:noFill/>
        </p:spPr>
        <p:txBody>
          <a:bodyPr wrap="square" rtlCol="0">
            <a:spAutoFit/>
          </a:bodyPr>
          <a:lstStyle/>
          <a:p>
            <a:pPr algn="ctr"/>
            <a:r>
              <a:rPr lang="en-US" sz="3000" b="1" dirty="0" smtClean="0">
                <a:solidFill>
                  <a:srgbClr val="232224"/>
                </a:solidFill>
              </a:rPr>
              <a:t>Registries of Parts</a:t>
            </a:r>
            <a:endParaRPr lang="en-US" sz="3000" b="1" dirty="0">
              <a:solidFill>
                <a:srgbClr val="232224"/>
              </a:solidFill>
            </a:endParaRPr>
          </a:p>
        </p:txBody>
      </p:sp>
      <p:pic>
        <p:nvPicPr>
          <p:cNvPr id="3" name="Picture 2"/>
          <p:cNvPicPr>
            <a:picLocks noChangeAspect="1"/>
          </p:cNvPicPr>
          <p:nvPr/>
        </p:nvPicPr>
        <p:blipFill>
          <a:blip r:embed="rId6"/>
          <a:stretch>
            <a:fillRect/>
          </a:stretch>
        </p:blipFill>
        <p:spPr>
          <a:xfrm>
            <a:off x="10896600" y="3238500"/>
            <a:ext cx="5257800" cy="3642180"/>
          </a:xfrm>
          <a:prstGeom prst="rect">
            <a:avLst/>
          </a:prstGeom>
        </p:spPr>
      </p:pic>
      <p:sp>
        <p:nvSpPr>
          <p:cNvPr id="10" name="TextBox 9"/>
          <p:cNvSpPr txBox="1"/>
          <p:nvPr/>
        </p:nvSpPr>
        <p:spPr>
          <a:xfrm>
            <a:off x="9829800" y="2476500"/>
            <a:ext cx="7239000" cy="553998"/>
          </a:xfrm>
          <a:prstGeom prst="rect">
            <a:avLst/>
          </a:prstGeom>
          <a:noFill/>
        </p:spPr>
        <p:txBody>
          <a:bodyPr wrap="square" rtlCol="0">
            <a:spAutoFit/>
          </a:bodyPr>
          <a:lstStyle/>
          <a:p>
            <a:pPr algn="ctr"/>
            <a:r>
              <a:rPr lang="en-US" sz="3000" b="1" dirty="0" smtClean="0">
                <a:solidFill>
                  <a:srgbClr val="232224"/>
                </a:solidFill>
              </a:rPr>
              <a:t>One Example: </a:t>
            </a:r>
            <a:r>
              <a:rPr lang="en-US" sz="3000" b="1" dirty="0" err="1" smtClean="0">
                <a:solidFill>
                  <a:srgbClr val="232224"/>
                </a:solidFill>
              </a:rPr>
              <a:t>iGEM</a:t>
            </a:r>
            <a:r>
              <a:rPr lang="en-US" sz="3000" b="1" dirty="0" smtClean="0">
                <a:solidFill>
                  <a:srgbClr val="232224"/>
                </a:solidFill>
              </a:rPr>
              <a:t> 2008</a:t>
            </a:r>
            <a:endParaRPr lang="en-US" sz="3000" b="1" dirty="0">
              <a:solidFill>
                <a:srgbClr val="232224"/>
              </a:solidFill>
            </a:endParaRPr>
          </a:p>
        </p:txBody>
      </p:sp>
      <p:sp>
        <p:nvSpPr>
          <p:cNvPr id="11" name="TextBox 10"/>
          <p:cNvSpPr txBox="1"/>
          <p:nvPr/>
        </p:nvSpPr>
        <p:spPr>
          <a:xfrm>
            <a:off x="8915400" y="7124700"/>
            <a:ext cx="9067800" cy="2534026"/>
          </a:xfrm>
          <a:prstGeom prst="rect">
            <a:avLst/>
          </a:prstGeom>
          <a:noFill/>
        </p:spPr>
        <p:txBody>
          <a:bodyPr wrap="square" rtlCol="0">
            <a:spAutoFit/>
          </a:bodyPr>
          <a:lstStyle/>
          <a:p>
            <a:pPr algn="ctr"/>
            <a:r>
              <a:rPr lang="en-US" sz="3400" baseline="-25000" dirty="0" smtClean="0">
                <a:solidFill>
                  <a:srgbClr val="232224"/>
                </a:solidFill>
              </a:rPr>
              <a:t>1500 new </a:t>
            </a:r>
            <a:r>
              <a:rPr lang="en-US" sz="3400" baseline="-25000" dirty="0" err="1" smtClean="0">
                <a:solidFill>
                  <a:srgbClr val="232224"/>
                </a:solidFill>
              </a:rPr>
              <a:t>BioBricks</a:t>
            </a:r>
            <a:r>
              <a:rPr lang="en-US" sz="3400" baseline="-25000" dirty="0" smtClean="0">
                <a:solidFill>
                  <a:srgbClr val="232224"/>
                </a:solidFill>
              </a:rPr>
              <a:t> Parts</a:t>
            </a:r>
          </a:p>
          <a:p>
            <a:pPr algn="ctr"/>
            <a:r>
              <a:rPr lang="en-US" sz="3400" baseline="-25000" dirty="0" smtClean="0">
                <a:solidFill>
                  <a:srgbClr val="232224"/>
                </a:solidFill>
              </a:rPr>
              <a:t>~1000 students in 30 countries</a:t>
            </a:r>
          </a:p>
          <a:p>
            <a:pPr algn="ctr"/>
            <a:r>
              <a:rPr lang="en-US" sz="3400" baseline="-25000" dirty="0" smtClean="0">
                <a:solidFill>
                  <a:srgbClr val="232224"/>
                </a:solidFill>
              </a:rPr>
              <a:t>~ $4M total budget</a:t>
            </a:r>
          </a:p>
          <a:p>
            <a:pPr algn="ctr"/>
            <a:r>
              <a:rPr lang="en-US" sz="3400" baseline="-25000" dirty="0" smtClean="0">
                <a:solidFill>
                  <a:srgbClr val="232224"/>
                </a:solidFill>
              </a:rPr>
              <a:t>Utilities filings on all 2008 parts ~ $ 37.5M</a:t>
            </a:r>
          </a:p>
          <a:p>
            <a:pPr algn="ctr"/>
            <a:r>
              <a:rPr lang="en-US" sz="3400" baseline="-25000" dirty="0" smtClean="0">
                <a:solidFill>
                  <a:srgbClr val="232224"/>
                </a:solidFill>
              </a:rPr>
              <a:t>Geometric Growth in Parts Collection</a:t>
            </a:r>
          </a:p>
          <a:p>
            <a:pPr algn="ctr"/>
            <a:r>
              <a:rPr lang="en-US" sz="3400" baseline="-25000" dirty="0">
                <a:solidFill>
                  <a:srgbClr val="232224"/>
                </a:solidFill>
              </a:rPr>
              <a:t>Commercial FTO unclear</a:t>
            </a:r>
          </a:p>
          <a:p>
            <a:pPr algn="ctr"/>
            <a:endParaRPr lang="en-US" sz="3400" baseline="-25000" dirty="0">
              <a:solidFill>
                <a:srgbClr val="232224"/>
              </a:solidFill>
            </a:endParaRPr>
          </a:p>
        </p:txBody>
      </p:sp>
    </p:spTree>
    <p:extLst>
      <p:ext uri="{BB962C8B-B14F-4D97-AF65-F5344CB8AC3E}">
        <p14:creationId xmlns:p14="http://schemas.microsoft.com/office/powerpoint/2010/main" val="20312627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Syn</a:t>
            </a:r>
            <a:r>
              <a:rPr lang="en-US" dirty="0" smtClean="0"/>
              <a:t> Bio Hits the Big Time</a:t>
            </a:r>
            <a:endParaRPr lang="en-US" dirty="0"/>
          </a:p>
        </p:txBody>
      </p:sp>
      <p:pic>
        <p:nvPicPr>
          <p:cNvPr id="9" name="Picture 8" descr="seal-and-na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552700"/>
            <a:ext cx="6409200" cy="2060679"/>
          </a:xfrm>
          <a:prstGeom prst="rect">
            <a:avLst/>
          </a:prstGeom>
        </p:spPr>
      </p:pic>
      <p:pic>
        <p:nvPicPr>
          <p:cNvPr id="10" name="Picture 9"/>
          <p:cNvPicPr>
            <a:picLocks noChangeAspect="1"/>
          </p:cNvPicPr>
          <p:nvPr/>
        </p:nvPicPr>
        <p:blipFill>
          <a:blip r:embed="rId3"/>
          <a:stretch>
            <a:fillRect/>
          </a:stretch>
        </p:blipFill>
        <p:spPr>
          <a:xfrm>
            <a:off x="13335000" y="6210300"/>
            <a:ext cx="3886200" cy="1528394"/>
          </a:xfrm>
          <a:prstGeom prst="rect">
            <a:avLst/>
          </a:prstGeom>
        </p:spPr>
      </p:pic>
      <p:pic>
        <p:nvPicPr>
          <p:cNvPr id="11" name="Picture 10"/>
          <p:cNvPicPr>
            <a:picLocks noChangeAspect="1"/>
          </p:cNvPicPr>
          <p:nvPr/>
        </p:nvPicPr>
        <p:blipFill>
          <a:blip r:embed="rId4"/>
          <a:stretch>
            <a:fillRect/>
          </a:stretch>
        </p:blipFill>
        <p:spPr>
          <a:xfrm>
            <a:off x="990600" y="4686300"/>
            <a:ext cx="6243205" cy="2667000"/>
          </a:xfrm>
          <a:prstGeom prst="rect">
            <a:avLst/>
          </a:prstGeom>
        </p:spPr>
      </p:pic>
      <p:sp>
        <p:nvSpPr>
          <p:cNvPr id="13" name="Rectangle 12"/>
          <p:cNvSpPr/>
          <p:nvPr/>
        </p:nvSpPr>
        <p:spPr>
          <a:xfrm>
            <a:off x="8153400" y="3467100"/>
            <a:ext cx="9144000" cy="2677656"/>
          </a:xfrm>
          <a:prstGeom prst="rect">
            <a:avLst/>
          </a:prstGeom>
        </p:spPr>
        <p:txBody>
          <a:bodyPr>
            <a:spAutoFit/>
          </a:bodyPr>
          <a:lstStyle/>
          <a:p>
            <a:endParaRPr lang="en-US" sz="2800" dirty="0"/>
          </a:p>
          <a:p>
            <a:r>
              <a:rPr lang="en-US" sz="2800" dirty="0" smtClean="0"/>
              <a:t>As you know, scientists have announced a milestone in the emerging field of cellular and genetic engineering research known as </a:t>
            </a:r>
            <a:r>
              <a:rPr lang="en-US" sz="2800" b="1" dirty="0" smtClean="0"/>
              <a:t>synthetic biology</a:t>
            </a:r>
            <a:r>
              <a:rPr lang="en-US" sz="2800" dirty="0" smtClean="0"/>
              <a:t>…</a:t>
            </a:r>
            <a:r>
              <a:rPr lang="en-US" sz="2800" dirty="0"/>
              <a:t>It is vital that we as a society consider, in a thoughtful manner, the significance of this kind of scientific </a:t>
            </a:r>
            <a:r>
              <a:rPr lang="en-US" sz="2800" dirty="0" smtClean="0"/>
              <a:t>development.  </a:t>
            </a:r>
            <a:endParaRPr lang="en-US" sz="2800" dirty="0"/>
          </a:p>
        </p:txBody>
      </p:sp>
      <p:sp>
        <p:nvSpPr>
          <p:cNvPr id="14" name="Rectangle 13"/>
          <p:cNvSpPr/>
          <p:nvPr/>
        </p:nvSpPr>
        <p:spPr>
          <a:xfrm>
            <a:off x="2590800" y="8191500"/>
            <a:ext cx="13106400" cy="1077218"/>
          </a:xfrm>
          <a:prstGeom prst="rect">
            <a:avLst/>
          </a:prstGeom>
        </p:spPr>
        <p:txBody>
          <a:bodyPr wrap="square">
            <a:spAutoFit/>
          </a:bodyPr>
          <a:lstStyle/>
          <a:p>
            <a:r>
              <a:rPr lang="en-US" dirty="0"/>
              <a:t>PCSBI concluded that </a:t>
            </a:r>
            <a:r>
              <a:rPr lang="en-US" dirty="0" smtClean="0"/>
              <a:t>“synthetic </a:t>
            </a:r>
            <a:r>
              <a:rPr lang="en-US" dirty="0"/>
              <a:t>biology is capable of significant but limited achievements posing limited risks</a:t>
            </a:r>
            <a:r>
              <a:rPr lang="en-US" dirty="0" smtClean="0"/>
              <a:t>.”</a:t>
            </a:r>
            <a:endParaRPr lang="en-US" dirty="0"/>
          </a:p>
        </p:txBody>
      </p:sp>
    </p:spTree>
    <p:extLst>
      <p:ext uri="{BB962C8B-B14F-4D97-AF65-F5344CB8AC3E}">
        <p14:creationId xmlns:p14="http://schemas.microsoft.com/office/powerpoint/2010/main" val="3205580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9296400" y="2095500"/>
            <a:ext cx="8305800" cy="5410200"/>
            <a:chOff x="9456057" y="2171700"/>
            <a:chExt cx="7841343" cy="4953000"/>
          </a:xfrm>
        </p:grpSpPr>
        <p:pic>
          <p:nvPicPr>
            <p:cNvPr id="8" name="Picture 7"/>
            <p:cNvPicPr>
              <a:picLocks noChangeAspect="1"/>
            </p:cNvPicPr>
            <p:nvPr/>
          </p:nvPicPr>
          <p:blipFill rotWithShape="1">
            <a:blip r:embed="rId2"/>
            <a:srcRect l="6701" t="18902" r="19108" b="10342"/>
            <a:stretch/>
          </p:blipFill>
          <p:spPr>
            <a:xfrm>
              <a:off x="9456057" y="2171700"/>
              <a:ext cx="7674429" cy="4853214"/>
            </a:xfrm>
            <a:prstGeom prst="rect">
              <a:avLst/>
            </a:prstGeom>
          </p:spPr>
        </p:pic>
        <p:sp>
          <p:nvSpPr>
            <p:cNvPr id="11" name="Rectangle 10"/>
            <p:cNvSpPr/>
            <p:nvPr/>
          </p:nvSpPr>
          <p:spPr>
            <a:xfrm>
              <a:off x="14554200" y="5295900"/>
              <a:ext cx="2743200" cy="1828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Public Perceptions of </a:t>
            </a:r>
            <a:r>
              <a:rPr lang="en-US" dirty="0" err="1" smtClean="0"/>
              <a:t>Syn</a:t>
            </a:r>
            <a:r>
              <a:rPr lang="en-US" dirty="0" smtClean="0"/>
              <a:t> Bio</a:t>
            </a:r>
            <a:endParaRPr lang="en-US" dirty="0"/>
          </a:p>
        </p:txBody>
      </p:sp>
      <p:pic>
        <p:nvPicPr>
          <p:cNvPr id="7" name="Picture 6"/>
          <p:cNvPicPr>
            <a:picLocks noChangeAspect="1"/>
          </p:cNvPicPr>
          <p:nvPr/>
        </p:nvPicPr>
        <p:blipFill rotWithShape="1">
          <a:blip r:embed="rId3"/>
          <a:srcRect l="7010" t="19793" r="5817" b="802"/>
          <a:stretch/>
        </p:blipFill>
        <p:spPr>
          <a:xfrm>
            <a:off x="29029" y="2095500"/>
            <a:ext cx="9423261" cy="5691415"/>
          </a:xfrm>
          <a:prstGeom prst="rect">
            <a:avLst/>
          </a:prstGeom>
        </p:spPr>
      </p:pic>
      <p:sp>
        <p:nvSpPr>
          <p:cNvPr id="9" name="Rectangle 8"/>
          <p:cNvSpPr/>
          <p:nvPr/>
        </p:nvSpPr>
        <p:spPr>
          <a:xfrm>
            <a:off x="228600" y="9715500"/>
            <a:ext cx="9601200" cy="420628"/>
          </a:xfrm>
          <a:prstGeom prst="rect">
            <a:avLst/>
          </a:prstGeom>
        </p:spPr>
        <p:txBody>
          <a:bodyPr wrap="square">
            <a:spAutoFit/>
          </a:bodyPr>
          <a:lstStyle/>
          <a:p>
            <a:r>
              <a:rPr lang="en-US" baseline="-25000" dirty="0" smtClean="0">
                <a:solidFill>
                  <a:schemeClr val="tx1">
                    <a:lumMod val="50000"/>
                  </a:schemeClr>
                </a:solidFill>
              </a:rPr>
              <a:t>Source: Hart Research Associates; Synthetic Biology Project, n=1000</a:t>
            </a:r>
            <a:endParaRPr lang="en-US" baseline="-25000" dirty="0">
              <a:solidFill>
                <a:schemeClr val="tx1">
                  <a:lumMod val="50000"/>
                </a:schemeClr>
              </a:solidFill>
            </a:endParaRPr>
          </a:p>
        </p:txBody>
      </p:sp>
      <p:sp>
        <p:nvSpPr>
          <p:cNvPr id="10" name="TextBox 9"/>
          <p:cNvSpPr txBox="1"/>
          <p:nvPr/>
        </p:nvSpPr>
        <p:spPr>
          <a:xfrm>
            <a:off x="2819400" y="7505700"/>
            <a:ext cx="3450434" cy="2369880"/>
          </a:xfrm>
          <a:prstGeom prst="rect">
            <a:avLst/>
          </a:prstGeom>
          <a:noFill/>
        </p:spPr>
        <p:txBody>
          <a:bodyPr wrap="none" rtlCol="0">
            <a:spAutoFit/>
          </a:bodyPr>
          <a:lstStyle/>
          <a:p>
            <a:pPr algn="ctr"/>
            <a:r>
              <a:rPr lang="en-US" sz="3600" b="1" baseline="-25000" dirty="0" smtClean="0">
                <a:solidFill>
                  <a:srgbClr val="232224"/>
                </a:solidFill>
                <a:latin typeface="Arial"/>
                <a:cs typeface="Arial"/>
              </a:rPr>
              <a:t>Who knows the most?</a:t>
            </a:r>
          </a:p>
          <a:p>
            <a:pPr algn="ctr"/>
            <a:endParaRPr lang="en-US" sz="1600" b="1" baseline="-25000" dirty="0" smtClean="0">
              <a:solidFill>
                <a:srgbClr val="232224"/>
              </a:solidFill>
              <a:latin typeface="Arial"/>
              <a:cs typeface="Arial"/>
            </a:endParaRPr>
          </a:p>
          <a:p>
            <a:r>
              <a:rPr lang="en-US" sz="3600" baseline="-25000" dirty="0" smtClean="0">
                <a:solidFill>
                  <a:srgbClr val="232224"/>
                </a:solidFill>
                <a:latin typeface="Arial"/>
                <a:cs typeface="Arial"/>
              </a:rPr>
              <a:t>White Male (18-49 )</a:t>
            </a:r>
          </a:p>
          <a:p>
            <a:r>
              <a:rPr lang="en-US" sz="3600" baseline="-25000" dirty="0" smtClean="0">
                <a:solidFill>
                  <a:srgbClr val="232224"/>
                </a:solidFill>
                <a:latin typeface="Arial"/>
                <a:cs typeface="Arial"/>
              </a:rPr>
              <a:t>College Educated</a:t>
            </a:r>
          </a:p>
          <a:p>
            <a:r>
              <a:rPr lang="en-US" sz="3600" baseline="-25000" dirty="0" smtClean="0">
                <a:solidFill>
                  <a:srgbClr val="232224"/>
                </a:solidFill>
                <a:latin typeface="Arial"/>
                <a:cs typeface="Arial"/>
              </a:rPr>
              <a:t>Income &gt; $ 70K</a:t>
            </a:r>
          </a:p>
          <a:p>
            <a:endParaRPr lang="en-US" sz="3600" dirty="0">
              <a:solidFill>
                <a:srgbClr val="232224"/>
              </a:solidFill>
              <a:latin typeface="Arial"/>
              <a:cs typeface="Arial"/>
            </a:endParaRPr>
          </a:p>
        </p:txBody>
      </p:sp>
      <p:sp>
        <p:nvSpPr>
          <p:cNvPr id="3" name="TextBox 2"/>
          <p:cNvSpPr txBox="1"/>
          <p:nvPr/>
        </p:nvSpPr>
        <p:spPr>
          <a:xfrm>
            <a:off x="11506200" y="7124700"/>
            <a:ext cx="4724400" cy="2267287"/>
          </a:xfrm>
          <a:prstGeom prst="rect">
            <a:avLst/>
          </a:prstGeom>
          <a:noFill/>
        </p:spPr>
        <p:txBody>
          <a:bodyPr wrap="square" rtlCol="0">
            <a:spAutoFit/>
          </a:bodyPr>
          <a:lstStyle/>
          <a:p>
            <a:pPr algn="ctr"/>
            <a:r>
              <a:rPr lang="en-US" sz="3600" b="1" baseline="-25000" dirty="0" smtClean="0">
                <a:solidFill>
                  <a:srgbClr val="232224"/>
                </a:solidFill>
                <a:latin typeface="Arial"/>
                <a:cs typeface="Arial"/>
              </a:rPr>
              <a:t>Areas of Concern</a:t>
            </a:r>
          </a:p>
          <a:p>
            <a:pPr algn="ctr"/>
            <a:endParaRPr lang="en-US" sz="1100" baseline="-25000" dirty="0">
              <a:solidFill>
                <a:srgbClr val="232224"/>
              </a:solidFill>
              <a:latin typeface="Arial"/>
              <a:cs typeface="Arial"/>
            </a:endParaRPr>
          </a:p>
          <a:p>
            <a:pPr algn="ctr"/>
            <a:r>
              <a:rPr lang="en-US" sz="3600" baseline="-25000" dirty="0" smtClean="0">
                <a:solidFill>
                  <a:srgbClr val="232224"/>
                </a:solidFill>
                <a:latin typeface="Arial"/>
                <a:cs typeface="Arial"/>
              </a:rPr>
              <a:t>Biosecurity (27%)</a:t>
            </a:r>
          </a:p>
          <a:p>
            <a:pPr algn="ctr"/>
            <a:r>
              <a:rPr lang="en-US" sz="3600" baseline="-25000" dirty="0" smtClean="0">
                <a:solidFill>
                  <a:srgbClr val="232224"/>
                </a:solidFill>
                <a:latin typeface="Arial"/>
                <a:cs typeface="Arial"/>
              </a:rPr>
              <a:t>Ethics (25%)</a:t>
            </a:r>
          </a:p>
          <a:p>
            <a:pPr algn="ctr"/>
            <a:r>
              <a:rPr lang="en-US" sz="3600" baseline="-25000" dirty="0" smtClean="0">
                <a:solidFill>
                  <a:srgbClr val="232224"/>
                </a:solidFill>
                <a:latin typeface="Arial"/>
                <a:cs typeface="Arial"/>
              </a:rPr>
              <a:t>Biosafety :</a:t>
            </a:r>
            <a:r>
              <a:rPr lang="en-US" sz="3600" dirty="0">
                <a:solidFill>
                  <a:srgbClr val="232224"/>
                </a:solidFill>
                <a:latin typeface="Arial"/>
                <a:cs typeface="Arial"/>
              </a:rPr>
              <a:t> </a:t>
            </a:r>
            <a:r>
              <a:rPr lang="en-US" sz="3600" baseline="-25000" dirty="0" smtClean="0">
                <a:solidFill>
                  <a:srgbClr val="232224"/>
                </a:solidFill>
                <a:latin typeface="Arial"/>
                <a:cs typeface="Arial"/>
              </a:rPr>
              <a:t>Humans (23%)</a:t>
            </a:r>
          </a:p>
          <a:p>
            <a:pPr algn="ctr"/>
            <a:r>
              <a:rPr lang="en-US" sz="3600" baseline="-25000" dirty="0" smtClean="0">
                <a:solidFill>
                  <a:srgbClr val="232224"/>
                </a:solidFill>
                <a:latin typeface="Arial"/>
                <a:cs typeface="Arial"/>
              </a:rPr>
              <a:t>Biosafety: Environment (13%)</a:t>
            </a:r>
          </a:p>
        </p:txBody>
      </p:sp>
    </p:spTree>
    <p:extLst>
      <p:ext uri="{BB962C8B-B14F-4D97-AF65-F5344CB8AC3E}">
        <p14:creationId xmlns:p14="http://schemas.microsoft.com/office/powerpoint/2010/main" val="4555939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SiebelScholars2011">
      <a:dk1>
        <a:srgbClr val="525859"/>
      </a:dk1>
      <a:lt1>
        <a:sysClr val="window" lastClr="FFFFFF"/>
      </a:lt1>
      <a:dk2>
        <a:srgbClr val="5E858C"/>
      </a:dk2>
      <a:lt2>
        <a:srgbClr val="EEECE1"/>
      </a:lt2>
      <a:accent1>
        <a:srgbClr val="5E858C"/>
      </a:accent1>
      <a:accent2>
        <a:srgbClr val="E36C09"/>
      </a:accent2>
      <a:accent3>
        <a:srgbClr val="8064A2"/>
      </a:accent3>
      <a:accent4>
        <a:srgbClr val="76923C"/>
      </a:accent4>
      <a:accent5>
        <a:srgbClr val="1F497D"/>
      </a:accent5>
      <a:accent6>
        <a:srgbClr val="800080"/>
      </a:accent6>
      <a:hlink>
        <a:srgbClr val="548DD4"/>
      </a:hlink>
      <a:folHlink>
        <a:srgbClr val="5F0060"/>
      </a:folHlink>
    </a:clrScheme>
    <a:fontScheme name="SiebelScholars2011">
      <a:majorFont>
        <a:latin typeface="HelveticaNeueLT Std Me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1230</TotalTime>
  <Words>270</Words>
  <Application>Microsoft Macintosh PowerPoint</Application>
  <PresentationFormat>Custom</PresentationFormat>
  <Paragraphs>48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Siebel Scholars SynBERC. </vt:lpstr>
      <vt:lpstr>Megan Palmer  Deputy Director of Practices, SynBERC    Siebel Scholar (2010)   Jeffrey Dietrich Co-founder, Lygos    Siebel Scholar (2010)       David Breslauer  CSO, Refactored Materials Douglas Crawford  Managing Director, Mission Bay Capital  Nathan Hillson    Director of Synthetic Biology, JBEI  Holly Million   Executive Director, BioBricks Foundation Zach Serber  Director of Biology, Amyris Bill Shelander  Business and Entrepreneurial Development, LBNL</vt:lpstr>
      <vt:lpstr>Federal synthetic biology investment</vt:lpstr>
      <vt:lpstr>VC synthetic biology investment</vt:lpstr>
      <vt:lpstr>Where is the research taking place?</vt:lpstr>
      <vt:lpstr>R&amp;D trends</vt:lpstr>
      <vt:lpstr>Ownership, Sharing &amp; Innovation</vt:lpstr>
      <vt:lpstr>Syn Bio Hits the Big Time</vt:lpstr>
      <vt:lpstr>Public Perceptions of Syn Bio</vt:lpstr>
      <vt:lpstr>Thank You &amp; Stay Involved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dc:creator>
  <cp:lastModifiedBy>Jeffrey Dietrich</cp:lastModifiedBy>
  <cp:revision>49</cp:revision>
  <dcterms:created xsi:type="dcterms:W3CDTF">2011-10-06T14:13:21Z</dcterms:created>
  <dcterms:modified xsi:type="dcterms:W3CDTF">2011-12-17T00:43:32Z</dcterms:modified>
</cp:coreProperties>
</file>