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1"/>
  </p:notesMasterIdLst>
  <p:sldIdLst>
    <p:sldId id="256" r:id="rId2"/>
    <p:sldId id="257" r:id="rId3"/>
    <p:sldId id="285" r:id="rId4"/>
    <p:sldId id="268" r:id="rId5"/>
    <p:sldId id="258" r:id="rId6"/>
    <p:sldId id="270" r:id="rId7"/>
    <p:sldId id="259" r:id="rId8"/>
    <p:sldId id="286" r:id="rId9"/>
    <p:sldId id="260" r:id="rId10"/>
    <p:sldId id="287" r:id="rId11"/>
    <p:sldId id="273" r:id="rId12"/>
    <p:sldId id="290" r:id="rId13"/>
    <p:sldId id="288" r:id="rId14"/>
    <p:sldId id="278" r:id="rId15"/>
    <p:sldId id="279" r:id="rId16"/>
    <p:sldId id="280" r:id="rId17"/>
    <p:sldId id="282" r:id="rId18"/>
    <p:sldId id="284" r:id="rId19"/>
    <p:sldId id="283"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olinwikholm" initials="c" lastIdx="0" clrIdx="0">
    <p:extLst>
      <p:ext uri="{19B8F6BF-5375-455C-9EA6-DF929625EA0E}">
        <p15:presenceInfo xmlns:p15="http://schemas.microsoft.com/office/powerpoint/2012/main" userId="colinwikholm"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4" autoAdjust="0"/>
    <p:restoredTop sz="79167" autoAdjust="0"/>
  </p:normalViewPr>
  <p:slideViewPr>
    <p:cSldViewPr snapToGrid="0">
      <p:cViewPr varScale="1">
        <p:scale>
          <a:sx n="55" d="100"/>
          <a:sy n="55" d="100"/>
        </p:scale>
        <p:origin x="17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B28E25D-2A0F-41B9-B010-BDBA2AC3CEA1}" type="datetimeFigureOut">
              <a:rPr lang="en-US" smtClean="0"/>
              <a:t>10/10/2016</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A77106-2B91-458B-A61F-A1A3C44708BE}" type="slidenum">
              <a:rPr lang="en-US" smtClean="0"/>
              <a:t>‹#›</a:t>
            </a:fld>
            <a:endParaRPr lang="en-US" dirty="0"/>
          </a:p>
        </p:txBody>
      </p:sp>
    </p:spTree>
    <p:extLst>
      <p:ext uri="{BB962C8B-B14F-4D97-AF65-F5344CB8AC3E}">
        <p14:creationId xmlns:p14="http://schemas.microsoft.com/office/powerpoint/2010/main" val="2588481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www.nature.com/nm/journal/v9/n4/full/nm0403-393.html#B1" TargetMode="External"/><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neutralizing antibodies, which recognize the principal neutralizing determinants of the gp120 envelope protein (the V3 loop region, residues 296 to 331), have been shown to effectively block cell fusion and virus infectivity independent of the initial gp120-CD4 binding. </a:t>
            </a:r>
          </a:p>
          <a:p>
            <a:endParaRPr lang="en-US" sz="1200" b="0" i="0" kern="1200" dirty="0" smtClean="0">
              <a:solidFill>
                <a:schemeClr val="tx1"/>
              </a:solidFill>
              <a:effectLst/>
              <a:latin typeface="+mn-lt"/>
              <a:ea typeface="+mn-ea"/>
              <a:cs typeface="+mn-cs"/>
            </a:endParaRPr>
          </a:p>
          <a:p>
            <a:r>
              <a:rPr lang="en-US" sz="1200" b="0" i="0" kern="1200" dirty="0" smtClean="0">
                <a:solidFill>
                  <a:schemeClr val="tx1"/>
                </a:solidFill>
                <a:effectLst/>
                <a:latin typeface="+mn-lt"/>
                <a:ea typeface="+mn-ea"/>
                <a:cs typeface="+mn-cs"/>
              </a:rPr>
              <a:t>AFTER NOTE ON</a:t>
            </a:r>
            <a:r>
              <a:rPr lang="en-US" sz="1200" b="0" i="0" kern="1200" baseline="0" dirty="0" smtClean="0">
                <a:solidFill>
                  <a:schemeClr val="tx1"/>
                </a:solidFill>
                <a:effectLst/>
                <a:latin typeface="+mn-lt"/>
                <a:ea typeface="+mn-ea"/>
                <a:cs typeface="+mn-cs"/>
              </a:rPr>
              <a:t> V3 </a:t>
            </a:r>
            <a:r>
              <a:rPr lang="en-US" sz="1200" b="0" i="0" kern="1200" baseline="0" dirty="0" smtClean="0">
                <a:solidFill>
                  <a:schemeClr val="tx1"/>
                </a:solidFill>
                <a:effectLst/>
                <a:latin typeface="+mn-lt"/>
                <a:ea typeface="+mn-ea"/>
                <a:cs typeface="+mn-cs"/>
                <a:sym typeface="Wingdings" panose="05000000000000000000" pitchFamily="2" charset="2"/>
              </a:rPr>
              <a:t> </a:t>
            </a:r>
            <a:endParaRPr lang="en-US" dirty="0"/>
          </a:p>
        </p:txBody>
      </p:sp>
      <p:sp>
        <p:nvSpPr>
          <p:cNvPr id="4" name="Slide Number Placeholder 3"/>
          <p:cNvSpPr>
            <a:spLocks noGrp="1"/>
          </p:cNvSpPr>
          <p:nvPr>
            <p:ph type="sldNum" sz="quarter" idx="10"/>
          </p:nvPr>
        </p:nvSpPr>
        <p:spPr/>
        <p:txBody>
          <a:bodyPr/>
          <a:lstStyle/>
          <a:p>
            <a:fld id="{D4A77106-2B91-458B-A61F-A1A3C44708BE}" type="slidenum">
              <a:rPr lang="en-US" smtClean="0"/>
              <a:t>6</a:t>
            </a:fld>
            <a:endParaRPr lang="en-US" dirty="0"/>
          </a:p>
        </p:txBody>
      </p:sp>
    </p:spTree>
    <p:extLst>
      <p:ext uri="{BB962C8B-B14F-4D97-AF65-F5344CB8AC3E}">
        <p14:creationId xmlns:p14="http://schemas.microsoft.com/office/powerpoint/2010/main" val="26224639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Figure 1.</a:t>
            </a:r>
            <a:r>
              <a:rPr lang="en-US" sz="1200" b="0" i="0" kern="1200" dirty="0" smtClean="0">
                <a:solidFill>
                  <a:schemeClr val="tx1"/>
                </a:solidFill>
                <a:effectLst/>
                <a:latin typeface="+mn-lt"/>
                <a:ea typeface="+mn-ea"/>
                <a:cs typeface="+mn-cs"/>
              </a:rPr>
              <a:t> </a:t>
            </a:r>
            <a:r>
              <a:rPr lang="en-US" sz="1200" b="1" i="0" kern="1200" dirty="0" smtClean="0">
                <a:solidFill>
                  <a:schemeClr val="tx1"/>
                </a:solidFill>
                <a:effectLst/>
                <a:latin typeface="+mn-lt"/>
                <a:ea typeface="+mn-ea"/>
                <a:cs typeface="+mn-cs"/>
              </a:rPr>
              <a:t>A comparison of the direct epitope variation and the glycan shield models of HIV-1 immune escape.</a:t>
            </a:r>
            <a:r>
              <a:rPr lang="en-US" dirty="0" smtClean="0"/>
              <a:t/>
            </a:r>
            <a:br>
              <a:rPr lang="en-US" dirty="0" smtClean="0"/>
            </a:br>
            <a:r>
              <a:rPr lang="en-US" sz="1200" b="1" i="1" kern="1200" dirty="0" smtClean="0">
                <a:solidFill>
                  <a:schemeClr val="tx1"/>
                </a:solidFill>
                <a:effectLst/>
                <a:latin typeface="+mn-lt"/>
                <a:ea typeface="+mn-ea"/>
                <a:cs typeface="+mn-cs"/>
              </a:rPr>
              <a:t>a</a:t>
            </a:r>
            <a:r>
              <a:rPr lang="en-US" sz="1200" b="0" i="0" kern="1200" dirty="0" smtClean="0">
                <a:solidFill>
                  <a:schemeClr val="tx1"/>
                </a:solidFill>
                <a:effectLst/>
                <a:latin typeface="+mn-lt"/>
                <a:ea typeface="+mn-ea"/>
                <a:cs typeface="+mn-cs"/>
              </a:rPr>
              <a:t>, Neutralizing antibodies bind to the viral envelope glycoprotein complex, which consists of 3 identical gp120-gp41 heterodimers. </a:t>
            </a:r>
            <a:r>
              <a:rPr lang="en-US" sz="1200" b="1" i="1" kern="1200" dirty="0" smtClean="0">
                <a:solidFill>
                  <a:schemeClr val="tx1"/>
                </a:solidFill>
                <a:effectLst/>
                <a:latin typeface="+mn-lt"/>
                <a:ea typeface="+mn-ea"/>
                <a:cs typeface="+mn-cs"/>
              </a:rPr>
              <a:t>b</a:t>
            </a:r>
            <a:r>
              <a:rPr lang="en-US" sz="1200" b="0" i="0" kern="1200" dirty="0" smtClean="0">
                <a:solidFill>
                  <a:schemeClr val="tx1"/>
                </a:solidFill>
                <a:effectLst/>
                <a:latin typeface="+mn-lt"/>
                <a:ea typeface="+mn-ea"/>
                <a:cs typeface="+mn-cs"/>
              </a:rPr>
              <a:t>, Traditional viral escape involves random mutations (resulting envelope changes depicted with red and orange dots) that alter the neutralizing epitope (red dots) and diminish antibody binding. </a:t>
            </a:r>
            <a:r>
              <a:rPr lang="en-US" sz="1200" b="1" i="1" kern="1200" dirty="0" smtClean="0">
                <a:solidFill>
                  <a:schemeClr val="tx1"/>
                </a:solidFill>
                <a:effectLst/>
                <a:latin typeface="+mn-lt"/>
                <a:ea typeface="+mn-ea"/>
                <a:cs typeface="+mn-cs"/>
              </a:rPr>
              <a:t>c</a:t>
            </a:r>
            <a:r>
              <a:rPr lang="en-US" sz="1200" b="0" i="0" kern="1200" dirty="0" smtClean="0">
                <a:solidFill>
                  <a:schemeClr val="tx1"/>
                </a:solidFill>
                <a:effectLst/>
                <a:latin typeface="+mn-lt"/>
                <a:ea typeface="+mn-ea"/>
                <a:cs typeface="+mn-cs"/>
              </a:rPr>
              <a:t>, The glycan shield model proposed by Wei </a:t>
            </a:r>
            <a:r>
              <a:rPr lang="en-US" sz="1200" b="0" i="1" kern="1200" dirty="0" smtClean="0">
                <a:solidFill>
                  <a:schemeClr val="tx1"/>
                </a:solidFill>
                <a:effectLst/>
                <a:latin typeface="+mn-lt"/>
                <a:ea typeface="+mn-ea"/>
                <a:cs typeface="+mn-cs"/>
              </a:rPr>
              <a:t>et al</a:t>
            </a:r>
            <a:r>
              <a:rPr lang="en-US" sz="1200" b="0" i="0" kern="1200" dirty="0" smtClean="0">
                <a:solidFill>
                  <a:schemeClr val="tx1"/>
                </a:solidFill>
                <a:effectLst/>
                <a:latin typeface="+mn-lt"/>
                <a:ea typeface="+mn-ea"/>
                <a:cs typeface="+mn-cs"/>
              </a:rPr>
              <a:t>. suggests that steric hindrance rather than epitope variability prevents neutralizing antibodies from binding their cognate epitopes. Added or repositioned glycans are shown in purple. The gp120 glycoprotein can accommodate only a limited number of carbohydrates, so the shifting of glycans to occlude one epitope seems to leave other regions vulnerable. Moreover, complete shielding would interfere with critical virus-cell interactions and result in a defective virus. Thus, neutralization escape mutants adapt to neutralizing antibodies but do not become completely neutralization resistant. Ultimately, viral immune escape probably results from a combination of mechanisms that balance viral fitness with evasion from both humoral and cellular immune responses.</a:t>
            </a:r>
            <a:endParaRPr lang="en-US" dirty="0"/>
          </a:p>
        </p:txBody>
      </p:sp>
      <p:sp>
        <p:nvSpPr>
          <p:cNvPr id="4" name="Slide Number Placeholder 3"/>
          <p:cNvSpPr>
            <a:spLocks noGrp="1"/>
          </p:cNvSpPr>
          <p:nvPr>
            <p:ph type="sldNum" sz="quarter" idx="10"/>
          </p:nvPr>
        </p:nvSpPr>
        <p:spPr/>
        <p:txBody>
          <a:bodyPr/>
          <a:lstStyle/>
          <a:p>
            <a:fld id="{D4A77106-2B91-458B-A61F-A1A3C44708BE}" type="slidenum">
              <a:rPr lang="en-US" smtClean="0"/>
              <a:t>7</a:t>
            </a:fld>
            <a:endParaRPr lang="en-US" dirty="0"/>
          </a:p>
        </p:txBody>
      </p:sp>
    </p:spTree>
    <p:extLst>
      <p:ext uri="{BB962C8B-B14F-4D97-AF65-F5344CB8AC3E}">
        <p14:creationId xmlns:p14="http://schemas.microsoft.com/office/powerpoint/2010/main" val="3883929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no difference b/w rapid</a:t>
            </a:r>
            <a:r>
              <a:rPr lang="en-US" baseline="0" dirty="0" smtClean="0"/>
              <a:t> progressors and nonprogressors</a:t>
            </a:r>
            <a:endParaRPr lang="en-US" dirty="0"/>
          </a:p>
        </p:txBody>
      </p:sp>
      <p:sp>
        <p:nvSpPr>
          <p:cNvPr id="4" name="Slide Number Placeholder 3"/>
          <p:cNvSpPr>
            <a:spLocks noGrp="1"/>
          </p:cNvSpPr>
          <p:nvPr>
            <p:ph type="sldNum" sz="quarter" idx="10"/>
          </p:nvPr>
        </p:nvSpPr>
        <p:spPr/>
        <p:txBody>
          <a:bodyPr/>
          <a:lstStyle/>
          <a:p>
            <a:fld id="{D4A77106-2B91-458B-A61F-A1A3C44708BE}" type="slidenum">
              <a:rPr lang="en-US" smtClean="0"/>
              <a:t>9</a:t>
            </a:fld>
            <a:endParaRPr lang="en-US" dirty="0"/>
          </a:p>
        </p:txBody>
      </p:sp>
    </p:spTree>
    <p:extLst>
      <p:ext uri="{BB962C8B-B14F-4D97-AF65-F5344CB8AC3E}">
        <p14:creationId xmlns:p14="http://schemas.microsoft.com/office/powerpoint/2010/main" val="34438695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4, make</a:t>
            </a:r>
            <a:r>
              <a:rPr lang="en-US" baseline="0" dirty="0" smtClean="0"/>
              <a:t> sure to mention test for normality during presentation</a:t>
            </a:r>
          </a:p>
          <a:p>
            <a:endParaRPr lang="en-US" baseline="0" dirty="0" smtClean="0"/>
          </a:p>
          <a:p>
            <a:r>
              <a:rPr lang="en-US" baseline="0" dirty="0" smtClean="0"/>
              <a:t>Change in procedure assumes that, in general, clones will not regress back to seroconversion sequence</a:t>
            </a:r>
            <a:endParaRPr lang="en-US" dirty="0"/>
          </a:p>
        </p:txBody>
      </p:sp>
      <p:sp>
        <p:nvSpPr>
          <p:cNvPr id="4" name="Slide Number Placeholder 3"/>
          <p:cNvSpPr>
            <a:spLocks noGrp="1"/>
          </p:cNvSpPr>
          <p:nvPr>
            <p:ph type="sldNum" sz="quarter" idx="10"/>
          </p:nvPr>
        </p:nvSpPr>
        <p:spPr/>
        <p:txBody>
          <a:bodyPr/>
          <a:lstStyle/>
          <a:p>
            <a:fld id="{D4A77106-2B91-458B-A61F-A1A3C44708BE}" type="slidenum">
              <a:rPr lang="en-US" smtClean="0"/>
              <a:t>11</a:t>
            </a:fld>
            <a:endParaRPr lang="en-US" dirty="0"/>
          </a:p>
        </p:txBody>
      </p:sp>
    </p:spTree>
    <p:extLst>
      <p:ext uri="{BB962C8B-B14F-4D97-AF65-F5344CB8AC3E}">
        <p14:creationId xmlns:p14="http://schemas.microsoft.com/office/powerpoint/2010/main" val="2598150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4, make</a:t>
            </a:r>
            <a:r>
              <a:rPr lang="en-US" baseline="0" dirty="0" smtClean="0"/>
              <a:t> sure to mention test for normality during presentation</a:t>
            </a:r>
          </a:p>
          <a:p>
            <a:endParaRPr lang="en-US" baseline="0" dirty="0" smtClean="0"/>
          </a:p>
          <a:p>
            <a:r>
              <a:rPr lang="en-US" baseline="0" dirty="0" smtClean="0"/>
              <a:t>Change in procedure assumes that, in general, clones will not regress back to seroconversion sequence</a:t>
            </a:r>
            <a:endParaRPr lang="en-US" dirty="0"/>
          </a:p>
        </p:txBody>
      </p:sp>
      <p:sp>
        <p:nvSpPr>
          <p:cNvPr id="4" name="Slide Number Placeholder 3"/>
          <p:cNvSpPr>
            <a:spLocks noGrp="1"/>
          </p:cNvSpPr>
          <p:nvPr>
            <p:ph type="sldNum" sz="quarter" idx="10"/>
          </p:nvPr>
        </p:nvSpPr>
        <p:spPr/>
        <p:txBody>
          <a:bodyPr/>
          <a:lstStyle/>
          <a:p>
            <a:fld id="{D4A77106-2B91-458B-A61F-A1A3C44708BE}" type="slidenum">
              <a:rPr lang="en-US" smtClean="0"/>
              <a:t>12</a:t>
            </a:fld>
            <a:endParaRPr lang="en-US" dirty="0"/>
          </a:p>
        </p:txBody>
      </p:sp>
    </p:spTree>
    <p:extLst>
      <p:ext uri="{BB962C8B-B14F-4D97-AF65-F5344CB8AC3E}">
        <p14:creationId xmlns:p14="http://schemas.microsoft.com/office/powerpoint/2010/main" val="3001759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t>Be sure to explain to your audience what r and p mean.</a:t>
            </a:r>
            <a:endParaRPr lang="en-US" dirty="0" smtClean="0"/>
          </a:p>
          <a:p>
            <a:endParaRPr lang="en-US" dirty="0" smtClean="0"/>
          </a:p>
          <a:p>
            <a:r>
              <a:rPr lang="en-US" dirty="0" smtClean="0"/>
              <a:t>For </a:t>
            </a:r>
            <a:r>
              <a:rPr lang="en-US" dirty="0" smtClean="0"/>
              <a:t>4, make</a:t>
            </a:r>
            <a:r>
              <a:rPr lang="en-US" baseline="0" dirty="0" smtClean="0"/>
              <a:t> sure to mention test for </a:t>
            </a:r>
            <a:r>
              <a:rPr lang="en-US" baseline="0" dirty="0" smtClean="0"/>
              <a:t>normality</a:t>
            </a:r>
          </a:p>
          <a:p>
            <a:endParaRPr lang="en-US" baseline="0" dirty="0" smtClean="0"/>
          </a:p>
          <a:p>
            <a:r>
              <a:rPr lang="en-US" sz="1200" b="1" i="0" kern="1200" dirty="0" smtClean="0">
                <a:solidFill>
                  <a:schemeClr val="tx1"/>
                </a:solidFill>
                <a:effectLst/>
                <a:latin typeface="+mn-lt"/>
                <a:ea typeface="+mn-ea"/>
                <a:cs typeface="+mn-cs"/>
              </a:rPr>
              <a:t>HIV-1 mutates to avoid recognition by the host immune response. This allows the virus to chronically replicate and to eventually wear down the body's defenses by destroying the very cells necessary to coordinate an effective immune response</a:t>
            </a:r>
            <a:r>
              <a:rPr lang="en-US" sz="1200" b="1" i="0" u="sng" kern="1200" baseline="30000" dirty="0" smtClean="0">
                <a:solidFill>
                  <a:schemeClr val="tx1"/>
                </a:solidFill>
                <a:effectLst/>
                <a:latin typeface="+mn-lt"/>
                <a:ea typeface="+mn-ea"/>
                <a:cs typeface="+mn-cs"/>
                <a:hlinkClick r:id="rId3"/>
              </a:rPr>
              <a:t>1</a:t>
            </a:r>
            <a:r>
              <a:rPr lang="en-US" sz="1200" b="1" i="0" kern="1200" dirty="0" smtClean="0">
                <a:solidFill>
                  <a:schemeClr val="tx1"/>
                </a:solidFill>
                <a:effectLst/>
                <a:latin typeface="+mn-lt"/>
                <a:ea typeface="+mn-ea"/>
                <a:cs typeface="+mn-cs"/>
              </a:rPr>
              <a:t>. A key feature of immune escape is the ability of HIV-1 to conceal itself from neutralizing antibodies that would otherwise bind the virus and block its entry into cells. </a:t>
            </a:r>
            <a:endParaRPr lang="en-US" b="1" dirty="0"/>
          </a:p>
        </p:txBody>
      </p:sp>
      <p:sp>
        <p:nvSpPr>
          <p:cNvPr id="4" name="Slide Number Placeholder 3"/>
          <p:cNvSpPr>
            <a:spLocks noGrp="1"/>
          </p:cNvSpPr>
          <p:nvPr>
            <p:ph type="sldNum" sz="quarter" idx="10"/>
          </p:nvPr>
        </p:nvSpPr>
        <p:spPr/>
        <p:txBody>
          <a:bodyPr/>
          <a:lstStyle/>
          <a:p>
            <a:fld id="{D4A77106-2B91-458B-A61F-A1A3C44708BE}" type="slidenum">
              <a:rPr lang="en-US" smtClean="0"/>
              <a:t>14</a:t>
            </a:fld>
            <a:endParaRPr lang="en-US" dirty="0"/>
          </a:p>
        </p:txBody>
      </p:sp>
    </p:spTree>
    <p:extLst>
      <p:ext uri="{BB962C8B-B14F-4D97-AF65-F5344CB8AC3E}">
        <p14:creationId xmlns:p14="http://schemas.microsoft.com/office/powerpoint/2010/main" val="35083365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4, make</a:t>
            </a:r>
            <a:r>
              <a:rPr lang="en-US" baseline="0" dirty="0" smtClean="0"/>
              <a:t> sure to mention test for normality during presentation</a:t>
            </a:r>
            <a:endParaRPr lang="en-US" dirty="0"/>
          </a:p>
        </p:txBody>
      </p:sp>
      <p:sp>
        <p:nvSpPr>
          <p:cNvPr id="4" name="Slide Number Placeholder 3"/>
          <p:cNvSpPr>
            <a:spLocks noGrp="1"/>
          </p:cNvSpPr>
          <p:nvPr>
            <p:ph type="sldNum" sz="quarter" idx="10"/>
          </p:nvPr>
        </p:nvSpPr>
        <p:spPr/>
        <p:txBody>
          <a:bodyPr/>
          <a:lstStyle/>
          <a:p>
            <a:fld id="{D4A77106-2B91-458B-A61F-A1A3C44708BE}" type="slidenum">
              <a:rPr lang="en-US" smtClean="0"/>
              <a:t>15</a:t>
            </a:fld>
            <a:endParaRPr lang="en-US" dirty="0"/>
          </a:p>
        </p:txBody>
      </p:sp>
    </p:spTree>
    <p:extLst>
      <p:ext uri="{BB962C8B-B14F-4D97-AF65-F5344CB8AC3E}">
        <p14:creationId xmlns:p14="http://schemas.microsoft.com/office/powerpoint/2010/main" val="25077224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For 4, make</a:t>
            </a:r>
            <a:r>
              <a:rPr lang="en-US" baseline="0" dirty="0" smtClean="0"/>
              <a:t> sure </a:t>
            </a:r>
            <a:r>
              <a:rPr lang="en-US" baseline="0" dirty="0" smtClean="0"/>
              <a:t>to mention test for normality</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1" baseline="0" dirty="0" smtClean="0"/>
              <a:t>Do you think your results were influenced by the fact that as moderates, the CD4 count was not changing much and the divergence was not changing too much either?  What do you think would happen if you included rapids and nons where, at least in rapids, the divergence should be increasing and the CD4 should be decreasing?</a:t>
            </a:r>
            <a:endParaRPr lang="en-US" b="1" dirty="0" smtClean="0"/>
          </a:p>
          <a:p>
            <a:endParaRPr lang="en-US" dirty="0"/>
          </a:p>
        </p:txBody>
      </p:sp>
      <p:sp>
        <p:nvSpPr>
          <p:cNvPr id="4" name="Slide Number Placeholder 3"/>
          <p:cNvSpPr>
            <a:spLocks noGrp="1"/>
          </p:cNvSpPr>
          <p:nvPr>
            <p:ph type="sldNum" sz="quarter" idx="10"/>
          </p:nvPr>
        </p:nvSpPr>
        <p:spPr/>
        <p:txBody>
          <a:bodyPr/>
          <a:lstStyle/>
          <a:p>
            <a:fld id="{D4A77106-2B91-458B-A61F-A1A3C44708BE}" type="slidenum">
              <a:rPr lang="en-US" smtClean="0"/>
              <a:t>16</a:t>
            </a:fld>
            <a:endParaRPr lang="en-US" dirty="0"/>
          </a:p>
        </p:txBody>
      </p:sp>
    </p:spTree>
    <p:extLst>
      <p:ext uri="{BB962C8B-B14F-4D97-AF65-F5344CB8AC3E}">
        <p14:creationId xmlns:p14="http://schemas.microsoft.com/office/powerpoint/2010/main" val="1136170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1828683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1696281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7823023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3850700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18958989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30137016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3812117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22367671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10483023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3034356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3785780-4004-432A-A3C0-D6246AE07A88}" type="datetimeFigureOut">
              <a:rPr lang="en-US" smtClean="0"/>
              <a:t>10/10/2016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7AF1609-067B-447C-99AB-0BA8698CAB8C}" type="slidenum">
              <a:rPr lang="en-US" smtClean="0"/>
              <a:t>‹#›</a:t>
            </a:fld>
            <a:endParaRPr lang="en-US" dirty="0"/>
          </a:p>
        </p:txBody>
      </p:sp>
    </p:spTree>
    <p:extLst>
      <p:ext uri="{BB962C8B-B14F-4D97-AF65-F5344CB8AC3E}">
        <p14:creationId xmlns:p14="http://schemas.microsoft.com/office/powerpoint/2010/main" val="30628007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785780-4004-432A-A3C0-D6246AE07A88}" type="datetimeFigureOut">
              <a:rPr lang="en-US" smtClean="0"/>
              <a:t>10/10/2016</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AF1609-067B-447C-99AB-0BA8698CAB8C}" type="slidenum">
              <a:rPr lang="en-US" smtClean="0"/>
              <a:t>‹#›</a:t>
            </a:fld>
            <a:endParaRPr lang="en-US" dirty="0"/>
          </a:p>
        </p:txBody>
      </p:sp>
    </p:spTree>
    <p:extLst>
      <p:ext uri="{BB962C8B-B14F-4D97-AF65-F5344CB8AC3E}">
        <p14:creationId xmlns:p14="http://schemas.microsoft.com/office/powerpoint/2010/main" val="78239736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794" y="1427109"/>
            <a:ext cx="9661585" cy="1507742"/>
          </a:xfrm>
        </p:spPr>
        <p:txBody>
          <a:bodyPr>
            <a:normAutofit fontScale="90000"/>
          </a:bodyPr>
          <a:lstStyle/>
          <a:p>
            <a:r>
              <a:rPr lang="en-US" sz="4400" b="1" dirty="0" smtClean="0">
                <a:solidFill>
                  <a:schemeClr val="accent5"/>
                </a:solidFill>
                <a:latin typeface="Arial" panose="020B0604020202020204" pitchFamily="34" charset="0"/>
                <a:cs typeface="Arial" panose="020B0604020202020204" pitchFamily="34" charset="0"/>
              </a:rPr>
              <a:t>CD4 T Cell </a:t>
            </a:r>
            <a:r>
              <a:rPr lang="en-US" sz="4400" b="1" dirty="0">
                <a:solidFill>
                  <a:schemeClr val="accent5"/>
                </a:solidFill>
                <a:latin typeface="Arial" panose="020B0604020202020204" pitchFamily="34" charset="0"/>
                <a:cs typeface="Arial" panose="020B0604020202020204" pitchFamily="34" charset="0"/>
              </a:rPr>
              <a:t>D</a:t>
            </a:r>
            <a:r>
              <a:rPr lang="en-US" sz="4400" b="1" dirty="0" smtClean="0">
                <a:solidFill>
                  <a:schemeClr val="accent5"/>
                </a:solidFill>
                <a:latin typeface="Arial" panose="020B0604020202020204" pitchFamily="34" charset="0"/>
                <a:cs typeface="Arial" panose="020B0604020202020204" pitchFamily="34" charset="0"/>
              </a:rPr>
              <a:t>ecline </a:t>
            </a:r>
            <a:r>
              <a:rPr lang="en-US" sz="4400" b="1" dirty="0" smtClean="0">
                <a:solidFill>
                  <a:schemeClr val="accent5"/>
                </a:solidFill>
                <a:latin typeface="Arial" panose="020B0604020202020204" pitchFamily="34" charset="0"/>
                <a:cs typeface="Arial" panose="020B0604020202020204" pitchFamily="34" charset="0"/>
              </a:rPr>
              <a:t>Shows No </a:t>
            </a:r>
            <a:br>
              <a:rPr lang="en-US" sz="4400" b="1" dirty="0" smtClean="0">
                <a:solidFill>
                  <a:schemeClr val="accent5"/>
                </a:solidFill>
                <a:latin typeface="Arial" panose="020B0604020202020204" pitchFamily="34" charset="0"/>
                <a:cs typeface="Arial" panose="020B0604020202020204" pitchFamily="34" charset="0"/>
              </a:rPr>
            </a:br>
            <a:r>
              <a:rPr lang="en-US" sz="4400" b="1" dirty="0" smtClean="0">
                <a:solidFill>
                  <a:schemeClr val="accent5"/>
                </a:solidFill>
                <a:latin typeface="Arial" panose="020B0604020202020204" pitchFamily="34" charset="0"/>
                <a:cs typeface="Arial" panose="020B0604020202020204" pitchFamily="34" charset="0"/>
              </a:rPr>
              <a:t>Correlation With</a:t>
            </a:r>
            <a:r>
              <a:rPr lang="en-US" sz="4400" b="1" dirty="0" smtClean="0">
                <a:solidFill>
                  <a:schemeClr val="accent5"/>
                </a:solidFill>
                <a:latin typeface="Arial" panose="020B0604020202020204" pitchFamily="34" charset="0"/>
                <a:cs typeface="Arial" panose="020B0604020202020204" pitchFamily="34" charset="0"/>
              </a:rPr>
              <a:t>  </a:t>
            </a:r>
            <a:br>
              <a:rPr lang="en-US" sz="4400" b="1" dirty="0" smtClean="0">
                <a:solidFill>
                  <a:schemeClr val="accent5"/>
                </a:solidFill>
                <a:latin typeface="Arial" panose="020B0604020202020204" pitchFamily="34" charset="0"/>
                <a:cs typeface="Arial" panose="020B0604020202020204" pitchFamily="34" charset="0"/>
              </a:rPr>
            </a:br>
            <a:r>
              <a:rPr lang="en-US" sz="4400" b="1" dirty="0" smtClean="0">
                <a:solidFill>
                  <a:schemeClr val="accent5"/>
                </a:solidFill>
                <a:latin typeface="Arial" panose="020B0604020202020204" pitchFamily="34" charset="0"/>
                <a:cs typeface="Arial" panose="020B0604020202020204" pitchFamily="34" charset="0"/>
              </a:rPr>
              <a:t>Genetic </a:t>
            </a:r>
            <a:r>
              <a:rPr lang="en-US" sz="4400" b="1" dirty="0">
                <a:solidFill>
                  <a:schemeClr val="accent5"/>
                </a:solidFill>
                <a:latin typeface="Arial" panose="020B0604020202020204" pitchFamily="34" charset="0"/>
                <a:cs typeface="Arial" panose="020B0604020202020204" pitchFamily="34" charset="0"/>
              </a:rPr>
              <a:t>D</a:t>
            </a:r>
            <a:r>
              <a:rPr lang="en-US" sz="4400" b="1" dirty="0" smtClean="0">
                <a:solidFill>
                  <a:schemeClr val="accent5"/>
                </a:solidFill>
                <a:latin typeface="Arial" panose="020B0604020202020204" pitchFamily="34" charset="0"/>
                <a:cs typeface="Arial" panose="020B0604020202020204" pitchFamily="34" charset="0"/>
              </a:rPr>
              <a:t>ivergence </a:t>
            </a:r>
            <a:r>
              <a:rPr lang="en-US" sz="4400" b="1" dirty="0" smtClean="0">
                <a:solidFill>
                  <a:schemeClr val="accent5"/>
                </a:solidFill>
                <a:latin typeface="Arial" panose="020B0604020202020204" pitchFamily="34" charset="0"/>
                <a:cs typeface="Arial" panose="020B0604020202020204" pitchFamily="34" charset="0"/>
              </a:rPr>
              <a:t>in </a:t>
            </a:r>
            <a:r>
              <a:rPr lang="en-US" sz="4400" b="1" dirty="0" smtClean="0">
                <a:solidFill>
                  <a:schemeClr val="accent5"/>
                </a:solidFill>
                <a:latin typeface="Arial" panose="020B0604020202020204" pitchFamily="34" charset="0"/>
                <a:cs typeface="Arial" panose="020B0604020202020204" pitchFamily="34" charset="0"/>
              </a:rPr>
              <a:t>the </a:t>
            </a:r>
            <a:r>
              <a:rPr lang="en-US" sz="4400" b="1" dirty="0" smtClean="0">
                <a:solidFill>
                  <a:schemeClr val="accent5"/>
                </a:solidFill>
                <a:latin typeface="Arial" panose="020B0604020202020204" pitchFamily="34" charset="0"/>
                <a:cs typeface="Arial" panose="020B0604020202020204" pitchFamily="34" charset="0"/>
              </a:rPr>
              <a:t/>
            </a:r>
            <a:br>
              <a:rPr lang="en-US" sz="4400" b="1" dirty="0" smtClean="0">
                <a:solidFill>
                  <a:schemeClr val="accent5"/>
                </a:solidFill>
                <a:latin typeface="Arial" panose="020B0604020202020204" pitchFamily="34" charset="0"/>
                <a:cs typeface="Arial" panose="020B0604020202020204" pitchFamily="34" charset="0"/>
              </a:rPr>
            </a:br>
            <a:r>
              <a:rPr lang="en-US" sz="4400" b="1" dirty="0" smtClean="0">
                <a:solidFill>
                  <a:schemeClr val="accent5"/>
                </a:solidFill>
                <a:latin typeface="Arial" panose="020B0604020202020204" pitchFamily="34" charset="0"/>
                <a:cs typeface="Arial" panose="020B0604020202020204" pitchFamily="34" charset="0"/>
              </a:rPr>
              <a:t>HIV-1 </a:t>
            </a:r>
            <a:r>
              <a:rPr lang="en-US" sz="4400" b="1" i="1" dirty="0" smtClean="0">
                <a:solidFill>
                  <a:schemeClr val="accent5"/>
                </a:solidFill>
                <a:latin typeface="Arial" panose="020B0604020202020204" pitchFamily="34" charset="0"/>
                <a:cs typeface="Arial" panose="020B0604020202020204" pitchFamily="34" charset="0"/>
              </a:rPr>
              <a:t>env </a:t>
            </a:r>
            <a:r>
              <a:rPr lang="en-US" sz="4400" b="1" dirty="0" smtClean="0">
                <a:solidFill>
                  <a:schemeClr val="accent5"/>
                </a:solidFill>
                <a:latin typeface="Arial" panose="020B0604020202020204" pitchFamily="34" charset="0"/>
                <a:cs typeface="Arial" panose="020B0604020202020204" pitchFamily="34" charset="0"/>
              </a:rPr>
              <a:t>Gene</a:t>
            </a:r>
            <a:endParaRPr lang="en-US" sz="4400" b="1" dirty="0">
              <a:solidFill>
                <a:schemeClr val="accent5"/>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1143000" y="3649334"/>
            <a:ext cx="6858000" cy="1143383"/>
          </a:xfrm>
        </p:spPr>
        <p:txBody>
          <a:bodyPr>
            <a:normAutofit/>
          </a:bodyPr>
          <a:lstStyle/>
          <a:p>
            <a:r>
              <a:rPr lang="en-US" sz="2800" b="1" dirty="0">
                <a:latin typeface="Arial" panose="020B0604020202020204" pitchFamily="34" charset="0"/>
                <a:cs typeface="Arial" panose="020B0604020202020204" pitchFamily="34" charset="0"/>
              </a:rPr>
              <a:t>Colin Wikholm</a:t>
            </a:r>
          </a:p>
          <a:p>
            <a:r>
              <a:rPr lang="en-US" sz="2800" b="1" dirty="0">
                <a:latin typeface="Arial" panose="020B0604020202020204" pitchFamily="34" charset="0"/>
                <a:cs typeface="Arial" panose="020B0604020202020204" pitchFamily="34" charset="0"/>
              </a:rPr>
              <a:t>William </a:t>
            </a:r>
            <a:r>
              <a:rPr lang="en-US" sz="2800" b="1" dirty="0" smtClean="0">
                <a:latin typeface="Arial" panose="020B0604020202020204" pitchFamily="34" charset="0"/>
                <a:cs typeface="Arial" panose="020B0604020202020204" pitchFamily="34" charset="0"/>
              </a:rPr>
              <a:t>Fuchs</a:t>
            </a:r>
            <a:endParaRPr lang="en-US" sz="2800" b="1" dirty="0">
              <a:latin typeface="Arial" panose="020B0604020202020204" pitchFamily="34" charset="0"/>
              <a:cs typeface="Arial" panose="020B0604020202020204" pitchFamily="34" charset="0"/>
            </a:endParaRPr>
          </a:p>
        </p:txBody>
      </p:sp>
      <p:sp>
        <p:nvSpPr>
          <p:cNvPr id="4" name="TextBox 3"/>
          <p:cNvSpPr txBox="1"/>
          <p:nvPr/>
        </p:nvSpPr>
        <p:spPr>
          <a:xfrm>
            <a:off x="2211321" y="4981904"/>
            <a:ext cx="4721357" cy="1631216"/>
          </a:xfrm>
          <a:prstGeom prst="rect">
            <a:avLst/>
          </a:prstGeom>
          <a:noFill/>
        </p:spPr>
        <p:txBody>
          <a:bodyPr wrap="none" rtlCol="0">
            <a:spAutoFit/>
          </a:bodyPr>
          <a:lstStyle/>
          <a:p>
            <a:pPr algn="ctr"/>
            <a:r>
              <a:rPr lang="en-US" sz="2000" b="1" dirty="0" smtClean="0">
                <a:latin typeface="Arial" panose="020B0604020202020204" pitchFamily="34" charset="0"/>
                <a:cs typeface="Arial" panose="020B0604020202020204" pitchFamily="34" charset="0"/>
              </a:rPr>
              <a:t>BIOL </a:t>
            </a:r>
            <a:r>
              <a:rPr lang="en-US" sz="2000" b="1" dirty="0">
                <a:latin typeface="Arial" panose="020B0604020202020204" pitchFamily="34" charset="0"/>
                <a:cs typeface="Arial" panose="020B0604020202020204" pitchFamily="34" charset="0"/>
              </a:rPr>
              <a:t>368:  Bioinformatics Laboratory</a:t>
            </a:r>
            <a:endParaRPr lang="en-US" sz="2000" b="1" dirty="0" smtClean="0">
              <a:latin typeface="Arial" panose="020B0604020202020204" pitchFamily="34" charset="0"/>
              <a:cs typeface="Arial" panose="020B0604020202020204" pitchFamily="34" charset="0"/>
            </a:endParaRPr>
          </a:p>
          <a:p>
            <a:pPr algn="ctr"/>
            <a:r>
              <a:rPr lang="en-US" sz="2000" b="1" dirty="0" smtClean="0">
                <a:latin typeface="Arial" panose="020B0604020202020204" pitchFamily="34" charset="0"/>
                <a:cs typeface="Arial" panose="020B0604020202020204" pitchFamily="34" charset="0"/>
              </a:rPr>
              <a:t>Department </a:t>
            </a:r>
            <a:r>
              <a:rPr lang="en-US" sz="2000" b="1" dirty="0">
                <a:latin typeface="Arial" panose="020B0604020202020204" pitchFamily="34" charset="0"/>
                <a:cs typeface="Arial" panose="020B0604020202020204" pitchFamily="34" charset="0"/>
              </a:rPr>
              <a:t>of Biology</a:t>
            </a:r>
          </a:p>
          <a:p>
            <a:pPr algn="ctr"/>
            <a:r>
              <a:rPr lang="en-US" sz="2000" b="1" dirty="0">
                <a:latin typeface="Arial" panose="020B0604020202020204" pitchFamily="34" charset="0"/>
                <a:cs typeface="Arial" panose="020B0604020202020204" pitchFamily="34" charset="0"/>
              </a:rPr>
              <a:t>Loyola Marymount University</a:t>
            </a:r>
          </a:p>
          <a:p>
            <a:pPr algn="ctr"/>
            <a:r>
              <a:rPr lang="en-US" sz="2000" b="1" dirty="0">
                <a:latin typeface="Arial" panose="020B0604020202020204" pitchFamily="34" charset="0"/>
                <a:cs typeface="Arial" panose="020B0604020202020204" pitchFamily="34" charset="0"/>
              </a:rPr>
              <a:t>October 10, 2016</a:t>
            </a:r>
          </a:p>
          <a:p>
            <a:pPr algn="ctr"/>
            <a:endParaRPr lang="en-US" sz="2000" dirty="0"/>
          </a:p>
        </p:txBody>
      </p:sp>
    </p:spTree>
    <p:extLst>
      <p:ext uri="{BB962C8B-B14F-4D97-AF65-F5344CB8AC3E}">
        <p14:creationId xmlns:p14="http://schemas.microsoft.com/office/powerpoint/2010/main" val="16711935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132556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Outline</a:t>
            </a:r>
            <a:endParaRPr lang="en-US" sz="32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221171"/>
            <a:ext cx="7886700" cy="5370130"/>
          </a:xfrm>
        </p:spPr>
        <p:txBody>
          <a:bodyPr>
            <a:normAutofit/>
          </a:bodyPr>
          <a:lstStyle/>
          <a:p>
            <a:pPr>
              <a:spcBef>
                <a:spcPts val="0"/>
              </a:spcBef>
            </a:pPr>
            <a:r>
              <a:rPr lang="en-US" sz="2300" b="1" dirty="0">
                <a:solidFill>
                  <a:schemeClr val="bg2">
                    <a:lumMod val="75000"/>
                  </a:schemeClr>
                </a:solidFill>
                <a:latin typeface="Arial" panose="020B0604020202020204" pitchFamily="34" charset="0"/>
                <a:cs typeface="Arial" panose="020B0604020202020204" pitchFamily="34" charset="0"/>
              </a:rPr>
              <a:t>The </a:t>
            </a:r>
            <a:r>
              <a:rPr lang="en-US" sz="2300" b="1" i="1" dirty="0">
                <a:solidFill>
                  <a:schemeClr val="bg2">
                    <a:lumMod val="75000"/>
                  </a:schemeClr>
                </a:solidFill>
                <a:latin typeface="Arial" panose="020B0604020202020204" pitchFamily="34" charset="0"/>
                <a:cs typeface="Arial" panose="020B0604020202020204" pitchFamily="34" charset="0"/>
              </a:rPr>
              <a:t>env </a:t>
            </a:r>
            <a:r>
              <a:rPr lang="en-US" sz="2300" b="1" dirty="0">
                <a:solidFill>
                  <a:schemeClr val="bg2">
                    <a:lumMod val="75000"/>
                  </a:schemeClr>
                </a:solidFill>
                <a:latin typeface="Arial" panose="020B0604020202020204" pitchFamily="34" charset="0"/>
                <a:cs typeface="Arial" panose="020B0604020202020204" pitchFamily="34" charset="0"/>
              </a:rPr>
              <a:t>gene is important in the host invasion, immune system evasion, and survival of HIV-1.</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smtClean="0">
                <a:solidFill>
                  <a:schemeClr val="bg2">
                    <a:lumMod val="75000"/>
                  </a:schemeClr>
                </a:solidFill>
                <a:latin typeface="Arial" panose="020B0604020202020204" pitchFamily="34" charset="0"/>
                <a:cs typeface="Arial" panose="020B0604020202020204" pitchFamily="34" charset="0"/>
              </a:rPr>
              <a:t>Markham et al. (1998) found that a greater genetic diversity and divergence of </a:t>
            </a:r>
            <a:r>
              <a:rPr lang="en-US" sz="2300" b="1" i="1" dirty="0">
                <a:solidFill>
                  <a:schemeClr val="bg2">
                    <a:lumMod val="75000"/>
                  </a:schemeClr>
                </a:solidFill>
                <a:latin typeface="Arial" panose="020B0604020202020204" pitchFamily="34" charset="0"/>
                <a:cs typeface="Arial" panose="020B0604020202020204" pitchFamily="34" charset="0"/>
              </a:rPr>
              <a:t>env</a:t>
            </a:r>
            <a:r>
              <a:rPr lang="en-US" sz="2300" b="1" dirty="0">
                <a:solidFill>
                  <a:schemeClr val="bg2">
                    <a:lumMod val="75000"/>
                  </a:schemeClr>
                </a:solidFill>
                <a:latin typeface="Arial" panose="020B0604020202020204" pitchFamily="34" charset="0"/>
                <a:cs typeface="Arial" panose="020B0604020202020204" pitchFamily="34" charset="0"/>
              </a:rPr>
              <a:t> </a:t>
            </a:r>
            <a:r>
              <a:rPr lang="en-US" sz="2300" b="1" dirty="0" smtClean="0">
                <a:solidFill>
                  <a:schemeClr val="bg2">
                    <a:lumMod val="75000"/>
                  </a:schemeClr>
                </a:solidFill>
                <a:latin typeface="Arial" panose="020B0604020202020204" pitchFamily="34" charset="0"/>
                <a:cs typeface="Arial" panose="020B0604020202020204" pitchFamily="34" charset="0"/>
              </a:rPr>
              <a:t>was associated with rate of CD4 T cell decline in human subjects.</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a:latin typeface="Arial" panose="020B0604020202020204" pitchFamily="34" charset="0"/>
                <a:cs typeface="Arial" panose="020B0604020202020204" pitchFamily="34" charset="0"/>
              </a:rPr>
              <a:t>We re-analyzed data from the Markham et al. (1998) to look for an inverse correlation between </a:t>
            </a:r>
            <a:r>
              <a:rPr lang="en-US" sz="2300" b="1" i="1" dirty="0">
                <a:latin typeface="Arial" panose="020B0604020202020204" pitchFamily="34" charset="0"/>
                <a:cs typeface="Arial" panose="020B0604020202020204" pitchFamily="34" charset="0"/>
              </a:rPr>
              <a:t>env</a:t>
            </a:r>
            <a:r>
              <a:rPr lang="en-US" sz="2300" b="1" dirty="0">
                <a:latin typeface="Arial" panose="020B0604020202020204" pitchFamily="34" charset="0"/>
                <a:cs typeface="Arial" panose="020B0604020202020204" pitchFamily="34" charset="0"/>
              </a:rPr>
              <a:t> genetic divergence and CD4 T cell count in select subjects.</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smtClean="0">
                <a:solidFill>
                  <a:schemeClr val="bg2">
                    <a:lumMod val="75000"/>
                  </a:schemeClr>
                </a:solidFill>
                <a:latin typeface="Arial" panose="020B0604020202020204" pitchFamily="34" charset="0"/>
                <a:cs typeface="Arial" panose="020B0604020202020204" pitchFamily="34" charset="0"/>
              </a:rPr>
              <a:t>We found no significant correlation between genetic divergence and CD4 T cell count.</a:t>
            </a:r>
          </a:p>
          <a:p>
            <a:pPr marL="0" indent="0">
              <a:spcBef>
                <a:spcPts val="0"/>
              </a:spcBef>
              <a:buNone/>
            </a:pPr>
            <a:endParaRPr lang="en-US" sz="2300" b="1" dirty="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a:solidFill>
                  <a:schemeClr val="bg2">
                    <a:lumMod val="75000"/>
                  </a:schemeClr>
                </a:solidFill>
                <a:latin typeface="Arial" panose="020B0604020202020204" pitchFamily="34" charset="0"/>
                <a:cs typeface="Arial" panose="020B0604020202020204" pitchFamily="34" charset="0"/>
              </a:rPr>
              <a:t>Future </a:t>
            </a:r>
            <a:r>
              <a:rPr lang="en-US" sz="2300" b="1" dirty="0" smtClean="0">
                <a:solidFill>
                  <a:schemeClr val="bg2">
                    <a:lumMod val="75000"/>
                  </a:schemeClr>
                </a:solidFill>
                <a:latin typeface="Arial" panose="020B0604020202020204" pitchFamily="34" charset="0"/>
                <a:cs typeface="Arial" panose="020B0604020202020204" pitchFamily="34" charset="0"/>
              </a:rPr>
              <a:t>studies </a:t>
            </a:r>
            <a:r>
              <a:rPr lang="en-US" sz="2300" b="1" dirty="0">
                <a:solidFill>
                  <a:schemeClr val="bg2">
                    <a:lumMod val="75000"/>
                  </a:schemeClr>
                </a:solidFill>
                <a:latin typeface="Arial" panose="020B0604020202020204" pitchFamily="34" charset="0"/>
                <a:cs typeface="Arial" panose="020B0604020202020204" pitchFamily="34" charset="0"/>
              </a:rPr>
              <a:t>should address the limitations posed by the methods of this </a:t>
            </a:r>
            <a:r>
              <a:rPr lang="en-US" sz="2300" b="1" dirty="0" smtClean="0">
                <a:solidFill>
                  <a:schemeClr val="bg2">
                    <a:lumMod val="75000"/>
                  </a:schemeClr>
                </a:solidFill>
                <a:latin typeface="Arial" panose="020B0604020202020204" pitchFamily="34" charset="0"/>
                <a:cs typeface="Arial" panose="020B0604020202020204" pitchFamily="34" charset="0"/>
              </a:rPr>
              <a:t>study.</a:t>
            </a: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smtClean="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430843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5660" y="365127"/>
            <a:ext cx="8712679" cy="1325563"/>
          </a:xfrm>
        </p:spPr>
        <p:txBody>
          <a:bodyPr>
            <a:normAutofit fontScale="90000"/>
          </a:bodyPr>
          <a:lstStyle/>
          <a:p>
            <a:pPr algn="ctr"/>
            <a:r>
              <a:rPr lang="en-US" sz="3200" b="1" dirty="0">
                <a:solidFill>
                  <a:schemeClr val="accent5"/>
                </a:solidFill>
                <a:latin typeface="Arial" panose="020B0604020202020204" pitchFamily="34" charset="0"/>
                <a:cs typeface="Arial" panose="020B0604020202020204" pitchFamily="34" charset="0"/>
              </a:rPr>
              <a:t>Subjects 6, 8, 9, and 14 w</a:t>
            </a:r>
            <a:r>
              <a:rPr lang="en-US" sz="3200" b="1" dirty="0" smtClean="0">
                <a:solidFill>
                  <a:schemeClr val="accent5"/>
                </a:solidFill>
                <a:latin typeface="Arial" panose="020B0604020202020204" pitchFamily="34" charset="0"/>
                <a:cs typeface="Arial" panose="020B0604020202020204" pitchFamily="34" charset="0"/>
              </a:rPr>
              <a:t>ere Analyzed </a:t>
            </a:r>
            <a:r>
              <a:rPr lang="en-US" sz="3200" b="1" dirty="0">
                <a:solidFill>
                  <a:schemeClr val="accent5"/>
                </a:solidFill>
                <a:latin typeface="Arial" panose="020B0604020202020204" pitchFamily="34" charset="0"/>
                <a:cs typeface="Arial" panose="020B0604020202020204" pitchFamily="34" charset="0"/>
              </a:rPr>
              <a:t>for </a:t>
            </a:r>
            <a:r>
              <a:rPr lang="en-US" sz="3200" b="1" dirty="0" smtClean="0">
                <a:solidFill>
                  <a:schemeClr val="accent5"/>
                </a:solidFill>
                <a:latin typeface="Arial" panose="020B0604020202020204" pitchFamily="34" charset="0"/>
                <a:cs typeface="Arial" panose="020B0604020202020204" pitchFamily="34" charset="0"/>
              </a:rPr>
              <a:t>Having </a:t>
            </a:r>
            <a:r>
              <a:rPr lang="en-US" sz="3200" b="1" dirty="0">
                <a:solidFill>
                  <a:schemeClr val="accent5"/>
                </a:solidFill>
                <a:latin typeface="Arial" panose="020B0604020202020204" pitchFamily="34" charset="0"/>
                <a:cs typeface="Arial" panose="020B0604020202020204" pitchFamily="34" charset="0"/>
              </a:rPr>
              <a:t>the </a:t>
            </a:r>
            <a:r>
              <a:rPr lang="en-US" sz="3200" b="1" dirty="0" smtClean="0">
                <a:solidFill>
                  <a:schemeClr val="accent5"/>
                </a:solidFill>
                <a:latin typeface="Arial" panose="020B0604020202020204" pitchFamily="34" charset="0"/>
                <a:cs typeface="Arial" panose="020B0604020202020204" pitchFamily="34" charset="0"/>
              </a:rPr>
              <a:t>Highest Number </a:t>
            </a:r>
            <a:r>
              <a:rPr lang="en-US" sz="3200" b="1" dirty="0">
                <a:solidFill>
                  <a:schemeClr val="accent5"/>
                </a:solidFill>
                <a:latin typeface="Arial" panose="020B0604020202020204" pitchFamily="34" charset="0"/>
                <a:cs typeface="Arial" panose="020B0604020202020204" pitchFamily="34" charset="0"/>
              </a:rPr>
              <a:t>of </a:t>
            </a:r>
            <a:r>
              <a:rPr lang="en-US" sz="3200" b="1" dirty="0" smtClean="0">
                <a:solidFill>
                  <a:schemeClr val="accent5"/>
                </a:solidFill>
                <a:latin typeface="Arial" panose="020B0604020202020204" pitchFamily="34" charset="0"/>
                <a:cs typeface="Arial" panose="020B0604020202020204" pitchFamily="34" charset="0"/>
              </a:rPr>
              <a:t>Visit Data Points</a:t>
            </a:r>
            <a:endParaRPr lang="en-US" sz="32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96815" y="1690690"/>
            <a:ext cx="8315864" cy="5167310"/>
          </a:xfrm>
        </p:spPr>
        <p:txBody>
          <a:bodyPr>
            <a:normAutofit/>
          </a:bodyPr>
          <a:lstStyle/>
          <a:p>
            <a:pPr marL="0" indent="0">
              <a:spcBef>
                <a:spcPts val="0"/>
              </a:spcBef>
              <a:buNone/>
            </a:pPr>
            <a:r>
              <a:rPr lang="en-US" sz="2000" b="1" dirty="0" smtClean="0">
                <a:latin typeface="Arial" panose="020B0604020202020204" pitchFamily="34" charset="0"/>
                <a:cs typeface="Arial" panose="020B0604020202020204" pitchFamily="34" charset="0"/>
              </a:rPr>
              <a:t>1. Watterson </a:t>
            </a:r>
            <a:r>
              <a:rPr lang="en-US" sz="2000" b="1" dirty="0">
                <a:latin typeface="Arial" panose="020B0604020202020204" pitchFamily="34" charset="0"/>
                <a:cs typeface="Arial" panose="020B0604020202020204" pitchFamily="34" charset="0"/>
              </a:rPr>
              <a:t>n</a:t>
            </a:r>
            <a:r>
              <a:rPr lang="en-US" sz="2000" b="1" dirty="0" smtClean="0">
                <a:latin typeface="Arial" panose="020B0604020202020204" pitchFamily="34" charset="0"/>
                <a:cs typeface="Arial" panose="020B0604020202020204" pitchFamily="34" charset="0"/>
              </a:rPr>
              <a:t>ucleotide diversity, theta (</a:t>
            </a:r>
            <a:r>
              <a:rPr lang="el-GR" sz="2000" b="1" dirty="0" smtClean="0">
                <a:latin typeface="Arial" panose="020B0604020202020204" pitchFamily="34" charset="0"/>
                <a:cs typeface="Arial" panose="020B0604020202020204" pitchFamily="34" charset="0"/>
              </a:rPr>
              <a:t>θ</a:t>
            </a:r>
            <a:r>
              <a:rPr lang="en-US" sz="2000" b="1" dirty="0" smtClean="0">
                <a:latin typeface="Arial" panose="020B0604020202020204" pitchFamily="34" charset="0"/>
                <a:cs typeface="Arial" panose="020B0604020202020204" pitchFamily="34" charset="0"/>
              </a:rPr>
              <a:t>), was </a:t>
            </a:r>
            <a:r>
              <a:rPr lang="en-US" sz="2000" b="1" dirty="0" smtClean="0">
                <a:latin typeface="Arial" panose="020B0604020202020204" pitchFamily="34" charset="0"/>
                <a:cs typeface="Arial" panose="020B0604020202020204" pitchFamily="34" charset="0"/>
              </a:rPr>
              <a:t>calculated using </a:t>
            </a:r>
          </a:p>
          <a:p>
            <a:pPr marL="0" indent="0">
              <a:spcBef>
                <a:spcPts val="0"/>
              </a:spcBef>
              <a:buNone/>
            </a:pP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sequence alignment in Biology Workbench.</a:t>
            </a:r>
          </a:p>
          <a:p>
            <a:pPr marL="0" indent="0">
              <a:buNone/>
            </a:pPr>
            <a:endParaRPr lang="en-US" sz="2000" b="1" dirty="0">
              <a:latin typeface="Arial" panose="020B0604020202020204" pitchFamily="34" charset="0"/>
              <a:cs typeface="Arial" panose="020B0604020202020204" pitchFamily="34" charset="0"/>
            </a:endParaRPr>
          </a:p>
          <a:p>
            <a:pPr marL="0" indent="0">
              <a:buNone/>
            </a:pPr>
            <a:r>
              <a:rPr lang="en-US" sz="2000" b="1" dirty="0" smtClean="0">
                <a:latin typeface="Arial" panose="020B0604020202020204" pitchFamily="34" charset="0"/>
                <a:cs typeface="Arial" panose="020B0604020202020204" pitchFamily="34" charset="0"/>
              </a:rPr>
              <a:t>2. Phylogenetic trees were constructed for each of the subjects.</a:t>
            </a:r>
          </a:p>
          <a:p>
            <a:pPr marL="0" indent="0">
              <a:buNone/>
            </a:pPr>
            <a:endParaRPr lang="en-US" sz="2000" b="1" dirty="0" smtClean="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3</a:t>
            </a:r>
            <a:r>
              <a:rPr lang="en-US" sz="2000" b="1" dirty="0" smtClean="0">
                <a:latin typeface="Arial" panose="020B0604020202020204" pitchFamily="34" charset="0"/>
                <a:cs typeface="Arial" panose="020B0604020202020204" pitchFamily="34" charset="0"/>
              </a:rPr>
              <a:t>.  Diversity was calculated: Divergence = </a:t>
            </a:r>
            <a:r>
              <a:rPr lang="en-US" sz="2000" b="1" dirty="0">
                <a:latin typeface="Arial" panose="020B0604020202020204" pitchFamily="34" charset="0"/>
                <a:cs typeface="Arial" panose="020B0604020202020204" pitchFamily="34" charset="0"/>
              </a:rPr>
              <a:t>[ (|(θ2-θ1)/θ1|)/time ]</a:t>
            </a:r>
            <a:endParaRPr lang="en-US" sz="2000" b="1" dirty="0" smtClean="0">
              <a:latin typeface="Arial" panose="020B0604020202020204" pitchFamily="34" charset="0"/>
              <a:cs typeface="Arial" panose="020B0604020202020204" pitchFamily="34" charset="0"/>
            </a:endParaRPr>
          </a:p>
          <a:p>
            <a:pPr marL="0" indent="0">
              <a:buNone/>
            </a:pPr>
            <a:r>
              <a:rPr lang="en-US" sz="2000" b="1"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Because of limited time and resources, we calculated 	 	  divergence as proportional change in </a:t>
            </a:r>
            <a:r>
              <a:rPr lang="el-GR" sz="2000" dirty="0" smtClean="0">
                <a:latin typeface="Arial" panose="020B0604020202020204" pitchFamily="34" charset="0"/>
                <a:cs typeface="Arial" panose="020B0604020202020204" pitchFamily="34" charset="0"/>
              </a:rPr>
              <a:t>θ</a:t>
            </a:r>
            <a:r>
              <a:rPr lang="en-US" sz="2000" dirty="0" smtClean="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over time.</a:t>
            </a:r>
          </a:p>
          <a:p>
            <a:pPr marL="0" indent="0">
              <a:buNone/>
            </a:pPr>
            <a:r>
              <a:rPr lang="en-US" sz="2000" dirty="0">
                <a:latin typeface="Arial" panose="020B0604020202020204" pitchFamily="34" charset="0"/>
                <a:cs typeface="Arial" panose="020B0604020202020204" pitchFamily="34" charset="0"/>
              </a:rPr>
              <a:t>	</a:t>
            </a:r>
            <a:r>
              <a:rPr lang="en-US" sz="2000" dirty="0" smtClean="0">
                <a:latin typeface="Arial" panose="020B0604020202020204" pitchFamily="34" charset="0"/>
                <a:cs typeface="Arial" panose="020B0604020202020204" pitchFamily="34" charset="0"/>
              </a:rPr>
              <a:t>- Markham </a:t>
            </a:r>
            <a:r>
              <a:rPr lang="en-US" sz="2000" dirty="0">
                <a:latin typeface="Arial" panose="020B0604020202020204" pitchFamily="34" charset="0"/>
                <a:cs typeface="Arial" panose="020B0604020202020204" pitchFamily="34" charset="0"/>
              </a:rPr>
              <a:t>calculated divergence as change in nucleotides 	  from the seroconverter.</a:t>
            </a:r>
            <a:endParaRPr lang="en-US" sz="2000" dirty="0" smtClean="0">
              <a:latin typeface="Arial" panose="020B0604020202020204" pitchFamily="34" charset="0"/>
              <a:cs typeface="Arial" panose="020B0604020202020204" pitchFamily="34" charset="0"/>
            </a:endParaRPr>
          </a:p>
          <a:p>
            <a:pPr marL="0" indent="0">
              <a:buNone/>
            </a:pPr>
            <a:endParaRPr lang="en-US" sz="2000" b="1" dirty="0">
              <a:latin typeface="Arial" panose="020B0604020202020204" pitchFamily="34" charset="0"/>
              <a:cs typeface="Arial" panose="020B0604020202020204" pitchFamily="34" charset="0"/>
            </a:endParaRPr>
          </a:p>
          <a:p>
            <a:pPr marL="0" indent="0">
              <a:buNone/>
            </a:pPr>
            <a:r>
              <a:rPr lang="en-US" sz="2000" b="1" dirty="0" smtClean="0">
                <a:latin typeface="Arial" panose="020B0604020202020204" pitchFamily="34" charset="0"/>
                <a:cs typeface="Arial" panose="020B0604020202020204" pitchFamily="34" charset="0"/>
              </a:rPr>
              <a:t>4. A </a:t>
            </a:r>
            <a:r>
              <a:rPr lang="en-US" sz="2000" b="1" dirty="0" smtClean="0">
                <a:latin typeface="Arial" panose="020B0604020202020204" pitchFamily="34" charset="0"/>
                <a:cs typeface="Arial" panose="020B0604020202020204" pitchFamily="34" charset="0"/>
              </a:rPr>
              <a:t>test for correlation was performed between genetic </a:t>
            </a:r>
            <a:r>
              <a:rPr lang="en-US" sz="2000" b="1" dirty="0" smtClean="0">
                <a:latin typeface="Arial" panose="020B0604020202020204" pitchFamily="34" charset="0"/>
                <a:cs typeface="Arial" panose="020B0604020202020204" pitchFamily="34" charset="0"/>
              </a:rPr>
              <a:t>divergence </a:t>
            </a:r>
          </a:p>
          <a:p>
            <a:pPr marL="0" indent="0">
              <a:spcBef>
                <a:spcPts val="0"/>
              </a:spcBef>
              <a:buNone/>
            </a:pPr>
            <a:r>
              <a:rPr lang="en-US" sz="2000" b="1" dirty="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  </a:t>
            </a:r>
            <a:r>
              <a:rPr lang="en-US" sz="2000" b="1" dirty="0" smtClean="0">
                <a:latin typeface="Arial" panose="020B0604020202020204" pitchFamily="34" charset="0"/>
                <a:cs typeface="Arial" panose="020B0604020202020204" pitchFamily="34" charset="0"/>
              </a:rPr>
              <a:t>and </a:t>
            </a:r>
            <a:r>
              <a:rPr lang="en-US" sz="2000" b="1" dirty="0" smtClean="0">
                <a:latin typeface="Arial" panose="020B0604020202020204" pitchFamily="34" charset="0"/>
                <a:cs typeface="Arial" panose="020B0604020202020204" pitchFamily="34" charset="0"/>
              </a:rPr>
              <a:t>CD4 T cell count for consolidated data and by individual </a:t>
            </a:r>
            <a:r>
              <a:rPr lang="en-US" sz="2000" b="1" dirty="0" smtClean="0">
                <a:latin typeface="Arial" panose="020B0604020202020204" pitchFamily="34" charset="0"/>
                <a:cs typeface="Arial" panose="020B0604020202020204" pitchFamily="34" charset="0"/>
              </a:rPr>
              <a:t> </a:t>
            </a:r>
          </a:p>
          <a:p>
            <a:pPr marL="0" indent="0">
              <a:spcBef>
                <a:spcPts val="0"/>
              </a:spcBef>
              <a:buNone/>
            </a:pPr>
            <a:r>
              <a:rPr lang="en-US" sz="2000" b="1" dirty="0" smtClean="0">
                <a:latin typeface="Arial" panose="020B0604020202020204" pitchFamily="34" charset="0"/>
                <a:cs typeface="Arial" panose="020B0604020202020204" pitchFamily="34" charset="0"/>
              </a:rPr>
              <a:t>   subject</a:t>
            </a:r>
            <a:r>
              <a:rPr lang="en-US" sz="2000" b="1" dirty="0" smtClean="0">
                <a:latin typeface="Arial" panose="020B0604020202020204" pitchFamily="34" charset="0"/>
                <a:cs typeface="Arial" panose="020B0604020202020204" pitchFamily="34" charset="0"/>
              </a:rPr>
              <a:t>.</a:t>
            </a:r>
            <a:endParaRPr lang="en-US" sz="2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988350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406" y="79922"/>
            <a:ext cx="8712679" cy="132556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Phylogenetic Trees Showed Diversity due to Divergent Evolution</a:t>
            </a:r>
            <a:endParaRPr lang="en-US" sz="3200" b="1" dirty="0">
              <a:solidFill>
                <a:schemeClr val="accent5"/>
              </a:solidFill>
              <a:latin typeface="Arial" panose="020B0604020202020204" pitchFamily="34" charset="0"/>
              <a:cs typeface="Arial" panose="020B0604020202020204" pitchFamily="34" charset="0"/>
            </a:endParaRPr>
          </a:p>
        </p:txBody>
      </p:sp>
      <p:pic>
        <p:nvPicPr>
          <p:cNvPr id="4" name="Picture 3" descr="C:\Users\willf_000\Downloads\9822.CLUSTALW.1.gif"/>
          <p:cNvPicPr/>
          <p:nvPr/>
        </p:nvPicPr>
        <p:blipFill>
          <a:blip r:embed="rId3">
            <a:extLst>
              <a:ext uri="{28A0092B-C50C-407E-A947-70E740481C1C}">
                <a14:useLocalDpi xmlns:a14="http://schemas.microsoft.com/office/drawing/2010/main" val="0"/>
              </a:ext>
            </a:extLst>
          </a:blip>
          <a:srcRect/>
          <a:stretch>
            <a:fillRect/>
          </a:stretch>
        </p:blipFill>
        <p:spPr bwMode="auto">
          <a:xfrm rot="16200000">
            <a:off x="1834304" y="822151"/>
            <a:ext cx="5452515" cy="6515665"/>
          </a:xfrm>
          <a:prstGeom prst="rect">
            <a:avLst/>
          </a:prstGeom>
          <a:noFill/>
          <a:ln>
            <a:noFill/>
          </a:ln>
        </p:spPr>
      </p:pic>
      <p:sp>
        <p:nvSpPr>
          <p:cNvPr id="5" name="TextBox 4"/>
          <p:cNvSpPr txBox="1"/>
          <p:nvPr/>
        </p:nvSpPr>
        <p:spPr>
          <a:xfrm>
            <a:off x="5106837" y="3038782"/>
            <a:ext cx="1782860" cy="523220"/>
          </a:xfrm>
          <a:prstGeom prst="rect">
            <a:avLst/>
          </a:prstGeom>
          <a:noFill/>
        </p:spPr>
        <p:txBody>
          <a:bodyPr wrap="none" rtlCol="0">
            <a:spAutoFit/>
          </a:bodyPr>
          <a:lstStyle/>
          <a:p>
            <a:r>
              <a:rPr lang="en-US" sz="2800" b="1" dirty="0" smtClean="0">
                <a:latin typeface="Arial" panose="020B0604020202020204" pitchFamily="34" charset="0"/>
                <a:cs typeface="Arial" panose="020B0604020202020204" pitchFamily="34" charset="0"/>
              </a:rPr>
              <a:t>Subject 8</a:t>
            </a:r>
            <a:endParaRPr lang="en-US"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684457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132556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Outline</a:t>
            </a:r>
            <a:endParaRPr lang="en-US" sz="32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221171"/>
            <a:ext cx="7886700" cy="5370130"/>
          </a:xfrm>
        </p:spPr>
        <p:txBody>
          <a:bodyPr>
            <a:normAutofit/>
          </a:bodyPr>
          <a:lstStyle/>
          <a:p>
            <a:pPr>
              <a:spcBef>
                <a:spcPts val="0"/>
              </a:spcBef>
            </a:pPr>
            <a:r>
              <a:rPr lang="en-US" sz="2300" b="1" dirty="0">
                <a:solidFill>
                  <a:schemeClr val="bg2">
                    <a:lumMod val="75000"/>
                  </a:schemeClr>
                </a:solidFill>
                <a:latin typeface="Arial" panose="020B0604020202020204" pitchFamily="34" charset="0"/>
                <a:cs typeface="Arial" panose="020B0604020202020204" pitchFamily="34" charset="0"/>
              </a:rPr>
              <a:t>The </a:t>
            </a:r>
            <a:r>
              <a:rPr lang="en-US" sz="2300" b="1" i="1" dirty="0">
                <a:solidFill>
                  <a:schemeClr val="bg2">
                    <a:lumMod val="75000"/>
                  </a:schemeClr>
                </a:solidFill>
                <a:latin typeface="Arial" panose="020B0604020202020204" pitchFamily="34" charset="0"/>
                <a:cs typeface="Arial" panose="020B0604020202020204" pitchFamily="34" charset="0"/>
              </a:rPr>
              <a:t>env </a:t>
            </a:r>
            <a:r>
              <a:rPr lang="en-US" sz="2300" b="1" dirty="0">
                <a:solidFill>
                  <a:schemeClr val="bg2">
                    <a:lumMod val="75000"/>
                  </a:schemeClr>
                </a:solidFill>
                <a:latin typeface="Arial" panose="020B0604020202020204" pitchFamily="34" charset="0"/>
                <a:cs typeface="Arial" panose="020B0604020202020204" pitchFamily="34" charset="0"/>
              </a:rPr>
              <a:t>gene is important in the host invasion, immune system evasion, and survival of HIV-1.</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smtClean="0">
                <a:solidFill>
                  <a:schemeClr val="bg2">
                    <a:lumMod val="75000"/>
                  </a:schemeClr>
                </a:solidFill>
                <a:latin typeface="Arial" panose="020B0604020202020204" pitchFamily="34" charset="0"/>
                <a:cs typeface="Arial" panose="020B0604020202020204" pitchFamily="34" charset="0"/>
              </a:rPr>
              <a:t>Markham et al. (1998) found that a greater genetic diversity and divergence of </a:t>
            </a:r>
            <a:r>
              <a:rPr lang="en-US" sz="2300" b="1" i="1" dirty="0">
                <a:solidFill>
                  <a:schemeClr val="bg2">
                    <a:lumMod val="75000"/>
                  </a:schemeClr>
                </a:solidFill>
                <a:latin typeface="Arial" panose="020B0604020202020204" pitchFamily="34" charset="0"/>
                <a:cs typeface="Arial" panose="020B0604020202020204" pitchFamily="34" charset="0"/>
              </a:rPr>
              <a:t>env</a:t>
            </a:r>
            <a:r>
              <a:rPr lang="en-US" sz="2300" b="1" dirty="0">
                <a:solidFill>
                  <a:schemeClr val="bg2">
                    <a:lumMod val="75000"/>
                  </a:schemeClr>
                </a:solidFill>
                <a:latin typeface="Arial" panose="020B0604020202020204" pitchFamily="34" charset="0"/>
                <a:cs typeface="Arial" panose="020B0604020202020204" pitchFamily="34" charset="0"/>
              </a:rPr>
              <a:t> </a:t>
            </a:r>
            <a:r>
              <a:rPr lang="en-US" sz="2300" b="1" dirty="0" smtClean="0">
                <a:solidFill>
                  <a:schemeClr val="bg2">
                    <a:lumMod val="75000"/>
                  </a:schemeClr>
                </a:solidFill>
                <a:latin typeface="Arial" panose="020B0604020202020204" pitchFamily="34" charset="0"/>
                <a:cs typeface="Arial" panose="020B0604020202020204" pitchFamily="34" charset="0"/>
              </a:rPr>
              <a:t>was associated with rate of CD4 T cell decline in human subjects.</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a:solidFill>
                  <a:schemeClr val="bg2">
                    <a:lumMod val="75000"/>
                  </a:schemeClr>
                </a:solidFill>
                <a:latin typeface="Arial" panose="020B0604020202020204" pitchFamily="34" charset="0"/>
                <a:cs typeface="Arial" panose="020B0604020202020204" pitchFamily="34" charset="0"/>
              </a:rPr>
              <a:t>We re-analyzed data from the Markham et al. (1998) to look for an inverse correlation between env genetic divergence and CD4 T cell count in select subjects.</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smtClean="0">
                <a:latin typeface="Arial" panose="020B0604020202020204" pitchFamily="34" charset="0"/>
                <a:cs typeface="Arial" panose="020B0604020202020204" pitchFamily="34" charset="0"/>
              </a:rPr>
              <a:t>We found no significant correlation between genetic divergence and CD4 T cell count.</a:t>
            </a:r>
          </a:p>
          <a:p>
            <a:pPr marL="0" indent="0">
              <a:spcBef>
                <a:spcPts val="0"/>
              </a:spcBef>
              <a:buNone/>
            </a:pPr>
            <a:endParaRPr lang="en-US" sz="2300" b="1" dirty="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a:solidFill>
                  <a:schemeClr val="bg2">
                    <a:lumMod val="75000"/>
                  </a:schemeClr>
                </a:solidFill>
                <a:latin typeface="Arial" panose="020B0604020202020204" pitchFamily="34" charset="0"/>
                <a:cs typeface="Arial" panose="020B0604020202020204" pitchFamily="34" charset="0"/>
              </a:rPr>
              <a:t>Future </a:t>
            </a:r>
            <a:r>
              <a:rPr lang="en-US" sz="2300" b="1" dirty="0" smtClean="0">
                <a:solidFill>
                  <a:schemeClr val="bg2">
                    <a:lumMod val="75000"/>
                  </a:schemeClr>
                </a:solidFill>
                <a:latin typeface="Arial" panose="020B0604020202020204" pitchFamily="34" charset="0"/>
                <a:cs typeface="Arial" panose="020B0604020202020204" pitchFamily="34" charset="0"/>
              </a:rPr>
              <a:t>studies </a:t>
            </a:r>
            <a:r>
              <a:rPr lang="en-US" sz="2300" b="1" dirty="0">
                <a:solidFill>
                  <a:schemeClr val="bg2">
                    <a:lumMod val="75000"/>
                  </a:schemeClr>
                </a:solidFill>
                <a:latin typeface="Arial" panose="020B0604020202020204" pitchFamily="34" charset="0"/>
                <a:cs typeface="Arial" panose="020B0604020202020204" pitchFamily="34" charset="0"/>
              </a:rPr>
              <a:t>should address the limitations posed by the methods of this </a:t>
            </a:r>
            <a:r>
              <a:rPr lang="en-US" sz="2300" b="1" dirty="0" smtClean="0">
                <a:solidFill>
                  <a:schemeClr val="bg2">
                    <a:lumMod val="75000"/>
                  </a:schemeClr>
                </a:solidFill>
                <a:latin typeface="Arial" panose="020B0604020202020204" pitchFamily="34" charset="0"/>
                <a:cs typeface="Arial" panose="020B0604020202020204" pitchFamily="34" charset="0"/>
              </a:rPr>
              <a:t>study.</a:t>
            </a: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smtClean="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157441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0109"/>
            <a:ext cx="9144000" cy="1325563"/>
          </a:xfrm>
        </p:spPr>
        <p:txBody>
          <a:bodyPr>
            <a:normAutofit fontScale="90000"/>
          </a:bodyPr>
          <a:lstStyle/>
          <a:p>
            <a:pPr algn="ctr"/>
            <a:r>
              <a:rPr lang="en-US" sz="3200" b="1" dirty="0">
                <a:solidFill>
                  <a:schemeClr val="accent5"/>
                </a:solidFill>
                <a:latin typeface="Arial" panose="020B0604020202020204" pitchFamily="34" charset="0"/>
                <a:cs typeface="Arial" panose="020B0604020202020204" pitchFamily="34" charset="0"/>
              </a:rPr>
              <a:t>CD4 T Cell Count Was Not Significantly Correlated With Divergence in </a:t>
            </a:r>
            <a:r>
              <a:rPr lang="en-US" sz="3200" b="1" dirty="0" smtClean="0">
                <a:solidFill>
                  <a:schemeClr val="accent5"/>
                </a:solidFill>
                <a:latin typeface="Arial" panose="020B0604020202020204" pitchFamily="34" charset="0"/>
                <a:cs typeface="Arial" panose="020B0604020202020204" pitchFamily="34" charset="0"/>
              </a:rPr>
              <a:t>Individual Subjects</a:t>
            </a:r>
            <a:endParaRPr lang="en-US" sz="32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644440" y="1315454"/>
            <a:ext cx="4169443" cy="4973051"/>
          </a:xfrm>
        </p:spPr>
        <p:txBody>
          <a:bodyPr>
            <a:noAutofit/>
          </a:bodyPr>
          <a:lstStyle/>
          <a:p>
            <a:pPr marL="0" indent="0">
              <a:spcBef>
                <a:spcPts val="0"/>
              </a:spcBef>
              <a:buNone/>
            </a:pPr>
            <a:r>
              <a:rPr lang="en-US" sz="2200" b="1" dirty="0" smtClean="0">
                <a:latin typeface="Arial" panose="020B0604020202020204" pitchFamily="34" charset="0"/>
                <a:cs typeface="Arial" panose="020B0604020202020204" pitchFamily="34" charset="0"/>
              </a:rPr>
              <a:t>Subject 6: </a:t>
            </a:r>
            <a:r>
              <a:rPr lang="en-US" sz="2200" dirty="0" smtClean="0">
                <a:latin typeface="Arial" panose="020B0604020202020204" pitchFamily="34" charset="0"/>
                <a:cs typeface="Arial" panose="020B0604020202020204" pitchFamily="34" charset="0"/>
              </a:rPr>
              <a:t>r=.40, p=.43</a:t>
            </a:r>
            <a:r>
              <a:rPr lang="en-US" sz="2200" b="1" dirty="0" smtClean="0">
                <a:latin typeface="Arial" panose="020B0604020202020204" pitchFamily="34" charset="0"/>
                <a:cs typeface="Arial" panose="020B0604020202020204" pitchFamily="34" charset="0"/>
              </a:rPr>
              <a:t> </a:t>
            </a:r>
          </a:p>
          <a:p>
            <a:pPr marL="0" indent="0">
              <a:spcBef>
                <a:spcPts val="0"/>
              </a:spcBef>
              <a:buNone/>
            </a:pPr>
            <a:r>
              <a:rPr lang="en-US" sz="2200" b="1" dirty="0" smtClean="0">
                <a:latin typeface="Arial" panose="020B0604020202020204" pitchFamily="34" charset="0"/>
                <a:cs typeface="Arial" panose="020B0604020202020204" pitchFamily="34" charset="0"/>
              </a:rPr>
              <a:t>(n = 6)</a:t>
            </a:r>
            <a:endParaRPr lang="en-US" sz="2200" b="1" dirty="0">
              <a:latin typeface="Arial" panose="020B0604020202020204" pitchFamily="34" charset="0"/>
              <a:cs typeface="Arial" panose="020B0604020202020204" pitchFamily="34" charset="0"/>
            </a:endParaRPr>
          </a:p>
          <a:p>
            <a:pPr marL="0" indent="0">
              <a:spcBef>
                <a:spcPts val="0"/>
              </a:spcBef>
              <a:buNone/>
            </a:pPr>
            <a:endParaRPr lang="en-US" sz="2200" b="1" dirty="0" smtClean="0">
              <a:latin typeface="Arial" panose="020B0604020202020204" pitchFamily="34" charset="0"/>
              <a:cs typeface="Arial" panose="020B0604020202020204" pitchFamily="34" charset="0"/>
            </a:endParaRPr>
          </a:p>
          <a:p>
            <a:pPr marL="0" indent="0">
              <a:spcBef>
                <a:spcPts val="0"/>
              </a:spcBef>
              <a:buNone/>
            </a:pPr>
            <a:endParaRPr lang="en-US" sz="2200" b="1" dirty="0" smtClean="0">
              <a:latin typeface="Arial" panose="020B0604020202020204" pitchFamily="34" charset="0"/>
              <a:cs typeface="Arial" panose="020B0604020202020204" pitchFamily="34" charset="0"/>
            </a:endParaRPr>
          </a:p>
          <a:p>
            <a:pPr marL="0" indent="0">
              <a:spcBef>
                <a:spcPts val="0"/>
              </a:spcBef>
              <a:buNone/>
            </a:pPr>
            <a:r>
              <a:rPr lang="en-US" sz="2200" b="1" dirty="0" smtClean="0">
                <a:latin typeface="Arial" panose="020B0604020202020204" pitchFamily="34" charset="0"/>
                <a:cs typeface="Arial" panose="020B0604020202020204" pitchFamily="34" charset="0"/>
              </a:rPr>
              <a:t>Subject 8: </a:t>
            </a:r>
            <a:r>
              <a:rPr lang="en-US" sz="2200" dirty="0">
                <a:latin typeface="Arial" panose="020B0604020202020204" pitchFamily="34" charset="0"/>
                <a:cs typeface="Arial" panose="020B0604020202020204" pitchFamily="34" charset="0"/>
              </a:rPr>
              <a:t>r</a:t>
            </a:r>
            <a:r>
              <a:rPr lang="en-US" sz="2200" dirty="0" smtClean="0">
                <a:latin typeface="Arial" panose="020B0604020202020204" pitchFamily="34" charset="0"/>
                <a:cs typeface="Arial" panose="020B0604020202020204" pitchFamily="34" charset="0"/>
              </a:rPr>
              <a:t>=-.031, </a:t>
            </a:r>
            <a:r>
              <a:rPr lang="en-US" sz="2200" dirty="0">
                <a:latin typeface="Arial" panose="020B0604020202020204" pitchFamily="34" charset="0"/>
                <a:cs typeface="Arial" panose="020B0604020202020204" pitchFamily="34" charset="0"/>
              </a:rPr>
              <a:t>p</a:t>
            </a:r>
            <a:r>
              <a:rPr lang="en-US" sz="2200" dirty="0" smtClean="0">
                <a:latin typeface="Arial" panose="020B0604020202020204" pitchFamily="34" charset="0"/>
                <a:cs typeface="Arial" panose="020B0604020202020204" pitchFamily="34" charset="0"/>
              </a:rPr>
              <a:t>=.95</a:t>
            </a:r>
            <a:endParaRPr lang="en-US" sz="2200" b="1" dirty="0" smtClean="0">
              <a:latin typeface="Arial" panose="020B0604020202020204" pitchFamily="34" charset="0"/>
              <a:cs typeface="Arial" panose="020B0604020202020204" pitchFamily="34" charset="0"/>
            </a:endParaRPr>
          </a:p>
          <a:p>
            <a:pPr marL="0" indent="0">
              <a:spcBef>
                <a:spcPts val="0"/>
              </a:spcBef>
              <a:buNone/>
            </a:pPr>
            <a:r>
              <a:rPr lang="en-US" sz="2200" b="1" dirty="0" smtClean="0">
                <a:latin typeface="Arial" panose="020B0604020202020204" pitchFamily="34" charset="0"/>
                <a:cs typeface="Arial" panose="020B0604020202020204" pitchFamily="34" charset="0"/>
              </a:rPr>
              <a:t>(n = 6)</a:t>
            </a:r>
          </a:p>
          <a:p>
            <a:pPr marL="0" indent="0">
              <a:spcBef>
                <a:spcPts val="0"/>
              </a:spcBef>
              <a:buNone/>
            </a:pPr>
            <a:endParaRPr lang="en-US" sz="2200" b="1" dirty="0">
              <a:latin typeface="Arial" panose="020B0604020202020204" pitchFamily="34" charset="0"/>
              <a:cs typeface="Arial" panose="020B0604020202020204" pitchFamily="34" charset="0"/>
            </a:endParaRPr>
          </a:p>
          <a:p>
            <a:pPr marL="0" indent="0">
              <a:spcBef>
                <a:spcPts val="0"/>
              </a:spcBef>
              <a:buNone/>
            </a:pPr>
            <a:endParaRPr lang="en-US" sz="2200" b="1" dirty="0" smtClean="0">
              <a:latin typeface="Arial" panose="020B0604020202020204" pitchFamily="34" charset="0"/>
              <a:cs typeface="Arial" panose="020B0604020202020204" pitchFamily="34" charset="0"/>
            </a:endParaRPr>
          </a:p>
          <a:p>
            <a:pPr marL="0" indent="0">
              <a:spcBef>
                <a:spcPts val="0"/>
              </a:spcBef>
              <a:buNone/>
            </a:pPr>
            <a:r>
              <a:rPr lang="en-US" sz="2200" b="1" dirty="0" smtClean="0">
                <a:latin typeface="Arial" panose="020B0604020202020204" pitchFamily="34" charset="0"/>
                <a:cs typeface="Arial" panose="020B0604020202020204" pitchFamily="34" charset="0"/>
              </a:rPr>
              <a:t>Subject 9: </a:t>
            </a:r>
            <a:r>
              <a:rPr lang="en-US" sz="2200" dirty="0">
                <a:latin typeface="Arial" panose="020B0604020202020204" pitchFamily="34" charset="0"/>
                <a:cs typeface="Arial" panose="020B0604020202020204" pitchFamily="34" charset="0"/>
              </a:rPr>
              <a:t>r</a:t>
            </a:r>
            <a:r>
              <a:rPr lang="en-US" sz="2200" dirty="0" smtClean="0">
                <a:latin typeface="Arial" panose="020B0604020202020204" pitchFamily="34" charset="0"/>
                <a:cs typeface="Arial" panose="020B0604020202020204" pitchFamily="34" charset="0"/>
              </a:rPr>
              <a:t>=.0055, </a:t>
            </a:r>
            <a:r>
              <a:rPr lang="en-US" sz="2200" dirty="0">
                <a:latin typeface="Arial" panose="020B0604020202020204" pitchFamily="34" charset="0"/>
                <a:cs typeface="Arial" panose="020B0604020202020204" pitchFamily="34" charset="0"/>
              </a:rPr>
              <a:t>p</a:t>
            </a:r>
            <a:r>
              <a:rPr lang="en-US" sz="2200" dirty="0" smtClean="0">
                <a:latin typeface="Arial" panose="020B0604020202020204" pitchFamily="34" charset="0"/>
                <a:cs typeface="Arial" panose="020B0604020202020204" pitchFamily="34" charset="0"/>
              </a:rPr>
              <a:t>=.99</a:t>
            </a:r>
            <a:endParaRPr lang="en-US" sz="2200" b="1" dirty="0" smtClean="0">
              <a:latin typeface="Arial" panose="020B0604020202020204" pitchFamily="34" charset="0"/>
              <a:cs typeface="Arial" panose="020B0604020202020204" pitchFamily="34" charset="0"/>
            </a:endParaRPr>
          </a:p>
          <a:p>
            <a:pPr marL="0" indent="0">
              <a:spcBef>
                <a:spcPts val="0"/>
              </a:spcBef>
              <a:buNone/>
            </a:pPr>
            <a:r>
              <a:rPr lang="en-US" sz="2200" b="1" dirty="0" smtClean="0">
                <a:latin typeface="Arial" panose="020B0604020202020204" pitchFamily="34" charset="0"/>
                <a:cs typeface="Arial" panose="020B0604020202020204" pitchFamily="34" charset="0"/>
              </a:rPr>
              <a:t>(n = 7)</a:t>
            </a:r>
            <a:endParaRPr lang="en-US" sz="2200" b="1" dirty="0">
              <a:latin typeface="Arial" panose="020B0604020202020204" pitchFamily="34" charset="0"/>
              <a:cs typeface="Arial" panose="020B0604020202020204" pitchFamily="34" charset="0"/>
            </a:endParaRPr>
          </a:p>
          <a:p>
            <a:pPr marL="0" indent="0">
              <a:spcBef>
                <a:spcPts val="0"/>
              </a:spcBef>
              <a:buNone/>
            </a:pPr>
            <a:endParaRPr lang="en-US" sz="2200" b="1" dirty="0" smtClean="0">
              <a:latin typeface="Arial" panose="020B0604020202020204" pitchFamily="34" charset="0"/>
              <a:cs typeface="Arial" panose="020B0604020202020204" pitchFamily="34" charset="0"/>
            </a:endParaRPr>
          </a:p>
          <a:p>
            <a:pPr marL="0" indent="0">
              <a:spcBef>
                <a:spcPts val="0"/>
              </a:spcBef>
              <a:buNone/>
            </a:pPr>
            <a:endParaRPr lang="en-US" sz="2200" b="1" dirty="0" smtClean="0">
              <a:latin typeface="Arial" panose="020B0604020202020204" pitchFamily="34" charset="0"/>
              <a:cs typeface="Arial" panose="020B0604020202020204" pitchFamily="34" charset="0"/>
            </a:endParaRPr>
          </a:p>
          <a:p>
            <a:pPr marL="0" indent="0">
              <a:spcBef>
                <a:spcPts val="0"/>
              </a:spcBef>
              <a:buNone/>
            </a:pPr>
            <a:r>
              <a:rPr lang="en-US" sz="2200" b="1" dirty="0" smtClean="0">
                <a:latin typeface="Arial" panose="020B0604020202020204" pitchFamily="34" charset="0"/>
                <a:cs typeface="Arial" panose="020B0604020202020204" pitchFamily="34" charset="0"/>
              </a:rPr>
              <a:t>Subject 14: </a:t>
            </a:r>
            <a:r>
              <a:rPr lang="en-US" sz="2200" dirty="0">
                <a:latin typeface="Arial" panose="020B0604020202020204" pitchFamily="34" charset="0"/>
                <a:cs typeface="Arial" panose="020B0604020202020204" pitchFamily="34" charset="0"/>
              </a:rPr>
              <a:t>r</a:t>
            </a:r>
            <a:r>
              <a:rPr lang="en-US" sz="2200" dirty="0" smtClean="0">
                <a:latin typeface="Arial" panose="020B0604020202020204" pitchFamily="34" charset="0"/>
                <a:cs typeface="Arial" panose="020B0604020202020204" pitchFamily="34" charset="0"/>
              </a:rPr>
              <a:t>=.20, p=.63</a:t>
            </a:r>
          </a:p>
          <a:p>
            <a:pPr marL="0" indent="0">
              <a:spcBef>
                <a:spcPts val="0"/>
              </a:spcBef>
              <a:buNone/>
            </a:pPr>
            <a:r>
              <a:rPr lang="en-US" sz="2200" b="1" dirty="0" smtClean="0">
                <a:latin typeface="Arial" panose="020B0604020202020204" pitchFamily="34" charset="0"/>
                <a:cs typeface="Arial" panose="020B0604020202020204" pitchFamily="34" charset="0"/>
              </a:rPr>
              <a:t>(n = 8)</a:t>
            </a:r>
            <a:endParaRPr lang="en-US" sz="2200" b="1"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rotWithShape="1">
          <a:blip r:embed="rId3"/>
          <a:srcRect l="5369" t="1272" r="44105" b="6351"/>
          <a:stretch/>
        </p:blipFill>
        <p:spPr>
          <a:xfrm>
            <a:off x="1363575" y="1106908"/>
            <a:ext cx="3031958" cy="5293893"/>
          </a:xfrm>
          <a:prstGeom prst="rect">
            <a:avLst/>
          </a:prstGeom>
        </p:spPr>
      </p:pic>
      <p:sp>
        <p:nvSpPr>
          <p:cNvPr id="7" name="TextBox 6"/>
          <p:cNvSpPr txBox="1"/>
          <p:nvPr/>
        </p:nvSpPr>
        <p:spPr>
          <a:xfrm rot="16200000">
            <a:off x="167047" y="3324545"/>
            <a:ext cx="1913537" cy="400110"/>
          </a:xfrm>
          <a:prstGeom prst="rect">
            <a:avLst/>
          </a:prstGeom>
          <a:noFill/>
        </p:spPr>
        <p:txBody>
          <a:bodyPr wrap="none" rtlCol="0">
            <a:spAutoFit/>
          </a:bodyPr>
          <a:lstStyle/>
          <a:p>
            <a:r>
              <a:rPr lang="en-US" sz="2000" dirty="0" smtClean="0"/>
              <a:t>CD4 T Cell Count</a:t>
            </a:r>
            <a:endParaRPr lang="en-US" sz="2000" dirty="0"/>
          </a:p>
        </p:txBody>
      </p:sp>
      <p:sp>
        <p:nvSpPr>
          <p:cNvPr id="8" name="Rectangle 7"/>
          <p:cNvSpPr/>
          <p:nvPr/>
        </p:nvSpPr>
        <p:spPr>
          <a:xfrm>
            <a:off x="1123815" y="6386054"/>
            <a:ext cx="3871444" cy="400110"/>
          </a:xfrm>
          <a:prstGeom prst="rect">
            <a:avLst/>
          </a:prstGeom>
        </p:spPr>
        <p:txBody>
          <a:bodyPr wrap="none">
            <a:spAutoFit/>
          </a:bodyPr>
          <a:lstStyle/>
          <a:p>
            <a:r>
              <a:rPr lang="en-US" sz="2000" dirty="0"/>
              <a:t>Divergence </a:t>
            </a:r>
            <a:r>
              <a:rPr lang="en-US" sz="2000" dirty="0"/>
              <a:t>[</a:t>
            </a:r>
            <a:r>
              <a:rPr lang="en-US" sz="2000" dirty="0" smtClean="0"/>
              <a:t> </a:t>
            </a:r>
            <a:r>
              <a:rPr lang="en-US" sz="2000" dirty="0" smtClean="0"/>
              <a:t>(|(θ2-θ1</a:t>
            </a:r>
            <a:r>
              <a:rPr lang="en-US" sz="2000" dirty="0"/>
              <a:t>)</a:t>
            </a:r>
            <a:r>
              <a:rPr lang="en-US" sz="2000" dirty="0" smtClean="0"/>
              <a:t>/θ1|)/time ]</a:t>
            </a:r>
            <a:endParaRPr lang="en-US" sz="2000" dirty="0"/>
          </a:p>
        </p:txBody>
      </p:sp>
    </p:spTree>
    <p:extLst>
      <p:ext uri="{BB962C8B-B14F-4D97-AF65-F5344CB8AC3E}">
        <p14:creationId xmlns:p14="http://schemas.microsoft.com/office/powerpoint/2010/main" val="3839650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155576"/>
            <a:ext cx="8711865" cy="1325563"/>
          </a:xfrm>
        </p:spPr>
        <p:txBody>
          <a:bodyPr>
            <a:normAutofit/>
          </a:bodyPr>
          <a:lstStyle/>
          <a:p>
            <a:pPr algn="ctr"/>
            <a:r>
              <a:rPr lang="en-US" sz="2800" b="1" dirty="0" smtClean="0">
                <a:solidFill>
                  <a:schemeClr val="accent5"/>
                </a:solidFill>
                <a:latin typeface="Arial" panose="020B0604020202020204" pitchFamily="34" charset="0"/>
                <a:cs typeface="Arial" panose="020B0604020202020204" pitchFamily="34" charset="0"/>
              </a:rPr>
              <a:t>CD4 T Cell Count Was Not Significantly Correlated With Divergence in the Combined Data</a:t>
            </a:r>
            <a:endParaRPr lang="en-US" sz="2800" b="1" dirty="0">
              <a:solidFill>
                <a:schemeClr val="accent5"/>
              </a:solidFill>
              <a:latin typeface="Arial" panose="020B0604020202020204" pitchFamily="34" charset="0"/>
              <a:cs typeface="Arial" panose="020B0604020202020204" pitchFamily="34" charset="0"/>
            </a:endParaRPr>
          </a:p>
        </p:txBody>
      </p:sp>
      <p:sp>
        <p:nvSpPr>
          <p:cNvPr id="7" name="TextBox 6"/>
          <p:cNvSpPr txBox="1"/>
          <p:nvPr/>
        </p:nvSpPr>
        <p:spPr>
          <a:xfrm>
            <a:off x="3281271" y="1164552"/>
            <a:ext cx="2579552" cy="430887"/>
          </a:xfrm>
          <a:prstGeom prst="rect">
            <a:avLst/>
          </a:prstGeom>
          <a:noFill/>
        </p:spPr>
        <p:txBody>
          <a:bodyPr wrap="none" rtlCol="0">
            <a:spAutoFit/>
          </a:bodyPr>
          <a:lstStyle/>
          <a:p>
            <a:r>
              <a:rPr lang="en-US" sz="2200" dirty="0" smtClean="0"/>
              <a:t>(r=.090, n=27, p=.66)</a:t>
            </a:r>
            <a:endParaRPr lang="en-US" sz="2200" dirty="0"/>
          </a:p>
        </p:txBody>
      </p:sp>
      <p:pic>
        <p:nvPicPr>
          <p:cNvPr id="10" name="Picture 9"/>
          <p:cNvPicPr>
            <a:picLocks noChangeAspect="1"/>
          </p:cNvPicPr>
          <p:nvPr/>
        </p:nvPicPr>
        <p:blipFill rotWithShape="1">
          <a:blip r:embed="rId3"/>
          <a:srcRect r="13642" b="12768"/>
          <a:stretch/>
        </p:blipFill>
        <p:spPr>
          <a:xfrm>
            <a:off x="863947" y="1745567"/>
            <a:ext cx="7517369" cy="4669981"/>
          </a:xfrm>
          <a:prstGeom prst="rect">
            <a:avLst/>
          </a:prstGeom>
        </p:spPr>
      </p:pic>
      <p:sp>
        <p:nvSpPr>
          <p:cNvPr id="5" name="Rectangle 4"/>
          <p:cNvSpPr/>
          <p:nvPr/>
        </p:nvSpPr>
        <p:spPr>
          <a:xfrm>
            <a:off x="2824767" y="6341808"/>
            <a:ext cx="3871444" cy="400110"/>
          </a:xfrm>
          <a:prstGeom prst="rect">
            <a:avLst/>
          </a:prstGeom>
        </p:spPr>
        <p:txBody>
          <a:bodyPr wrap="none">
            <a:spAutoFit/>
          </a:bodyPr>
          <a:lstStyle/>
          <a:p>
            <a:r>
              <a:rPr lang="en-US" sz="2000" b="1" dirty="0"/>
              <a:t>Divergence </a:t>
            </a:r>
            <a:r>
              <a:rPr lang="en-US" sz="2000" b="1" dirty="0"/>
              <a:t>[</a:t>
            </a:r>
            <a:r>
              <a:rPr lang="en-US" sz="2000" b="1" dirty="0" smtClean="0"/>
              <a:t> </a:t>
            </a:r>
            <a:r>
              <a:rPr lang="en-US" sz="2000" b="1" dirty="0" smtClean="0"/>
              <a:t>(|(θ2-θ1</a:t>
            </a:r>
            <a:r>
              <a:rPr lang="en-US" sz="2000" b="1" dirty="0"/>
              <a:t>)</a:t>
            </a:r>
            <a:r>
              <a:rPr lang="en-US" sz="2000" b="1" dirty="0" smtClean="0"/>
              <a:t>/θ1|)/time ]</a:t>
            </a:r>
            <a:endParaRPr lang="en-US" sz="2000" b="1" dirty="0"/>
          </a:p>
        </p:txBody>
      </p:sp>
    </p:spTree>
    <p:extLst>
      <p:ext uri="{BB962C8B-B14F-4D97-AF65-F5344CB8AC3E}">
        <p14:creationId xmlns:p14="http://schemas.microsoft.com/office/powerpoint/2010/main" val="2255109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4638"/>
            <a:ext cx="7886700" cy="111317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Lack of Correlation was </a:t>
            </a:r>
            <a:r>
              <a:rPr lang="en-US" sz="3200" b="1" dirty="0" smtClean="0">
                <a:solidFill>
                  <a:schemeClr val="accent5"/>
                </a:solidFill>
                <a:latin typeface="Arial" panose="020B0604020202020204" pitchFamily="34" charset="0"/>
                <a:cs typeface="Arial" panose="020B0604020202020204" pitchFamily="34" charset="0"/>
              </a:rPr>
              <a:t>Likely Due to Method Limitations</a:t>
            </a:r>
            <a:endParaRPr lang="en-US" sz="32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45057" y="1287306"/>
            <a:ext cx="8436633" cy="5570694"/>
          </a:xfrm>
        </p:spPr>
        <p:txBody>
          <a:bodyPr>
            <a:normAutofit fontScale="85000" lnSpcReduction="20000"/>
          </a:bodyPr>
          <a:lstStyle/>
          <a:p>
            <a:r>
              <a:rPr lang="en-US" sz="2400" b="1" dirty="0" smtClean="0">
                <a:latin typeface="Arial" panose="020B0604020202020204" pitchFamily="34" charset="0"/>
                <a:cs typeface="Arial" panose="020B0604020202020204" pitchFamily="34" charset="0"/>
              </a:rPr>
              <a:t>We only analyzed subjects 6, 8, 9, and 14.</a:t>
            </a:r>
          </a:p>
          <a:p>
            <a:pPr marL="0" indent="0">
              <a:buNone/>
            </a:pPr>
            <a:r>
              <a:rPr lang="en-US" sz="2400" b="1" dirty="0" smtClean="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 Analyzing other moderate progressors would increase sample 		  size and decrease standard error</a:t>
            </a:r>
          </a:p>
          <a:p>
            <a:pPr marL="0" indent="0">
              <a:buNone/>
            </a:pP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 Including other groups might show more easily 	  	  	  	  detectable differences between subjects.</a:t>
            </a:r>
            <a:endParaRPr lang="en-US" sz="2400" dirty="0" smtClean="0">
              <a:latin typeface="Arial" panose="020B0604020202020204" pitchFamily="34" charset="0"/>
              <a:cs typeface="Arial" panose="020B0604020202020204" pitchFamily="34" charset="0"/>
            </a:endParaRPr>
          </a:p>
          <a:p>
            <a:pPr marL="0" indent="0">
              <a:buNone/>
            </a:pPr>
            <a:r>
              <a:rPr lang="en-US" sz="2400" b="1"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 Subject 9 </a:t>
            </a:r>
            <a:r>
              <a:rPr lang="en-US" sz="2400" dirty="0" smtClean="0">
                <a:latin typeface="Arial" panose="020B0604020202020204" pitchFamily="34" charset="0"/>
                <a:cs typeface="Arial" panose="020B0604020202020204" pitchFamily="34" charset="0"/>
              </a:rPr>
              <a:t>had especially high diversity</a:t>
            </a:r>
            <a:r>
              <a:rPr lang="en-US" sz="2400" dirty="0" smtClean="0">
                <a:latin typeface="Arial" panose="020B0604020202020204" pitchFamily="34" charset="0"/>
                <a:cs typeface="Arial" panose="020B0604020202020204" pitchFamily="34" charset="0"/>
              </a:rPr>
              <a:t>.</a:t>
            </a:r>
          </a:p>
          <a:p>
            <a:pPr marL="0" indent="0">
              <a:buNone/>
            </a:pPr>
            <a:endParaRPr lang="en-US" sz="2400" b="1" dirty="0">
              <a:latin typeface="Arial" panose="020B0604020202020204" pitchFamily="34" charset="0"/>
              <a:cs typeface="Arial" panose="020B0604020202020204" pitchFamily="34" charset="0"/>
            </a:endParaRPr>
          </a:p>
          <a:p>
            <a:r>
              <a:rPr lang="en-US" sz="2400" b="1" dirty="0" smtClean="0">
                <a:latin typeface="Arial" panose="020B0604020202020204" pitchFamily="34" charset="0"/>
                <a:cs typeface="Arial" panose="020B0604020202020204" pitchFamily="34" charset="0"/>
              </a:rPr>
              <a:t>We did not use the same measure of </a:t>
            </a:r>
            <a:r>
              <a:rPr lang="en-US" sz="2400" b="1" dirty="0">
                <a:latin typeface="Arial" panose="020B0604020202020204" pitchFamily="34" charset="0"/>
                <a:cs typeface="Arial" panose="020B0604020202020204" pitchFamily="34" charset="0"/>
              </a:rPr>
              <a:t>divergence </a:t>
            </a:r>
            <a:r>
              <a:rPr lang="en-US" sz="2400" b="1" dirty="0" smtClean="0">
                <a:latin typeface="Arial" panose="020B0604020202020204" pitchFamily="34" charset="0"/>
                <a:cs typeface="Arial" panose="020B0604020202020204" pitchFamily="34" charset="0"/>
              </a:rPr>
              <a:t>used by Markham et al. (1998).</a:t>
            </a:r>
          </a:p>
          <a:p>
            <a:pPr marL="0" indent="0">
              <a:buNone/>
            </a:pPr>
            <a:r>
              <a:rPr lang="en-US" sz="2400" dirty="0">
                <a:latin typeface="Arial" panose="020B0604020202020204" pitchFamily="34" charset="0"/>
                <a:cs typeface="Arial" panose="020B0604020202020204" pitchFamily="34" charset="0"/>
              </a:rPr>
              <a:t>	</a:t>
            </a:r>
            <a:r>
              <a:rPr lang="en-US" sz="2400" dirty="0" smtClean="0">
                <a:latin typeface="Arial" panose="020B0604020202020204" pitchFamily="34" charset="0"/>
                <a:cs typeface="Arial" panose="020B0604020202020204" pitchFamily="34" charset="0"/>
              </a:rPr>
              <a:t>- Greater time and manpower would allow us to 	  </a:t>
            </a:r>
            <a:r>
              <a:rPr lang="en-US" sz="2400" dirty="0" smtClean="0">
                <a:latin typeface="Arial" panose="020B0604020202020204" pitchFamily="34" charset="0"/>
                <a:cs typeface="Arial" panose="020B0604020202020204" pitchFamily="34" charset="0"/>
              </a:rPr>
              <a:t>	  	   	  do </a:t>
            </a:r>
            <a:r>
              <a:rPr lang="en-US" sz="2400" dirty="0" smtClean="0">
                <a:latin typeface="Arial" panose="020B0604020202020204" pitchFamily="34" charset="0"/>
                <a:cs typeface="Arial" panose="020B0604020202020204" pitchFamily="34" charset="0"/>
              </a:rPr>
              <a:t>this in the future.</a:t>
            </a:r>
          </a:p>
          <a:p>
            <a:pPr marL="0" indent="0">
              <a:buNone/>
            </a:pPr>
            <a:endParaRPr lang="en-US" sz="2400" dirty="0">
              <a:latin typeface="Arial" panose="020B0604020202020204" pitchFamily="34" charset="0"/>
              <a:cs typeface="Arial" panose="020B0604020202020204" pitchFamily="34" charset="0"/>
            </a:endParaRPr>
          </a:p>
          <a:p>
            <a:r>
              <a:rPr lang="en-US" sz="2400" b="1" dirty="0" smtClean="0">
                <a:latin typeface="Arial" panose="020B0604020202020204" pitchFamily="34" charset="0"/>
                <a:cs typeface="Arial" panose="020B0604020202020204" pitchFamily="34" charset="0"/>
              </a:rPr>
              <a:t>Future </a:t>
            </a:r>
            <a:r>
              <a:rPr lang="en-US" sz="2400" b="1" dirty="0" smtClean="0">
                <a:latin typeface="Arial" panose="020B0604020202020204" pitchFamily="34" charset="0"/>
                <a:cs typeface="Arial" panose="020B0604020202020204" pitchFamily="34" charset="0"/>
              </a:rPr>
              <a:t>studies should include all subjects and calculate divergence as in the original</a:t>
            </a:r>
            <a:r>
              <a:rPr lang="en-US" sz="2400" b="1" dirty="0" smtClean="0">
                <a:latin typeface="Arial" panose="020B0604020202020204" pitchFamily="34" charset="0"/>
                <a:cs typeface="Arial" panose="020B0604020202020204" pitchFamily="34" charset="0"/>
              </a:rPr>
              <a:t>.</a:t>
            </a:r>
          </a:p>
          <a:p>
            <a:endParaRPr lang="en-US" sz="2400" b="1" dirty="0" smtClean="0">
              <a:latin typeface="Arial" panose="020B0604020202020204" pitchFamily="34" charset="0"/>
              <a:cs typeface="Arial" panose="020B0604020202020204" pitchFamily="34" charset="0"/>
            </a:endParaRPr>
          </a:p>
          <a:p>
            <a:r>
              <a:rPr lang="en-US" sz="2400" b="1" dirty="0" smtClean="0">
                <a:latin typeface="Arial" panose="020B0604020202020204" pitchFamily="34" charset="0"/>
                <a:cs typeface="Arial" panose="020B0604020202020204" pitchFamily="34" charset="0"/>
              </a:rPr>
              <a:t>Recent studies show co-linear increase in genetic divergence and diversity, a plateau, and then possibly a decrease (Merk </a:t>
            </a:r>
            <a:r>
              <a:rPr lang="en-US" sz="2400" b="1" dirty="0">
                <a:latin typeface="Arial" panose="020B0604020202020204" pitchFamily="34" charset="0"/>
                <a:cs typeface="Arial" panose="020B0604020202020204" pitchFamily="34" charset="0"/>
              </a:rPr>
              <a:t>&amp; </a:t>
            </a:r>
            <a:r>
              <a:rPr lang="en-US" sz="2400" b="1" dirty="0" smtClean="0">
                <a:latin typeface="Arial" panose="020B0604020202020204" pitchFamily="34" charset="0"/>
                <a:cs typeface="Arial" panose="020B0604020202020204" pitchFamily="34" charset="0"/>
              </a:rPr>
              <a:t>Subramaniam</a:t>
            </a:r>
            <a:r>
              <a:rPr lang="en-US" sz="2400" b="1" dirty="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2013).</a:t>
            </a:r>
            <a:endParaRPr lang="en-US" sz="2400" b="1" dirty="0">
              <a:latin typeface="Arial" panose="020B0604020202020204" pitchFamily="34" charset="0"/>
              <a:cs typeface="Arial" panose="020B0604020202020204" pitchFamily="34" charset="0"/>
            </a:endParaRPr>
          </a:p>
          <a:p>
            <a:endParaRPr lang="en-US" sz="2400" b="1" dirty="0" smtClean="0">
              <a:latin typeface="Arial" panose="020B0604020202020204" pitchFamily="34" charset="0"/>
              <a:cs typeface="Arial" panose="020B0604020202020204" pitchFamily="34" charset="0"/>
            </a:endParaRPr>
          </a:p>
          <a:p>
            <a:endParaRPr lang="en-US" sz="2400" b="1" dirty="0">
              <a:latin typeface="Arial" panose="020B0604020202020204" pitchFamily="34" charset="0"/>
              <a:cs typeface="Arial" panose="020B0604020202020204" pitchFamily="34" charset="0"/>
            </a:endParaRPr>
          </a:p>
          <a:p>
            <a:endParaRPr lang="en-US" sz="24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3106101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normAutofit/>
          </a:bodyPr>
          <a:lstStyle/>
          <a:p>
            <a:pPr algn="ctr"/>
            <a:r>
              <a:rPr lang="en-US" sz="3600" b="1" dirty="0" smtClean="0">
                <a:solidFill>
                  <a:schemeClr val="accent5"/>
                </a:solidFill>
                <a:latin typeface="Arial" panose="020B0604020202020204" pitchFamily="34" charset="0"/>
                <a:cs typeface="Arial" panose="020B0604020202020204" pitchFamily="34" charset="0"/>
              </a:rPr>
              <a:t>Summary</a:t>
            </a:r>
            <a:endParaRPr lang="en-US" sz="36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028666"/>
            <a:ext cx="7886700" cy="5682686"/>
          </a:xfrm>
        </p:spPr>
        <p:txBody>
          <a:bodyPr>
            <a:normAutofit fontScale="92500" lnSpcReduction="10000"/>
          </a:bodyPr>
          <a:lstStyle/>
          <a:p>
            <a:pPr>
              <a:spcBef>
                <a:spcPts val="0"/>
              </a:spcBef>
            </a:pPr>
            <a:r>
              <a:rPr lang="en-US" sz="2300" b="1" dirty="0">
                <a:latin typeface="Arial" panose="020B0604020202020204" pitchFamily="34" charset="0"/>
                <a:cs typeface="Arial" panose="020B0604020202020204" pitchFamily="34" charset="0"/>
              </a:rPr>
              <a:t>The </a:t>
            </a:r>
            <a:r>
              <a:rPr lang="en-US" sz="2300" b="1" i="1" dirty="0">
                <a:latin typeface="Arial" panose="020B0604020202020204" pitchFamily="34" charset="0"/>
                <a:cs typeface="Arial" panose="020B0604020202020204" pitchFamily="34" charset="0"/>
              </a:rPr>
              <a:t>env </a:t>
            </a:r>
            <a:r>
              <a:rPr lang="en-US" sz="2300" b="1" dirty="0" smtClean="0">
                <a:latin typeface="Arial" panose="020B0604020202020204" pitchFamily="34" charset="0"/>
                <a:cs typeface="Arial" panose="020B0604020202020204" pitchFamily="34" charset="0"/>
              </a:rPr>
              <a:t>gene codes for gp120, which </a:t>
            </a:r>
            <a:r>
              <a:rPr lang="en-US" sz="2300" b="1" dirty="0">
                <a:latin typeface="Arial" panose="020B0604020202020204" pitchFamily="34" charset="0"/>
                <a:cs typeface="Arial" panose="020B0604020202020204" pitchFamily="34" charset="0"/>
              </a:rPr>
              <a:t>is important in the host invasion, immune system evasion, and survival of HIV-1.</a:t>
            </a:r>
          </a:p>
          <a:p>
            <a:pPr marL="0" indent="0">
              <a:spcBef>
                <a:spcPts val="0"/>
              </a:spcBef>
              <a:buNone/>
            </a:pPr>
            <a:endParaRPr lang="en-US" sz="2300" b="1" dirty="0" smtClean="0">
              <a:latin typeface="Arial" panose="020B0604020202020204" pitchFamily="34" charset="0"/>
              <a:cs typeface="Arial" panose="020B0604020202020204" pitchFamily="34" charset="0"/>
            </a:endParaRPr>
          </a:p>
          <a:p>
            <a:pPr>
              <a:spcBef>
                <a:spcPts val="0"/>
              </a:spcBef>
            </a:pPr>
            <a:r>
              <a:rPr lang="en-US" sz="2300" b="1" dirty="0" smtClean="0">
                <a:latin typeface="Arial" panose="020B0604020202020204" pitchFamily="34" charset="0"/>
                <a:cs typeface="Arial" panose="020B0604020202020204" pitchFamily="34" charset="0"/>
              </a:rPr>
              <a:t>Markham et al. (1998) found </a:t>
            </a:r>
            <a:r>
              <a:rPr lang="en-US" sz="2300" b="1" dirty="0">
                <a:latin typeface="Arial" panose="020B0604020202020204" pitchFamily="34" charset="0"/>
                <a:cs typeface="Arial" panose="020B0604020202020204" pitchFamily="34" charset="0"/>
              </a:rPr>
              <a:t>increased </a:t>
            </a:r>
            <a:r>
              <a:rPr lang="en-US" sz="2300" b="1" dirty="0" smtClean="0">
                <a:latin typeface="Arial" panose="020B0604020202020204" pitchFamily="34" charset="0"/>
                <a:cs typeface="Arial" panose="020B0604020202020204" pitchFamily="34" charset="0"/>
              </a:rPr>
              <a:t>divergence of the V3 region of gp120 of </a:t>
            </a:r>
            <a:r>
              <a:rPr lang="en-US" sz="2300" b="1" dirty="0" smtClean="0">
                <a:latin typeface="Arial" panose="020B0604020202020204" pitchFamily="34" charset="0"/>
                <a:cs typeface="Arial" panose="020B0604020202020204" pitchFamily="34" charset="0"/>
              </a:rPr>
              <a:t>HIV-1 </a:t>
            </a:r>
            <a:r>
              <a:rPr lang="en-US" sz="2300" b="1" dirty="0" smtClean="0">
                <a:latin typeface="Arial" panose="020B0604020202020204" pitchFamily="34" charset="0"/>
                <a:cs typeface="Arial" panose="020B0604020202020204" pitchFamily="34" charset="0"/>
              </a:rPr>
              <a:t>in </a:t>
            </a:r>
            <a:r>
              <a:rPr lang="en-US" sz="2300" b="1" dirty="0" smtClean="0">
                <a:latin typeface="Arial" panose="020B0604020202020204" pitchFamily="34" charset="0"/>
                <a:cs typeface="Arial" panose="020B0604020202020204" pitchFamily="34" charset="0"/>
              </a:rPr>
              <a:t>subjects with greater rates of CD4 T cell decline.</a:t>
            </a:r>
          </a:p>
          <a:p>
            <a:pPr marL="0" indent="0">
              <a:spcBef>
                <a:spcPts val="0"/>
              </a:spcBef>
              <a:buNone/>
            </a:pPr>
            <a:endParaRPr lang="en-US" sz="2300" b="1" dirty="0" smtClean="0">
              <a:latin typeface="Arial" panose="020B0604020202020204" pitchFamily="34" charset="0"/>
              <a:cs typeface="Arial" panose="020B0604020202020204" pitchFamily="34" charset="0"/>
            </a:endParaRPr>
          </a:p>
          <a:p>
            <a:pPr>
              <a:spcBef>
                <a:spcPts val="0"/>
              </a:spcBef>
            </a:pPr>
            <a:r>
              <a:rPr lang="en-US" sz="2300" b="1" dirty="0" smtClean="0">
                <a:latin typeface="Arial" panose="020B0604020202020204" pitchFamily="34" charset="0"/>
                <a:cs typeface="Arial" panose="020B0604020202020204" pitchFamily="34" charset="0"/>
              </a:rPr>
              <a:t>We used </a:t>
            </a:r>
            <a:r>
              <a:rPr lang="en-US" sz="2300" b="1" dirty="0" smtClean="0">
                <a:latin typeface="Arial" panose="020B0604020202020204" pitchFamily="34" charset="0"/>
                <a:cs typeface="Arial" panose="020B0604020202020204" pitchFamily="34" charset="0"/>
              </a:rPr>
              <a:t>tests for correlation </a:t>
            </a:r>
            <a:r>
              <a:rPr lang="en-US" sz="2300" b="1" dirty="0" smtClean="0">
                <a:latin typeface="Arial" panose="020B0604020202020204" pitchFamily="34" charset="0"/>
                <a:cs typeface="Arial" panose="020B0604020202020204" pitchFamily="34" charset="0"/>
              </a:rPr>
              <a:t>to analyze divergence and CD4 T cell decline </a:t>
            </a:r>
            <a:r>
              <a:rPr lang="en-US" sz="2300" b="1" dirty="0" smtClean="0">
                <a:latin typeface="Arial" panose="020B0604020202020204" pitchFamily="34" charset="0"/>
                <a:cs typeface="Arial" panose="020B0604020202020204" pitchFamily="34" charset="0"/>
              </a:rPr>
              <a:t>in four moderate progressors with the most sequence data from </a:t>
            </a:r>
            <a:r>
              <a:rPr lang="en-US" sz="2300" b="1" dirty="0">
                <a:latin typeface="Arial" panose="020B0604020202020204" pitchFamily="34" charset="0"/>
                <a:cs typeface="Arial" panose="020B0604020202020204" pitchFamily="34" charset="0"/>
              </a:rPr>
              <a:t>the Markham et al. (1998</a:t>
            </a:r>
            <a:r>
              <a:rPr lang="en-US" sz="2300" b="1" dirty="0" smtClean="0">
                <a:latin typeface="Arial" panose="020B0604020202020204" pitchFamily="34" charset="0"/>
                <a:cs typeface="Arial" panose="020B0604020202020204" pitchFamily="34" charset="0"/>
              </a:rPr>
              <a:t>) </a:t>
            </a:r>
            <a:r>
              <a:rPr lang="en-US" sz="2300" b="1" dirty="0" smtClean="0">
                <a:latin typeface="Arial" panose="020B0604020202020204" pitchFamily="34" charset="0"/>
                <a:cs typeface="Arial" panose="020B0604020202020204" pitchFamily="34" charset="0"/>
              </a:rPr>
              <a:t>dataset.</a:t>
            </a:r>
            <a:endParaRPr lang="en-US" sz="2300" b="1" dirty="0" smtClean="0">
              <a:latin typeface="Arial" panose="020B0604020202020204" pitchFamily="34" charset="0"/>
              <a:cs typeface="Arial" panose="020B0604020202020204" pitchFamily="34" charset="0"/>
            </a:endParaRPr>
          </a:p>
          <a:p>
            <a:pPr marL="0" indent="0">
              <a:spcBef>
                <a:spcPts val="0"/>
              </a:spcBef>
              <a:buNone/>
            </a:pPr>
            <a:endParaRPr lang="en-US" sz="2300" b="1" dirty="0" smtClean="0">
              <a:latin typeface="Arial" panose="020B0604020202020204" pitchFamily="34" charset="0"/>
              <a:cs typeface="Arial" panose="020B0604020202020204" pitchFamily="34" charset="0"/>
            </a:endParaRPr>
          </a:p>
          <a:p>
            <a:pPr>
              <a:spcBef>
                <a:spcPts val="0"/>
              </a:spcBef>
            </a:pPr>
            <a:r>
              <a:rPr lang="en-US" sz="2300" b="1" dirty="0" smtClean="0">
                <a:latin typeface="Arial" panose="020B0604020202020204" pitchFamily="34" charset="0"/>
                <a:cs typeface="Arial" panose="020B0604020202020204" pitchFamily="34" charset="0"/>
              </a:rPr>
              <a:t>We did not find </a:t>
            </a:r>
            <a:r>
              <a:rPr lang="en-US" sz="2300" b="1" dirty="0" smtClean="0">
                <a:latin typeface="Arial" panose="020B0604020202020204" pitchFamily="34" charset="0"/>
                <a:cs typeface="Arial" panose="020B0604020202020204" pitchFamily="34" charset="0"/>
              </a:rPr>
              <a:t>a correlation between </a:t>
            </a:r>
            <a:r>
              <a:rPr lang="en-US" sz="2300" b="1" dirty="0" smtClean="0">
                <a:latin typeface="Arial" panose="020B0604020202020204" pitchFamily="34" charset="0"/>
                <a:cs typeface="Arial" panose="020B0604020202020204" pitchFamily="34" charset="0"/>
              </a:rPr>
              <a:t>CD4 T cell count and </a:t>
            </a:r>
            <a:r>
              <a:rPr lang="en-US" sz="2300" b="1" dirty="0" smtClean="0">
                <a:latin typeface="Arial" panose="020B0604020202020204" pitchFamily="34" charset="0"/>
                <a:cs typeface="Arial" panose="020B0604020202020204" pitchFamily="34" charset="0"/>
              </a:rPr>
              <a:t>the divergence of the V3 region in HIV-1.</a:t>
            </a:r>
            <a:endParaRPr lang="en-US" sz="2300" b="1" dirty="0" smtClean="0">
              <a:latin typeface="Arial" panose="020B0604020202020204" pitchFamily="34" charset="0"/>
              <a:cs typeface="Arial" panose="020B0604020202020204" pitchFamily="34" charset="0"/>
            </a:endParaRPr>
          </a:p>
          <a:p>
            <a:pPr marL="0" indent="0">
              <a:spcBef>
                <a:spcPts val="0"/>
              </a:spcBef>
              <a:buNone/>
            </a:pPr>
            <a:endParaRPr lang="en-US" sz="2300" b="1" dirty="0">
              <a:latin typeface="Arial" panose="020B0604020202020204" pitchFamily="34" charset="0"/>
              <a:cs typeface="Arial" panose="020B0604020202020204" pitchFamily="34" charset="0"/>
            </a:endParaRPr>
          </a:p>
          <a:p>
            <a:pPr>
              <a:spcBef>
                <a:spcPts val="0"/>
              </a:spcBef>
            </a:pPr>
            <a:r>
              <a:rPr lang="en-US" sz="2300" b="1" dirty="0">
                <a:latin typeface="Arial" panose="020B0604020202020204" pitchFamily="34" charset="0"/>
                <a:cs typeface="Arial" panose="020B0604020202020204" pitchFamily="34" charset="0"/>
              </a:rPr>
              <a:t>Other studies have </a:t>
            </a:r>
            <a:r>
              <a:rPr lang="en-US" sz="2300" b="1" dirty="0" smtClean="0">
                <a:latin typeface="Arial" panose="020B0604020202020204" pitchFamily="34" charset="0"/>
                <a:cs typeface="Arial" panose="020B0604020202020204" pitchFamily="34" charset="0"/>
              </a:rPr>
              <a:t>shown co-linear increase and plateau of </a:t>
            </a:r>
            <a:r>
              <a:rPr lang="en-US" sz="2300" b="1" dirty="0">
                <a:latin typeface="Arial" panose="020B0604020202020204" pitchFamily="34" charset="0"/>
                <a:cs typeface="Arial" panose="020B0604020202020204" pitchFamily="34" charset="0"/>
              </a:rPr>
              <a:t>diversity and divergence </a:t>
            </a:r>
            <a:r>
              <a:rPr lang="en-US" sz="2300" b="1" dirty="0" smtClean="0">
                <a:latin typeface="Arial" panose="020B0604020202020204" pitchFamily="34" charset="0"/>
                <a:cs typeface="Arial" panose="020B0604020202020204" pitchFamily="34" charset="0"/>
              </a:rPr>
              <a:t>in various pathogens. </a:t>
            </a: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r>
              <a:rPr lang="en-US" sz="2300" b="1" dirty="0" smtClean="0">
                <a:latin typeface="Arial" panose="020B0604020202020204" pitchFamily="34" charset="0"/>
                <a:cs typeface="Arial" panose="020B0604020202020204" pitchFamily="34" charset="0"/>
              </a:rPr>
              <a:t>Future </a:t>
            </a:r>
            <a:r>
              <a:rPr lang="en-US" sz="2300" b="1" dirty="0" smtClean="0">
                <a:latin typeface="Arial" panose="020B0604020202020204" pitchFamily="34" charset="0"/>
                <a:cs typeface="Arial" panose="020B0604020202020204" pitchFamily="34" charset="0"/>
              </a:rPr>
              <a:t>studies </a:t>
            </a:r>
            <a:r>
              <a:rPr lang="en-US" sz="2300" b="1" dirty="0">
                <a:latin typeface="Arial" panose="020B0604020202020204" pitchFamily="34" charset="0"/>
                <a:cs typeface="Arial" panose="020B0604020202020204" pitchFamily="34" charset="0"/>
              </a:rPr>
              <a:t>should </a:t>
            </a:r>
            <a:r>
              <a:rPr lang="en-US" sz="2300" b="1" dirty="0" smtClean="0">
                <a:latin typeface="Arial" panose="020B0604020202020204" pitchFamily="34" charset="0"/>
                <a:cs typeface="Arial" panose="020B0604020202020204" pitchFamily="34" charset="0"/>
              </a:rPr>
              <a:t>include all subjects of Markham et al. and only alter the statistical test.</a:t>
            </a:r>
            <a:endParaRPr lang="en-US" sz="2300" b="1" dirty="0">
              <a:latin typeface="Arial" panose="020B0604020202020204" pitchFamily="34" charset="0"/>
              <a:cs typeface="Arial" panose="020B0604020202020204" pitchFamily="34" charset="0"/>
            </a:endParaRPr>
          </a:p>
          <a:p>
            <a:pPr>
              <a:spcBef>
                <a:spcPts val="0"/>
              </a:spcBef>
            </a:pPr>
            <a:endParaRPr lang="en-US" sz="2300" b="1" dirty="0" smtClean="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72113362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67148"/>
            <a:ext cx="7886700" cy="1325563"/>
          </a:xfrm>
        </p:spPr>
        <p:txBody>
          <a:bodyPr>
            <a:normAutofit/>
          </a:bodyPr>
          <a:lstStyle/>
          <a:p>
            <a:pPr algn="ctr"/>
            <a:r>
              <a:rPr lang="en-US" sz="3600" b="1" dirty="0" smtClean="0">
                <a:solidFill>
                  <a:schemeClr val="accent5"/>
                </a:solidFill>
                <a:latin typeface="Arial" panose="020B0604020202020204" pitchFamily="34" charset="0"/>
                <a:cs typeface="Arial" panose="020B0604020202020204" pitchFamily="34" charset="0"/>
              </a:rPr>
              <a:t>Acknowledgements</a:t>
            </a:r>
            <a:endParaRPr lang="en-US" sz="36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4172935"/>
            <a:ext cx="7886700" cy="5370130"/>
          </a:xfrm>
        </p:spPr>
        <p:txBody>
          <a:bodyPr>
            <a:normAutofit/>
          </a:bodyPr>
          <a:lstStyle/>
          <a:p>
            <a:pPr marL="0" indent="0" algn="ctr">
              <a:spcBef>
                <a:spcPts val="0"/>
              </a:spcBef>
              <a:buNone/>
            </a:pPr>
            <a:endParaRPr lang="en-US" altLang="en-US" dirty="0" smtClean="0">
              <a:latin typeface="Arial" panose="020B0604020202020204" pitchFamily="34" charset="0"/>
              <a:cs typeface="Arial" panose="020B0604020202020204" pitchFamily="34" charset="0"/>
            </a:endParaRPr>
          </a:p>
          <a:p>
            <a:pPr marL="0" indent="0" algn="ctr">
              <a:spcBef>
                <a:spcPts val="0"/>
              </a:spcBef>
              <a:buNone/>
            </a:pPr>
            <a:r>
              <a:rPr lang="en-US" dirty="0">
                <a:latin typeface="Arial" panose="020B0604020202020204" pitchFamily="34" charset="0"/>
                <a:cs typeface="Arial" panose="020B0604020202020204" pitchFamily="34" charset="0"/>
              </a:rPr>
              <a:t>Anu Varshneya </a:t>
            </a:r>
          </a:p>
          <a:p>
            <a:pPr marL="0" indent="0" algn="ctr">
              <a:spcBef>
                <a:spcPts val="0"/>
              </a:spcBef>
              <a:buNone/>
            </a:pPr>
            <a:r>
              <a:rPr lang="en-US" dirty="0">
                <a:latin typeface="Arial" panose="020B0604020202020204" pitchFamily="34" charset="0"/>
                <a:cs typeface="Arial" panose="020B0604020202020204" pitchFamily="34" charset="0"/>
              </a:rPr>
              <a:t>Mia Huddleston</a:t>
            </a:r>
            <a:endParaRPr lang="en-US" altLang="en-US" dirty="0" smtClean="0">
              <a:latin typeface="Arial" panose="020B0604020202020204" pitchFamily="34" charset="0"/>
              <a:cs typeface="Arial" panose="020B0604020202020204" pitchFamily="34" charset="0"/>
            </a:endParaRPr>
          </a:p>
          <a:p>
            <a:pPr marL="0" indent="0" algn="ctr">
              <a:spcBef>
                <a:spcPts val="0"/>
              </a:spcBef>
              <a:buNone/>
            </a:pPr>
            <a:r>
              <a:rPr lang="en-US" altLang="en-US" dirty="0" smtClean="0">
                <a:latin typeface="Arial" panose="020B0604020202020204" pitchFamily="34" charset="0"/>
                <a:cs typeface="Arial" panose="020B0604020202020204" pitchFamily="34" charset="0"/>
              </a:rPr>
              <a:t>Kam </a:t>
            </a:r>
            <a:r>
              <a:rPr lang="en-US" altLang="en-US" dirty="0">
                <a:latin typeface="Arial" panose="020B0604020202020204" pitchFamily="34" charset="0"/>
                <a:cs typeface="Arial" panose="020B0604020202020204" pitchFamily="34" charset="0"/>
              </a:rPr>
              <a:t>D. Dahlquist, Ph.D</a:t>
            </a:r>
            <a:r>
              <a:rPr lang="en-US" altLang="en-US" dirty="0" smtClean="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0" indent="0" algn="ctr">
              <a:spcBef>
                <a:spcPts val="0"/>
              </a:spcBef>
              <a:buNone/>
            </a:pPr>
            <a:endParaRPr lang="en-US" dirty="0" smtClean="0">
              <a:latin typeface="Arial" panose="020B0604020202020204" pitchFamily="34" charset="0"/>
              <a:cs typeface="Arial" panose="020B0604020202020204" pitchFamily="34" charset="0"/>
            </a:endParaRPr>
          </a:p>
          <a:p>
            <a:pPr marL="0" indent="0" algn="ctr">
              <a:spcBef>
                <a:spcPts val="0"/>
              </a:spcBef>
              <a:buNone/>
            </a:pPr>
            <a:endParaRPr lang="en-US" dirty="0">
              <a:latin typeface="Arial" panose="020B0604020202020204" pitchFamily="34" charset="0"/>
              <a:cs typeface="Arial" panose="020B0604020202020204" pitchFamily="34" charset="0"/>
            </a:endParaRPr>
          </a:p>
        </p:txBody>
      </p:sp>
      <p:pic>
        <p:nvPicPr>
          <p:cNvPr id="1030" name="Picture 6" descr="Image result for loyola marymount university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3458" y="1492711"/>
            <a:ext cx="2717083" cy="27170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286844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132556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References</a:t>
            </a:r>
            <a:endParaRPr lang="en-US" sz="32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221170"/>
            <a:ext cx="7886700" cy="5415603"/>
          </a:xfrm>
        </p:spPr>
        <p:txBody>
          <a:bodyPr>
            <a:normAutofit lnSpcReduction="10000"/>
          </a:bodyPr>
          <a:lstStyle/>
          <a:p>
            <a:r>
              <a:rPr lang="en-US" sz="1500" dirty="0" smtClean="0"/>
              <a:t>Evering</a:t>
            </a:r>
            <a:r>
              <a:rPr lang="en-US" sz="1500" dirty="0"/>
              <a:t>, T. H., Kamau, E., St. Bernard, L., Farmer, C. B., Kong, X.-P., &amp; Markowitz, M. (2014). Single genome analysis reveals genetic characteristics of Neuroadaptation across HIV-1 envelope. </a:t>
            </a:r>
            <a:r>
              <a:rPr lang="en-US" sz="1500" i="1" dirty="0"/>
              <a:t>Retrovirology</a:t>
            </a:r>
            <a:r>
              <a:rPr lang="en-US" sz="1500" dirty="0"/>
              <a:t>, 11, 65. http://doi.org/10.1186/s12977-014-0065-0</a:t>
            </a:r>
          </a:p>
          <a:p>
            <a:r>
              <a:rPr lang="en-US" sz="1500" dirty="0"/>
              <a:t>Gall, A., Kaye, S., Hué, S., Bonsall, D., Rance, R., Baillie, G. J., … Kellam, P. (2013) Restriction of V3 region sequence divergence in the HIV-1 envelope gene during antiretroviral treatment in a cohort of recent seroconverters. </a:t>
            </a:r>
            <a:r>
              <a:rPr lang="en-US" sz="1500" i="1" dirty="0"/>
              <a:t>Retrovirology</a:t>
            </a:r>
            <a:r>
              <a:rPr lang="en-US" sz="1500" dirty="0"/>
              <a:t>, 10, 8. http://doi.org/10.1186/1742-4690-10-8\</a:t>
            </a:r>
          </a:p>
          <a:p>
            <a:r>
              <a:rPr lang="en-US" sz="1500" dirty="0"/>
              <a:t>Oliver, A., Cantón, R., Campo, P., Baquero, F., &amp; Blázquez, J. (2000). High frequency of hypermutable Pseudomonas aeruginosa in cystic fibrosis lung infection. </a:t>
            </a:r>
            <a:r>
              <a:rPr lang="en-US" sz="1500" i="1" dirty="0"/>
              <a:t>Science</a:t>
            </a:r>
            <a:r>
              <a:rPr lang="en-US" sz="1500" dirty="0"/>
              <a:t>, </a:t>
            </a:r>
            <a:r>
              <a:rPr lang="en-US" sz="1500" i="1" dirty="0"/>
              <a:t>288</a:t>
            </a:r>
            <a:r>
              <a:rPr lang="en-US" sz="1500" dirty="0"/>
              <a:t>(5469), 1251-1253.</a:t>
            </a:r>
          </a:p>
          <a:p>
            <a:r>
              <a:rPr lang="en-US" sz="1500" dirty="0"/>
              <a:t>Markham, R. B., Wang, W.-C., Weisstein, A. E., Wang, Z., Munoz, A., Templeton, A.,… Yu, X.-F. (1998). Patterns of HIV-1 evolution in individuals with differing rates of CD4 T cell decline. </a:t>
            </a:r>
            <a:r>
              <a:rPr lang="en-US" sz="1500" i="1" dirty="0"/>
              <a:t>Proceedings of the National Academy of Sciences of the United States of America</a:t>
            </a:r>
            <a:r>
              <a:rPr lang="en-US" sz="1500" dirty="0"/>
              <a:t>, 95(21), 12568–12573</a:t>
            </a:r>
            <a:r>
              <a:rPr lang="en-US" sz="1500" dirty="0" smtClean="0"/>
              <a:t>.</a:t>
            </a:r>
          </a:p>
          <a:p>
            <a:r>
              <a:rPr lang="en-US" sz="1500" dirty="0"/>
              <a:t>Mascola, J. R., &amp; Montefiori, D. C. (2003). HIV-1: nature's master of disguise. </a:t>
            </a:r>
            <a:r>
              <a:rPr lang="en-US" sz="1500" i="1" dirty="0"/>
              <a:t>Nature medicine</a:t>
            </a:r>
            <a:r>
              <a:rPr lang="en-US" sz="1500" dirty="0"/>
              <a:t>, 9(4), 393-394.</a:t>
            </a:r>
            <a:endParaRPr lang="en-US" sz="1500" dirty="0"/>
          </a:p>
          <a:p>
            <a:r>
              <a:rPr lang="en-US" sz="1500" dirty="0"/>
              <a:t>Merk, A., &amp; Subramaniam, S. (2013). HIV-1 envelope glycoprotein structure. </a:t>
            </a:r>
            <a:r>
              <a:rPr lang="en-US" sz="1500" i="1" dirty="0"/>
              <a:t>Current Opinion in Structural Biology</a:t>
            </a:r>
            <a:r>
              <a:rPr lang="en-US" sz="1500" dirty="0"/>
              <a:t>, 23(2), 268–276. http://doi.org/10.1016/j.sbi.2013.03.007</a:t>
            </a:r>
          </a:p>
          <a:p>
            <a:r>
              <a:rPr lang="en-US" sz="1500" dirty="0"/>
              <a:t>Müller, F. (2009). </a:t>
            </a:r>
            <a:r>
              <a:rPr lang="en-US" sz="1500" i="1" dirty="0"/>
              <a:t>Assessing Antibody Neutralization of HIV-1 as an Initial Step in the Search for gp160-based Immunogens</a:t>
            </a:r>
            <a:r>
              <a:rPr lang="en-US" sz="1500" dirty="0"/>
              <a:t> (Doctoral dissertation, Universität des Saarlandes Saarbrücken).</a:t>
            </a:r>
          </a:p>
          <a:p>
            <a:r>
              <a:rPr lang="en-US" sz="1500" dirty="0"/>
              <a:t>Wang, W., Nie, J., Prochnow, C., Truong, C., Jia, Z., Wang, S., … Wang, Y. (2013). A systematic study of the N-glycosylation sites of HIV-1 envelope protein on infectivity and antibody-mediated neutralization. </a:t>
            </a:r>
            <a:r>
              <a:rPr lang="en-US" sz="1500" i="1" dirty="0"/>
              <a:t>Retrovirology</a:t>
            </a:r>
            <a:r>
              <a:rPr lang="en-US" sz="1500" dirty="0"/>
              <a:t>, 10, 14. http://doi.org/10.1186/1742-4690-10-14</a:t>
            </a:r>
          </a:p>
          <a:p>
            <a:pPr marL="0" indent="0">
              <a:buNone/>
            </a:pPr>
            <a:endParaRPr lang="en-US" sz="1500" dirty="0"/>
          </a:p>
        </p:txBody>
      </p:sp>
    </p:spTree>
    <p:extLst>
      <p:ext uri="{BB962C8B-B14F-4D97-AF65-F5344CB8AC3E}">
        <p14:creationId xmlns:p14="http://schemas.microsoft.com/office/powerpoint/2010/main" val="263546744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132556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Outline</a:t>
            </a:r>
            <a:endParaRPr lang="en-US" sz="32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221171"/>
            <a:ext cx="7886700" cy="5370130"/>
          </a:xfrm>
        </p:spPr>
        <p:txBody>
          <a:bodyPr>
            <a:normAutofit/>
          </a:bodyPr>
          <a:lstStyle/>
          <a:p>
            <a:pPr>
              <a:spcBef>
                <a:spcPts val="0"/>
              </a:spcBef>
            </a:pPr>
            <a:r>
              <a:rPr lang="en-US" sz="2300" b="1" dirty="0" smtClean="0">
                <a:latin typeface="Arial" panose="020B0604020202020204" pitchFamily="34" charset="0"/>
                <a:cs typeface="Arial" panose="020B0604020202020204" pitchFamily="34" charset="0"/>
              </a:rPr>
              <a:t>The </a:t>
            </a:r>
            <a:r>
              <a:rPr lang="en-US" sz="2300" b="1" i="1" dirty="0" smtClean="0">
                <a:latin typeface="Arial" panose="020B0604020202020204" pitchFamily="34" charset="0"/>
                <a:cs typeface="Arial" panose="020B0604020202020204" pitchFamily="34" charset="0"/>
              </a:rPr>
              <a:t>env </a:t>
            </a:r>
            <a:r>
              <a:rPr lang="en-US" sz="2300" b="1" dirty="0" smtClean="0">
                <a:latin typeface="Arial" panose="020B0604020202020204" pitchFamily="34" charset="0"/>
                <a:cs typeface="Arial" panose="020B0604020202020204" pitchFamily="34" charset="0"/>
              </a:rPr>
              <a:t>gene is important in the </a:t>
            </a:r>
            <a:r>
              <a:rPr lang="en-US" sz="2300" b="1" dirty="0" smtClean="0">
                <a:latin typeface="Arial" panose="020B0604020202020204" pitchFamily="34" charset="0"/>
                <a:cs typeface="Arial" panose="020B0604020202020204" pitchFamily="34" charset="0"/>
              </a:rPr>
              <a:t>host invasion</a:t>
            </a:r>
            <a:r>
              <a:rPr lang="en-US" sz="2300" b="1" dirty="0" smtClean="0">
                <a:latin typeface="Arial" panose="020B0604020202020204" pitchFamily="34" charset="0"/>
                <a:cs typeface="Arial" panose="020B0604020202020204" pitchFamily="34" charset="0"/>
              </a:rPr>
              <a:t>, </a:t>
            </a:r>
            <a:r>
              <a:rPr lang="en-US" sz="2300" b="1" dirty="0" smtClean="0">
                <a:latin typeface="Arial" panose="020B0604020202020204" pitchFamily="34" charset="0"/>
                <a:cs typeface="Arial" panose="020B0604020202020204" pitchFamily="34" charset="0"/>
              </a:rPr>
              <a:t>immune system evasion</a:t>
            </a:r>
            <a:r>
              <a:rPr lang="en-US" sz="2300" b="1" dirty="0" smtClean="0">
                <a:latin typeface="Arial" panose="020B0604020202020204" pitchFamily="34" charset="0"/>
                <a:cs typeface="Arial" panose="020B0604020202020204" pitchFamily="34" charset="0"/>
              </a:rPr>
              <a:t>, and survival of HIV-1.</a:t>
            </a:r>
          </a:p>
          <a:p>
            <a:pPr marL="0" indent="0">
              <a:spcBef>
                <a:spcPts val="0"/>
              </a:spcBef>
              <a:buNone/>
            </a:pPr>
            <a:endParaRPr lang="en-US" sz="2300" b="1" dirty="0" smtClean="0">
              <a:latin typeface="Arial" panose="020B0604020202020204" pitchFamily="34" charset="0"/>
              <a:cs typeface="Arial" panose="020B0604020202020204" pitchFamily="34" charset="0"/>
            </a:endParaRPr>
          </a:p>
          <a:p>
            <a:pPr>
              <a:spcBef>
                <a:spcPts val="0"/>
              </a:spcBef>
            </a:pPr>
            <a:r>
              <a:rPr lang="en-US" sz="2300" b="1" dirty="0" smtClean="0">
                <a:latin typeface="Arial" panose="020B0604020202020204" pitchFamily="34" charset="0"/>
                <a:cs typeface="Arial" panose="020B0604020202020204" pitchFamily="34" charset="0"/>
              </a:rPr>
              <a:t>Markham et al. (1998) found that a greater genetic diversity and divergence of </a:t>
            </a:r>
            <a:r>
              <a:rPr lang="en-US" sz="2300" b="1" i="1" dirty="0">
                <a:latin typeface="Arial" panose="020B0604020202020204" pitchFamily="34" charset="0"/>
                <a:cs typeface="Arial" panose="020B0604020202020204" pitchFamily="34" charset="0"/>
              </a:rPr>
              <a:t>env</a:t>
            </a:r>
            <a:r>
              <a:rPr lang="en-US" sz="2300" b="1" dirty="0">
                <a:latin typeface="Arial" panose="020B0604020202020204" pitchFamily="34" charset="0"/>
                <a:cs typeface="Arial" panose="020B0604020202020204" pitchFamily="34" charset="0"/>
              </a:rPr>
              <a:t> </a:t>
            </a:r>
            <a:r>
              <a:rPr lang="en-US" sz="2300" b="1" dirty="0" smtClean="0">
                <a:latin typeface="Arial" panose="020B0604020202020204" pitchFamily="34" charset="0"/>
                <a:cs typeface="Arial" panose="020B0604020202020204" pitchFamily="34" charset="0"/>
              </a:rPr>
              <a:t>was associated with rate of CD4 T cell decline in human subjects.</a:t>
            </a:r>
          </a:p>
          <a:p>
            <a:pPr marL="0" indent="0">
              <a:spcBef>
                <a:spcPts val="0"/>
              </a:spcBef>
              <a:buNone/>
            </a:pPr>
            <a:endParaRPr lang="en-US" sz="2300" b="1" dirty="0" smtClean="0">
              <a:latin typeface="Arial" panose="020B0604020202020204" pitchFamily="34" charset="0"/>
              <a:cs typeface="Arial" panose="020B0604020202020204" pitchFamily="34" charset="0"/>
            </a:endParaRPr>
          </a:p>
          <a:p>
            <a:pPr>
              <a:spcBef>
                <a:spcPts val="0"/>
              </a:spcBef>
            </a:pPr>
            <a:r>
              <a:rPr lang="en-US" sz="2300" b="1" dirty="0" smtClean="0">
                <a:latin typeface="Arial" panose="020B0604020202020204" pitchFamily="34" charset="0"/>
                <a:cs typeface="Arial" panose="020B0604020202020204" pitchFamily="34" charset="0"/>
              </a:rPr>
              <a:t>We re-analyzed data from the Markham </a:t>
            </a:r>
            <a:r>
              <a:rPr lang="en-US" sz="2300" b="1" dirty="0">
                <a:latin typeface="Arial" panose="020B0604020202020204" pitchFamily="34" charset="0"/>
                <a:cs typeface="Arial" panose="020B0604020202020204" pitchFamily="34" charset="0"/>
              </a:rPr>
              <a:t>et al. (1998</a:t>
            </a:r>
            <a:r>
              <a:rPr lang="en-US" sz="2300" b="1" dirty="0" smtClean="0">
                <a:latin typeface="Arial" panose="020B0604020202020204" pitchFamily="34" charset="0"/>
                <a:cs typeface="Arial" panose="020B0604020202020204" pitchFamily="34" charset="0"/>
              </a:rPr>
              <a:t>) to look for </a:t>
            </a:r>
            <a:r>
              <a:rPr lang="en-US" sz="2300" b="1" dirty="0" smtClean="0">
                <a:latin typeface="Arial" panose="020B0604020202020204" pitchFamily="34" charset="0"/>
                <a:cs typeface="Arial" panose="020B0604020202020204" pitchFamily="34" charset="0"/>
              </a:rPr>
              <a:t>an inverse correlation between </a:t>
            </a:r>
            <a:r>
              <a:rPr lang="en-US" sz="2300" b="1" i="1" dirty="0" smtClean="0">
                <a:latin typeface="Arial" panose="020B0604020202020204" pitchFamily="34" charset="0"/>
                <a:cs typeface="Arial" panose="020B0604020202020204" pitchFamily="34" charset="0"/>
              </a:rPr>
              <a:t>env</a:t>
            </a:r>
            <a:r>
              <a:rPr lang="en-US" sz="2300" b="1" dirty="0" smtClean="0">
                <a:latin typeface="Arial" panose="020B0604020202020204" pitchFamily="34" charset="0"/>
                <a:cs typeface="Arial" panose="020B0604020202020204" pitchFamily="34" charset="0"/>
              </a:rPr>
              <a:t> genetic divergence and CD4 T cell count in select subjects.</a:t>
            </a:r>
          </a:p>
          <a:p>
            <a:pPr marL="0" indent="0">
              <a:spcBef>
                <a:spcPts val="0"/>
              </a:spcBef>
              <a:buNone/>
            </a:pPr>
            <a:endParaRPr lang="en-US" sz="2300" b="1" dirty="0" smtClean="0">
              <a:latin typeface="Arial" panose="020B0604020202020204" pitchFamily="34" charset="0"/>
              <a:cs typeface="Arial" panose="020B0604020202020204" pitchFamily="34" charset="0"/>
            </a:endParaRPr>
          </a:p>
          <a:p>
            <a:pPr>
              <a:spcBef>
                <a:spcPts val="0"/>
              </a:spcBef>
            </a:pPr>
            <a:r>
              <a:rPr lang="en-US" sz="2300" b="1" dirty="0" smtClean="0">
                <a:latin typeface="Arial" panose="020B0604020202020204" pitchFamily="34" charset="0"/>
                <a:cs typeface="Arial" panose="020B0604020202020204" pitchFamily="34" charset="0"/>
              </a:rPr>
              <a:t>We found no significant correlation between genetic divergence and CD4 T cell count.</a:t>
            </a:r>
          </a:p>
          <a:p>
            <a:pPr marL="0" indent="0">
              <a:spcBef>
                <a:spcPts val="0"/>
              </a:spcBef>
              <a:buNone/>
            </a:pPr>
            <a:endParaRPr lang="en-US" sz="2300" b="1" dirty="0">
              <a:latin typeface="Arial" panose="020B0604020202020204" pitchFamily="34" charset="0"/>
              <a:cs typeface="Arial" panose="020B0604020202020204" pitchFamily="34" charset="0"/>
            </a:endParaRPr>
          </a:p>
          <a:p>
            <a:pPr>
              <a:spcBef>
                <a:spcPts val="0"/>
              </a:spcBef>
            </a:pPr>
            <a:r>
              <a:rPr lang="en-US" sz="2300" b="1" dirty="0">
                <a:latin typeface="Arial" panose="020B0604020202020204" pitchFamily="34" charset="0"/>
                <a:cs typeface="Arial" panose="020B0604020202020204" pitchFamily="34" charset="0"/>
              </a:rPr>
              <a:t>Future </a:t>
            </a:r>
            <a:r>
              <a:rPr lang="en-US" sz="2300" b="1" dirty="0" smtClean="0">
                <a:latin typeface="Arial" panose="020B0604020202020204" pitchFamily="34" charset="0"/>
                <a:cs typeface="Arial" panose="020B0604020202020204" pitchFamily="34" charset="0"/>
              </a:rPr>
              <a:t>studies </a:t>
            </a:r>
            <a:r>
              <a:rPr lang="en-US" sz="2300" b="1" dirty="0">
                <a:latin typeface="Arial" panose="020B0604020202020204" pitchFamily="34" charset="0"/>
                <a:cs typeface="Arial" panose="020B0604020202020204" pitchFamily="34" charset="0"/>
              </a:rPr>
              <a:t>should address the limitations posed by the methods of this </a:t>
            </a:r>
            <a:r>
              <a:rPr lang="en-US" sz="2300" b="1" dirty="0" smtClean="0">
                <a:latin typeface="Arial" panose="020B0604020202020204" pitchFamily="34" charset="0"/>
                <a:cs typeface="Arial" panose="020B0604020202020204" pitchFamily="34" charset="0"/>
              </a:rPr>
              <a:t>study.</a:t>
            </a: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smtClean="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19828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132556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Outline</a:t>
            </a:r>
            <a:endParaRPr lang="en-US" sz="32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221171"/>
            <a:ext cx="7886700" cy="5370130"/>
          </a:xfrm>
        </p:spPr>
        <p:txBody>
          <a:bodyPr>
            <a:normAutofit/>
          </a:bodyPr>
          <a:lstStyle/>
          <a:p>
            <a:pPr>
              <a:spcBef>
                <a:spcPts val="0"/>
              </a:spcBef>
            </a:pPr>
            <a:r>
              <a:rPr lang="en-US" sz="2300" b="1" dirty="0" smtClean="0">
                <a:latin typeface="Arial" panose="020B0604020202020204" pitchFamily="34" charset="0"/>
                <a:cs typeface="Arial" panose="020B0604020202020204" pitchFamily="34" charset="0"/>
              </a:rPr>
              <a:t>The </a:t>
            </a:r>
            <a:r>
              <a:rPr lang="en-US" sz="2300" b="1" i="1" dirty="0" smtClean="0">
                <a:latin typeface="Arial" panose="020B0604020202020204" pitchFamily="34" charset="0"/>
                <a:cs typeface="Arial" panose="020B0604020202020204" pitchFamily="34" charset="0"/>
              </a:rPr>
              <a:t>env </a:t>
            </a:r>
            <a:r>
              <a:rPr lang="en-US" sz="2300" b="1" dirty="0" smtClean="0">
                <a:latin typeface="Arial" panose="020B0604020202020204" pitchFamily="34" charset="0"/>
                <a:cs typeface="Arial" panose="020B0604020202020204" pitchFamily="34" charset="0"/>
              </a:rPr>
              <a:t>gene is important in </a:t>
            </a:r>
            <a:r>
              <a:rPr lang="en-US" sz="2300" b="1" dirty="0" smtClean="0">
                <a:latin typeface="Arial" panose="020B0604020202020204" pitchFamily="34" charset="0"/>
                <a:cs typeface="Arial" panose="020B0604020202020204" pitchFamily="34" charset="0"/>
              </a:rPr>
              <a:t>the</a:t>
            </a:r>
            <a:r>
              <a:rPr lang="en-US" sz="2300" b="1" dirty="0" smtClean="0">
                <a:latin typeface="Arial" panose="020B0604020202020204" pitchFamily="34" charset="0"/>
                <a:cs typeface="Arial" panose="020B0604020202020204" pitchFamily="34" charset="0"/>
              </a:rPr>
              <a:t> </a:t>
            </a:r>
            <a:r>
              <a:rPr lang="en-US" sz="2300" b="1" dirty="0">
                <a:latin typeface="Arial" panose="020B0604020202020204" pitchFamily="34" charset="0"/>
                <a:cs typeface="Arial" panose="020B0604020202020204" pitchFamily="34" charset="0"/>
              </a:rPr>
              <a:t>host invasion, immune system </a:t>
            </a:r>
            <a:r>
              <a:rPr lang="en-US" sz="2300" b="1" dirty="0" smtClean="0">
                <a:latin typeface="Arial" panose="020B0604020202020204" pitchFamily="34" charset="0"/>
                <a:cs typeface="Arial" panose="020B0604020202020204" pitchFamily="34" charset="0"/>
              </a:rPr>
              <a:t>evasion, and </a:t>
            </a:r>
            <a:r>
              <a:rPr lang="en-US" sz="2300" b="1" dirty="0" smtClean="0">
                <a:latin typeface="Arial" panose="020B0604020202020204" pitchFamily="34" charset="0"/>
                <a:cs typeface="Arial" panose="020B0604020202020204" pitchFamily="34" charset="0"/>
              </a:rPr>
              <a:t>survival of HIV-1.</a:t>
            </a:r>
          </a:p>
          <a:p>
            <a:pPr marL="0" indent="0">
              <a:spcBef>
                <a:spcPts val="0"/>
              </a:spcBef>
              <a:buNone/>
            </a:pPr>
            <a:endParaRPr lang="en-US" sz="2300" b="1" dirty="0" smtClean="0">
              <a:latin typeface="Arial" panose="020B0604020202020204" pitchFamily="34" charset="0"/>
              <a:cs typeface="Arial" panose="020B0604020202020204" pitchFamily="34" charset="0"/>
            </a:endParaRPr>
          </a:p>
          <a:p>
            <a:pPr>
              <a:spcBef>
                <a:spcPts val="0"/>
              </a:spcBef>
            </a:pPr>
            <a:r>
              <a:rPr lang="en-US" sz="2300" b="1" dirty="0" smtClean="0">
                <a:solidFill>
                  <a:schemeClr val="bg2">
                    <a:lumMod val="75000"/>
                  </a:schemeClr>
                </a:solidFill>
                <a:latin typeface="Arial" panose="020B0604020202020204" pitchFamily="34" charset="0"/>
                <a:cs typeface="Arial" panose="020B0604020202020204" pitchFamily="34" charset="0"/>
              </a:rPr>
              <a:t>Markham et al. (1998) found that a greater genetic diversity and divergence of </a:t>
            </a:r>
            <a:r>
              <a:rPr lang="en-US" sz="2300" b="1" i="1" dirty="0">
                <a:solidFill>
                  <a:schemeClr val="bg2">
                    <a:lumMod val="75000"/>
                  </a:schemeClr>
                </a:solidFill>
                <a:latin typeface="Arial" panose="020B0604020202020204" pitchFamily="34" charset="0"/>
                <a:cs typeface="Arial" panose="020B0604020202020204" pitchFamily="34" charset="0"/>
              </a:rPr>
              <a:t>env</a:t>
            </a:r>
            <a:r>
              <a:rPr lang="en-US" sz="2300" b="1" dirty="0">
                <a:solidFill>
                  <a:schemeClr val="bg2">
                    <a:lumMod val="75000"/>
                  </a:schemeClr>
                </a:solidFill>
                <a:latin typeface="Arial" panose="020B0604020202020204" pitchFamily="34" charset="0"/>
                <a:cs typeface="Arial" panose="020B0604020202020204" pitchFamily="34" charset="0"/>
              </a:rPr>
              <a:t> </a:t>
            </a:r>
            <a:r>
              <a:rPr lang="en-US" sz="2300" b="1" dirty="0" smtClean="0">
                <a:solidFill>
                  <a:schemeClr val="bg2">
                    <a:lumMod val="75000"/>
                  </a:schemeClr>
                </a:solidFill>
                <a:latin typeface="Arial" panose="020B0604020202020204" pitchFamily="34" charset="0"/>
                <a:cs typeface="Arial" panose="020B0604020202020204" pitchFamily="34" charset="0"/>
              </a:rPr>
              <a:t>was associated with rate of CD4 T cell decline in human subjects.</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a:solidFill>
                  <a:schemeClr val="bg2">
                    <a:lumMod val="75000"/>
                  </a:schemeClr>
                </a:solidFill>
                <a:latin typeface="Arial" panose="020B0604020202020204" pitchFamily="34" charset="0"/>
                <a:cs typeface="Arial" panose="020B0604020202020204" pitchFamily="34" charset="0"/>
              </a:rPr>
              <a:t>We re-analyzed data from the Markham et al. (1998) to look for an inverse correlation between env genetic divergence and CD4 T cell count in select subjects.</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smtClean="0">
                <a:solidFill>
                  <a:schemeClr val="bg2">
                    <a:lumMod val="75000"/>
                  </a:schemeClr>
                </a:solidFill>
                <a:latin typeface="Arial" panose="020B0604020202020204" pitchFamily="34" charset="0"/>
                <a:cs typeface="Arial" panose="020B0604020202020204" pitchFamily="34" charset="0"/>
              </a:rPr>
              <a:t>We found no significant correlation between genetic divergence and CD4 T cell count.</a:t>
            </a:r>
          </a:p>
          <a:p>
            <a:pPr marL="0" indent="0">
              <a:spcBef>
                <a:spcPts val="0"/>
              </a:spcBef>
              <a:buNone/>
            </a:pPr>
            <a:endParaRPr lang="en-US" sz="2300" b="1" dirty="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a:solidFill>
                  <a:schemeClr val="bg2">
                    <a:lumMod val="75000"/>
                  </a:schemeClr>
                </a:solidFill>
                <a:latin typeface="Arial" panose="020B0604020202020204" pitchFamily="34" charset="0"/>
                <a:cs typeface="Arial" panose="020B0604020202020204" pitchFamily="34" charset="0"/>
              </a:rPr>
              <a:t>Future </a:t>
            </a:r>
            <a:r>
              <a:rPr lang="en-US" sz="2300" b="1" dirty="0" smtClean="0">
                <a:solidFill>
                  <a:schemeClr val="bg2">
                    <a:lumMod val="75000"/>
                  </a:schemeClr>
                </a:solidFill>
                <a:latin typeface="Arial" panose="020B0604020202020204" pitchFamily="34" charset="0"/>
                <a:cs typeface="Arial" panose="020B0604020202020204" pitchFamily="34" charset="0"/>
              </a:rPr>
              <a:t>studies </a:t>
            </a:r>
            <a:r>
              <a:rPr lang="en-US" sz="2300" b="1" dirty="0">
                <a:solidFill>
                  <a:schemeClr val="bg2">
                    <a:lumMod val="75000"/>
                  </a:schemeClr>
                </a:solidFill>
                <a:latin typeface="Arial" panose="020B0604020202020204" pitchFamily="34" charset="0"/>
                <a:cs typeface="Arial" panose="020B0604020202020204" pitchFamily="34" charset="0"/>
              </a:rPr>
              <a:t>should address the limitations posed by the methods of this </a:t>
            </a:r>
            <a:r>
              <a:rPr lang="en-US" sz="2300" b="1" dirty="0" smtClean="0">
                <a:solidFill>
                  <a:schemeClr val="bg2">
                    <a:lumMod val="75000"/>
                  </a:schemeClr>
                </a:solidFill>
                <a:latin typeface="Arial" panose="020B0604020202020204" pitchFamily="34" charset="0"/>
                <a:cs typeface="Arial" panose="020B0604020202020204" pitchFamily="34" charset="0"/>
              </a:rPr>
              <a:t>study.</a:t>
            </a: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smtClean="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62982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983411"/>
            <a:ext cx="7886700" cy="5607890"/>
          </a:xfrm>
        </p:spPr>
        <p:txBody>
          <a:bodyPr>
            <a:normAutofit/>
          </a:bodyPr>
          <a:lstStyle/>
          <a:p>
            <a:pPr>
              <a:spcBef>
                <a:spcPts val="0"/>
              </a:spcBef>
            </a:pPr>
            <a:endParaRPr lang="en-US" sz="2400" b="1" dirty="0" smtClean="0">
              <a:latin typeface="Arial" panose="020B0604020202020204" pitchFamily="34" charset="0"/>
              <a:cs typeface="Arial" panose="020B0604020202020204" pitchFamily="34" charset="0"/>
            </a:endParaRPr>
          </a:p>
          <a:p>
            <a:pPr>
              <a:spcBef>
                <a:spcPts val="0"/>
              </a:spcBef>
            </a:pPr>
            <a:r>
              <a:rPr lang="en-US" sz="2400" b="1" dirty="0" smtClean="0">
                <a:latin typeface="Arial" panose="020B0604020202020204" pitchFamily="34" charset="0"/>
                <a:cs typeface="Arial" panose="020B0604020202020204" pitchFamily="34" charset="0"/>
              </a:rPr>
              <a:t>The </a:t>
            </a:r>
            <a:r>
              <a:rPr lang="en-US" sz="2400" b="1" i="1" dirty="0" smtClean="0">
                <a:latin typeface="Arial" panose="020B0604020202020204" pitchFamily="34" charset="0"/>
                <a:cs typeface="Arial" panose="020B0604020202020204" pitchFamily="34" charset="0"/>
              </a:rPr>
              <a:t>env </a:t>
            </a:r>
            <a:r>
              <a:rPr lang="en-US" sz="2400" b="1" dirty="0" smtClean="0">
                <a:latin typeface="Arial" panose="020B0604020202020204" pitchFamily="34" charset="0"/>
                <a:cs typeface="Arial" panose="020B0604020202020204" pitchFamily="34" charset="0"/>
              </a:rPr>
              <a:t>gene of HIV-1 plays a major </a:t>
            </a:r>
            <a:r>
              <a:rPr lang="en-US" sz="2400" b="1" dirty="0" smtClean="0">
                <a:latin typeface="Arial" panose="020B0604020202020204" pitchFamily="34" charset="0"/>
                <a:cs typeface="Arial" panose="020B0604020202020204" pitchFamily="34" charset="0"/>
              </a:rPr>
              <a:t>role </a:t>
            </a:r>
            <a:r>
              <a:rPr lang="en-US" sz="2400" b="1" dirty="0" smtClean="0">
                <a:latin typeface="Arial" panose="020B0604020202020204" pitchFamily="34" charset="0"/>
                <a:cs typeface="Arial" panose="020B0604020202020204" pitchFamily="34" charset="0"/>
              </a:rPr>
              <a:t>in viral infection </a:t>
            </a:r>
            <a:r>
              <a:rPr lang="en-US" sz="2400" b="1" dirty="0" smtClean="0">
                <a:latin typeface="Arial" panose="020B0604020202020204" pitchFamily="34" charset="0"/>
                <a:cs typeface="Arial" panose="020B0604020202020204" pitchFamily="34" charset="0"/>
              </a:rPr>
              <a:t>of</a:t>
            </a:r>
            <a:r>
              <a:rPr lang="en-US" sz="2400" b="1" dirty="0" smtClean="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a human host.</a:t>
            </a:r>
          </a:p>
          <a:p>
            <a:pPr marL="0" indent="0">
              <a:spcBef>
                <a:spcPts val="0"/>
              </a:spcBef>
              <a:buNone/>
            </a:pPr>
            <a:r>
              <a:rPr lang="en-US" sz="2400" b="1" dirty="0">
                <a:latin typeface="Arial" panose="020B0604020202020204" pitchFamily="34" charset="0"/>
                <a:cs typeface="Arial" panose="020B0604020202020204" pitchFamily="34" charset="0"/>
              </a:rPr>
              <a:t> </a:t>
            </a:r>
            <a:r>
              <a:rPr lang="en-US" sz="2400" b="1" dirty="0" smtClean="0">
                <a:latin typeface="Arial" panose="020B0604020202020204" pitchFamily="34" charset="0"/>
                <a:cs typeface="Arial" panose="020B0604020202020204" pitchFamily="34" charset="0"/>
              </a:rPr>
              <a:t>    </a:t>
            </a:r>
            <a:endParaRPr lang="en-US" sz="2400" b="1" dirty="0">
              <a:latin typeface="Arial" panose="020B0604020202020204" pitchFamily="34" charset="0"/>
              <a:cs typeface="Arial" panose="020B0604020202020204" pitchFamily="34" charset="0"/>
            </a:endParaRPr>
          </a:p>
          <a:p>
            <a:pPr marL="0" indent="0">
              <a:spcBef>
                <a:spcPts val="0"/>
              </a:spcBef>
              <a:buNone/>
            </a:pPr>
            <a:endParaRPr lang="en-US" sz="2400" b="1" dirty="0" smtClean="0">
              <a:latin typeface="Arial" panose="020B0604020202020204" pitchFamily="34" charset="0"/>
              <a:cs typeface="Arial" panose="020B0604020202020204" pitchFamily="34" charset="0"/>
            </a:endParaRPr>
          </a:p>
          <a:p>
            <a:pPr marL="0" indent="0">
              <a:spcBef>
                <a:spcPts val="0"/>
              </a:spcBef>
              <a:buNone/>
            </a:pPr>
            <a:endParaRPr lang="en-US" sz="2400" b="1" dirty="0">
              <a:latin typeface="Arial" panose="020B0604020202020204" pitchFamily="34" charset="0"/>
              <a:cs typeface="Arial" panose="020B0604020202020204" pitchFamily="34" charset="0"/>
            </a:endParaRPr>
          </a:p>
          <a:p>
            <a:pPr>
              <a:spcBef>
                <a:spcPts val="0"/>
              </a:spcBef>
            </a:pPr>
            <a:endParaRPr lang="en-US" sz="24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stretch>
            <a:fillRect/>
          </a:stretch>
        </p:blipFill>
        <p:spPr>
          <a:xfrm>
            <a:off x="1250156" y="2546734"/>
            <a:ext cx="6643687" cy="4263624"/>
          </a:xfrm>
          <a:prstGeom prst="rect">
            <a:avLst/>
          </a:prstGeom>
        </p:spPr>
      </p:pic>
      <p:pic>
        <p:nvPicPr>
          <p:cNvPr id="5" name="Picture 4"/>
          <p:cNvPicPr>
            <a:picLocks noChangeAspect="1"/>
          </p:cNvPicPr>
          <p:nvPr/>
        </p:nvPicPr>
        <p:blipFill>
          <a:blip r:embed="rId3"/>
          <a:stretch>
            <a:fillRect/>
          </a:stretch>
        </p:blipFill>
        <p:spPr>
          <a:xfrm>
            <a:off x="1250156" y="2546734"/>
            <a:ext cx="6643688" cy="4263624"/>
          </a:xfrm>
          <a:prstGeom prst="rect">
            <a:avLst/>
          </a:prstGeom>
        </p:spPr>
      </p:pic>
      <p:sp>
        <p:nvSpPr>
          <p:cNvPr id="6" name="Title 1"/>
          <p:cNvSpPr txBox="1">
            <a:spLocks/>
          </p:cNvSpPr>
          <p:nvPr/>
        </p:nvSpPr>
        <p:spPr>
          <a:xfrm>
            <a:off x="447674" y="152400"/>
            <a:ext cx="824865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b="1" dirty="0" smtClean="0">
                <a:solidFill>
                  <a:schemeClr val="accent5"/>
                </a:solidFill>
                <a:latin typeface="Arial" panose="020B0604020202020204" pitchFamily="34" charset="0"/>
                <a:cs typeface="Arial" panose="020B0604020202020204" pitchFamily="34" charset="0"/>
              </a:rPr>
              <a:t>The </a:t>
            </a:r>
            <a:r>
              <a:rPr lang="en-US" sz="3200" b="1" i="1" dirty="0" smtClean="0">
                <a:solidFill>
                  <a:schemeClr val="accent5"/>
                </a:solidFill>
                <a:latin typeface="Arial" panose="020B0604020202020204" pitchFamily="34" charset="0"/>
                <a:cs typeface="Arial" panose="020B0604020202020204" pitchFamily="34" charset="0"/>
              </a:rPr>
              <a:t>env</a:t>
            </a:r>
            <a:r>
              <a:rPr lang="en-US" sz="3200" b="1" dirty="0" smtClean="0">
                <a:solidFill>
                  <a:schemeClr val="accent5"/>
                </a:solidFill>
                <a:latin typeface="Arial" panose="020B0604020202020204" pitchFamily="34" charset="0"/>
                <a:cs typeface="Arial" panose="020B0604020202020204" pitchFamily="34" charset="0"/>
              </a:rPr>
              <a:t> Gene is One of Nine HIV-1 Genes</a:t>
            </a:r>
            <a:endParaRPr lang="en-US" sz="3200" b="1" dirty="0">
              <a:solidFill>
                <a:schemeClr val="accent5"/>
              </a:solidFill>
              <a:latin typeface="Arial" panose="020B0604020202020204" pitchFamily="34" charset="0"/>
              <a:cs typeface="Arial" panose="020B0604020202020204" pitchFamily="34" charset="0"/>
            </a:endParaRPr>
          </a:p>
        </p:txBody>
      </p:sp>
      <p:sp>
        <p:nvSpPr>
          <p:cNvPr id="9" name="Rectangle 8"/>
          <p:cNvSpPr/>
          <p:nvPr/>
        </p:nvSpPr>
        <p:spPr>
          <a:xfrm>
            <a:off x="6801853" y="6071694"/>
            <a:ext cx="2342147" cy="738664"/>
          </a:xfrm>
          <a:prstGeom prst="rect">
            <a:avLst/>
          </a:prstGeom>
        </p:spPr>
        <p:txBody>
          <a:bodyPr wrap="square">
            <a:spAutoFit/>
          </a:bodyPr>
          <a:lstStyle/>
          <a:p>
            <a:r>
              <a:rPr lang="en-US" sz="1400" dirty="0"/>
              <a:t>http://people.mpi-inf.mpg.de/~fmueller/thesis/thesis_mueller.pdf</a:t>
            </a:r>
          </a:p>
        </p:txBody>
      </p:sp>
    </p:spTree>
    <p:extLst>
      <p:ext uri="{BB962C8B-B14F-4D97-AF65-F5344CB8AC3E}">
        <p14:creationId xmlns:p14="http://schemas.microsoft.com/office/powerpoint/2010/main" val="201613557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278861"/>
            <a:ext cx="7886700" cy="132556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The </a:t>
            </a:r>
            <a:r>
              <a:rPr lang="en-US" sz="3200" b="1" i="1" dirty="0" smtClean="0">
                <a:solidFill>
                  <a:schemeClr val="accent5"/>
                </a:solidFill>
                <a:latin typeface="Arial" panose="020B0604020202020204" pitchFamily="34" charset="0"/>
                <a:cs typeface="Arial" panose="020B0604020202020204" pitchFamily="34" charset="0"/>
              </a:rPr>
              <a:t>env</a:t>
            </a:r>
            <a:r>
              <a:rPr lang="en-US" sz="3200" b="1" dirty="0" smtClean="0">
                <a:solidFill>
                  <a:schemeClr val="accent5"/>
                </a:solidFill>
                <a:latin typeface="Arial" panose="020B0604020202020204" pitchFamily="34" charset="0"/>
                <a:cs typeface="Arial" panose="020B0604020202020204" pitchFamily="34" charset="0"/>
              </a:rPr>
              <a:t> Gene </a:t>
            </a:r>
            <a:r>
              <a:rPr lang="en-US" sz="3200" b="1" dirty="0">
                <a:solidFill>
                  <a:schemeClr val="accent5"/>
                </a:solidFill>
                <a:latin typeface="Arial" panose="020B0604020202020204" pitchFamily="34" charset="0"/>
                <a:cs typeface="Arial" panose="020B0604020202020204" pitchFamily="34" charset="0"/>
              </a:rPr>
              <a:t>C</a:t>
            </a:r>
            <a:r>
              <a:rPr lang="en-US" sz="3200" b="1" dirty="0" smtClean="0">
                <a:solidFill>
                  <a:schemeClr val="accent5"/>
                </a:solidFill>
                <a:latin typeface="Arial" panose="020B0604020202020204" pitchFamily="34" charset="0"/>
                <a:cs typeface="Arial" panose="020B0604020202020204" pitchFamily="34" charset="0"/>
              </a:rPr>
              <a:t>odes for </a:t>
            </a:r>
            <a:r>
              <a:rPr lang="en-US" sz="3200" b="1" dirty="0" smtClean="0">
                <a:solidFill>
                  <a:schemeClr val="accent5"/>
                </a:solidFill>
                <a:latin typeface="Arial" panose="020B0604020202020204" pitchFamily="34" charset="0"/>
                <a:cs typeface="Arial" panose="020B0604020202020204" pitchFamily="34" charset="0"/>
              </a:rPr>
              <a:t>gp160, </a:t>
            </a:r>
            <a:r>
              <a:rPr lang="en-US" sz="3200" b="1" dirty="0">
                <a:solidFill>
                  <a:schemeClr val="accent5"/>
                </a:solidFill>
                <a:latin typeface="Arial" panose="020B0604020202020204" pitchFamily="34" charset="0"/>
                <a:cs typeface="Arial" panose="020B0604020202020204" pitchFamily="34" charset="0"/>
              </a:rPr>
              <a:t>W</a:t>
            </a:r>
            <a:r>
              <a:rPr lang="en-US" sz="3200" b="1" dirty="0" smtClean="0">
                <a:solidFill>
                  <a:schemeClr val="accent5"/>
                </a:solidFill>
                <a:latin typeface="Arial" panose="020B0604020202020204" pitchFamily="34" charset="0"/>
                <a:cs typeface="Arial" panose="020B0604020202020204" pitchFamily="34" charset="0"/>
              </a:rPr>
              <a:t>hich </a:t>
            </a:r>
            <a:r>
              <a:rPr lang="en-US" sz="3200" b="1" dirty="0" smtClean="0">
                <a:solidFill>
                  <a:schemeClr val="accent5"/>
                </a:solidFill>
                <a:latin typeface="Arial" panose="020B0604020202020204" pitchFamily="34" charset="0"/>
                <a:cs typeface="Arial" panose="020B0604020202020204" pitchFamily="34" charset="0"/>
              </a:rPr>
              <a:t>is </a:t>
            </a:r>
            <a:r>
              <a:rPr lang="en-US" sz="3200" b="1" dirty="0" smtClean="0">
                <a:solidFill>
                  <a:schemeClr val="accent5"/>
                </a:solidFill>
                <a:latin typeface="Arial" panose="020B0604020202020204" pitchFamily="34" charset="0"/>
                <a:cs typeface="Arial" panose="020B0604020202020204" pitchFamily="34" charset="0"/>
              </a:rPr>
              <a:t>Composed of gp120 and gp41 </a:t>
            </a:r>
            <a:endParaRPr lang="en-US" sz="3200" b="1" dirty="0">
              <a:solidFill>
                <a:schemeClr val="accent5"/>
              </a:solidFill>
              <a:latin typeface="Arial" panose="020B0604020202020204" pitchFamily="34" charset="0"/>
              <a:cs typeface="Arial" panose="020B0604020202020204" pitchFamily="34" charset="0"/>
            </a:endParaRPr>
          </a:p>
        </p:txBody>
      </p:sp>
      <p:pic>
        <p:nvPicPr>
          <p:cNvPr id="8" name="Picture 7"/>
          <p:cNvPicPr>
            <a:picLocks noChangeAspect="1"/>
          </p:cNvPicPr>
          <p:nvPr/>
        </p:nvPicPr>
        <p:blipFill>
          <a:blip r:embed="rId2"/>
          <a:stretch>
            <a:fillRect/>
          </a:stretch>
        </p:blipFill>
        <p:spPr>
          <a:xfrm>
            <a:off x="1180158" y="1825625"/>
            <a:ext cx="6783684" cy="5032375"/>
          </a:xfrm>
          <a:prstGeom prst="rect">
            <a:avLst/>
          </a:prstGeom>
        </p:spPr>
      </p:pic>
      <p:sp>
        <p:nvSpPr>
          <p:cNvPr id="5" name="Rectangle 4"/>
          <p:cNvSpPr/>
          <p:nvPr/>
        </p:nvSpPr>
        <p:spPr>
          <a:xfrm>
            <a:off x="-11898" y="6115938"/>
            <a:ext cx="2342147" cy="738664"/>
          </a:xfrm>
          <a:prstGeom prst="rect">
            <a:avLst/>
          </a:prstGeom>
        </p:spPr>
        <p:txBody>
          <a:bodyPr wrap="square">
            <a:spAutoFit/>
          </a:bodyPr>
          <a:lstStyle/>
          <a:p>
            <a:r>
              <a:rPr lang="en-US" sz="1400" dirty="0"/>
              <a:t>http://people.mpi-inf.mpg.de/~fmueller/thesis/thesis_mueller.pdf</a:t>
            </a:r>
          </a:p>
        </p:txBody>
      </p:sp>
    </p:spTree>
    <p:extLst>
      <p:ext uri="{BB962C8B-B14F-4D97-AF65-F5344CB8AC3E}">
        <p14:creationId xmlns:p14="http://schemas.microsoft.com/office/powerpoint/2010/main" val="346345642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stretch>
            <a:fillRect/>
          </a:stretch>
        </p:blipFill>
        <p:spPr>
          <a:xfrm>
            <a:off x="1180158" y="1825625"/>
            <a:ext cx="6783684" cy="5032375"/>
          </a:xfrm>
          <a:prstGeom prst="rect">
            <a:avLst/>
          </a:prstGeom>
        </p:spPr>
      </p:pic>
      <p:sp>
        <p:nvSpPr>
          <p:cNvPr id="3" name="Oval 2"/>
          <p:cNvSpPr/>
          <p:nvPr/>
        </p:nvSpPr>
        <p:spPr>
          <a:xfrm>
            <a:off x="1745672" y="1825625"/>
            <a:ext cx="4239491" cy="543502"/>
          </a:xfrm>
          <a:prstGeom prst="ellipse">
            <a:avLst/>
          </a:prstGeom>
          <a:noFill/>
          <a:ln w="57150">
            <a:solidFill>
              <a:srgbClr val="FF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p:cNvCxnSpPr>
            <a:stCxn id="3" idx="5"/>
          </p:cNvCxnSpPr>
          <p:nvPr/>
        </p:nvCxnSpPr>
        <p:spPr>
          <a:xfrm>
            <a:off x="5364304" y="2289533"/>
            <a:ext cx="872723" cy="1127630"/>
          </a:xfrm>
          <a:prstGeom prst="line">
            <a:avLst/>
          </a:prstGeom>
          <a:ln w="57150">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TextBox 20"/>
          <p:cNvSpPr txBox="1"/>
          <p:nvPr/>
        </p:nvSpPr>
        <p:spPr>
          <a:xfrm>
            <a:off x="6237028" y="3209454"/>
            <a:ext cx="2794677" cy="2585323"/>
          </a:xfrm>
          <a:prstGeom prst="rect">
            <a:avLst/>
          </a:prstGeom>
          <a:noFill/>
        </p:spPr>
        <p:txBody>
          <a:bodyPr wrap="square" rtlCol="0">
            <a:spAutoFit/>
          </a:bodyPr>
          <a:lstStyle/>
          <a:p>
            <a:r>
              <a:rPr lang="en-US" sz="2200" dirty="0" smtClean="0">
                <a:latin typeface="Arial" panose="020B0604020202020204" pitchFamily="34" charset="0"/>
                <a:cs typeface="Arial" panose="020B0604020202020204" pitchFamily="34" charset="0"/>
              </a:rPr>
              <a:t>The </a:t>
            </a:r>
            <a:r>
              <a:rPr lang="en-US" sz="2200" dirty="0" smtClean="0">
                <a:latin typeface="Arial" panose="020B0604020202020204" pitchFamily="34" charset="0"/>
                <a:cs typeface="Arial" panose="020B0604020202020204" pitchFamily="34" charset="0"/>
              </a:rPr>
              <a:t>gp120 protein and V3 coded for on </a:t>
            </a:r>
            <a:r>
              <a:rPr lang="en-US" sz="2200" i="1" dirty="0" smtClean="0">
                <a:latin typeface="Arial" panose="020B0604020202020204" pitchFamily="34" charset="0"/>
                <a:cs typeface="Arial" panose="020B0604020202020204" pitchFamily="34" charset="0"/>
              </a:rPr>
              <a:t>env</a:t>
            </a:r>
            <a:r>
              <a:rPr lang="en-US" sz="2200" dirty="0" smtClean="0">
                <a:latin typeface="Arial" panose="020B0604020202020204" pitchFamily="34" charset="0"/>
                <a:cs typeface="Arial" panose="020B0604020202020204" pitchFamily="34" charset="0"/>
              </a:rPr>
              <a:t> are required for </a:t>
            </a:r>
            <a:r>
              <a:rPr lang="en-US" sz="2400" dirty="0"/>
              <a:t>CCR5 </a:t>
            </a:r>
            <a:r>
              <a:rPr lang="en-US" sz="2400" dirty="0" smtClean="0"/>
              <a:t>co-receptor binding and subsequent cell fusion.</a:t>
            </a:r>
            <a:endParaRPr lang="en-US" sz="2200" dirty="0">
              <a:latin typeface="Arial" panose="020B0604020202020204" pitchFamily="34" charset="0"/>
              <a:cs typeface="Arial" panose="020B0604020202020204" pitchFamily="34" charset="0"/>
            </a:endParaRPr>
          </a:p>
        </p:txBody>
      </p:sp>
      <p:sp>
        <p:nvSpPr>
          <p:cNvPr id="10" name="Rectangle 9"/>
          <p:cNvSpPr/>
          <p:nvPr/>
        </p:nvSpPr>
        <p:spPr>
          <a:xfrm>
            <a:off x="-11898" y="6115938"/>
            <a:ext cx="2342147" cy="738664"/>
          </a:xfrm>
          <a:prstGeom prst="rect">
            <a:avLst/>
          </a:prstGeom>
        </p:spPr>
        <p:txBody>
          <a:bodyPr wrap="square">
            <a:spAutoFit/>
          </a:bodyPr>
          <a:lstStyle/>
          <a:p>
            <a:r>
              <a:rPr lang="en-US" sz="1400" dirty="0"/>
              <a:t>http://people.mpi-inf.mpg.de/~fmueller/thesis/thesis_mueller.pdf</a:t>
            </a:r>
          </a:p>
        </p:txBody>
      </p:sp>
      <p:sp>
        <p:nvSpPr>
          <p:cNvPr id="17" name="Title 1"/>
          <p:cNvSpPr>
            <a:spLocks noGrp="1"/>
          </p:cNvSpPr>
          <p:nvPr>
            <p:ph type="title"/>
          </p:nvPr>
        </p:nvSpPr>
        <p:spPr>
          <a:xfrm>
            <a:off x="628650" y="278861"/>
            <a:ext cx="7886700" cy="132556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The </a:t>
            </a:r>
            <a:r>
              <a:rPr lang="en-US" sz="3200" b="1" i="1" dirty="0" smtClean="0">
                <a:solidFill>
                  <a:schemeClr val="accent5"/>
                </a:solidFill>
                <a:latin typeface="Arial" panose="020B0604020202020204" pitchFamily="34" charset="0"/>
                <a:cs typeface="Arial" panose="020B0604020202020204" pitchFamily="34" charset="0"/>
              </a:rPr>
              <a:t>env</a:t>
            </a:r>
            <a:r>
              <a:rPr lang="en-US" sz="3200" b="1" dirty="0" smtClean="0">
                <a:solidFill>
                  <a:schemeClr val="accent5"/>
                </a:solidFill>
                <a:latin typeface="Arial" panose="020B0604020202020204" pitchFamily="34" charset="0"/>
                <a:cs typeface="Arial" panose="020B0604020202020204" pitchFamily="34" charset="0"/>
              </a:rPr>
              <a:t> Gene </a:t>
            </a:r>
            <a:r>
              <a:rPr lang="en-US" sz="3200" b="1" dirty="0">
                <a:solidFill>
                  <a:schemeClr val="accent5"/>
                </a:solidFill>
                <a:latin typeface="Arial" panose="020B0604020202020204" pitchFamily="34" charset="0"/>
                <a:cs typeface="Arial" panose="020B0604020202020204" pitchFamily="34" charset="0"/>
              </a:rPr>
              <a:t>C</a:t>
            </a:r>
            <a:r>
              <a:rPr lang="en-US" sz="3200" b="1" dirty="0" smtClean="0">
                <a:solidFill>
                  <a:schemeClr val="accent5"/>
                </a:solidFill>
                <a:latin typeface="Arial" panose="020B0604020202020204" pitchFamily="34" charset="0"/>
                <a:cs typeface="Arial" panose="020B0604020202020204" pitchFamily="34" charset="0"/>
              </a:rPr>
              <a:t>odes for </a:t>
            </a:r>
            <a:r>
              <a:rPr lang="en-US" sz="3200" b="1" dirty="0" smtClean="0">
                <a:solidFill>
                  <a:schemeClr val="accent5"/>
                </a:solidFill>
                <a:latin typeface="Arial" panose="020B0604020202020204" pitchFamily="34" charset="0"/>
                <a:cs typeface="Arial" panose="020B0604020202020204" pitchFamily="34" charset="0"/>
              </a:rPr>
              <a:t>gp160, </a:t>
            </a:r>
            <a:r>
              <a:rPr lang="en-US" sz="3200" b="1" dirty="0">
                <a:solidFill>
                  <a:schemeClr val="accent5"/>
                </a:solidFill>
                <a:latin typeface="Arial" panose="020B0604020202020204" pitchFamily="34" charset="0"/>
                <a:cs typeface="Arial" panose="020B0604020202020204" pitchFamily="34" charset="0"/>
              </a:rPr>
              <a:t>W</a:t>
            </a:r>
            <a:r>
              <a:rPr lang="en-US" sz="3200" b="1" dirty="0" smtClean="0">
                <a:solidFill>
                  <a:schemeClr val="accent5"/>
                </a:solidFill>
                <a:latin typeface="Arial" panose="020B0604020202020204" pitchFamily="34" charset="0"/>
                <a:cs typeface="Arial" panose="020B0604020202020204" pitchFamily="34" charset="0"/>
              </a:rPr>
              <a:t>hich </a:t>
            </a:r>
            <a:r>
              <a:rPr lang="en-US" sz="3200" b="1" dirty="0" smtClean="0">
                <a:solidFill>
                  <a:schemeClr val="accent5"/>
                </a:solidFill>
                <a:latin typeface="Arial" panose="020B0604020202020204" pitchFamily="34" charset="0"/>
                <a:cs typeface="Arial" panose="020B0604020202020204" pitchFamily="34" charset="0"/>
              </a:rPr>
              <a:t>is </a:t>
            </a:r>
            <a:r>
              <a:rPr lang="en-US" sz="3200" b="1" dirty="0" smtClean="0">
                <a:solidFill>
                  <a:schemeClr val="accent5"/>
                </a:solidFill>
                <a:latin typeface="Arial" panose="020B0604020202020204" pitchFamily="34" charset="0"/>
                <a:cs typeface="Arial" panose="020B0604020202020204" pitchFamily="34" charset="0"/>
              </a:rPr>
              <a:t>Composed of gp120 and gp41 </a:t>
            </a:r>
            <a:endParaRPr lang="en-US" sz="3200" b="1" dirty="0">
              <a:solidFill>
                <a:schemeClr val="accent5"/>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442071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6700" y="416887"/>
            <a:ext cx="8648700" cy="1325563"/>
          </a:xfrm>
        </p:spPr>
        <p:txBody>
          <a:bodyPr>
            <a:normAutofit fontScale="90000"/>
          </a:bodyPr>
          <a:lstStyle/>
          <a:p>
            <a:pPr algn="ctr"/>
            <a:r>
              <a:rPr lang="en-US" sz="3600" b="1" dirty="0" smtClean="0">
                <a:solidFill>
                  <a:schemeClr val="accent5"/>
                </a:solidFill>
                <a:latin typeface="Arial" panose="020B0604020202020204" pitchFamily="34" charset="0"/>
                <a:cs typeface="Arial" panose="020B0604020202020204" pitchFamily="34" charset="0"/>
              </a:rPr>
              <a:t>Mutations in the HIV-1 </a:t>
            </a:r>
            <a:r>
              <a:rPr lang="en-US" sz="3600" b="1" i="1" dirty="0" smtClean="0">
                <a:solidFill>
                  <a:schemeClr val="accent5"/>
                </a:solidFill>
                <a:latin typeface="Arial" panose="020B0604020202020204" pitchFamily="34" charset="0"/>
                <a:cs typeface="Arial" panose="020B0604020202020204" pitchFamily="34" charset="0"/>
              </a:rPr>
              <a:t>env</a:t>
            </a:r>
            <a:r>
              <a:rPr lang="en-US" sz="3600" b="1" dirty="0" smtClean="0">
                <a:solidFill>
                  <a:schemeClr val="accent5"/>
                </a:solidFill>
                <a:latin typeface="Arial" panose="020B0604020202020204" pitchFamily="34" charset="0"/>
                <a:cs typeface="Arial" panose="020B0604020202020204" pitchFamily="34" charset="0"/>
              </a:rPr>
              <a:t> Gene Facilitate </a:t>
            </a:r>
            <a:r>
              <a:rPr lang="en-US" sz="3600" b="1" dirty="0" smtClean="0">
                <a:solidFill>
                  <a:schemeClr val="accent5"/>
                </a:solidFill>
                <a:latin typeface="Arial" panose="020B0604020202020204" pitchFamily="34" charset="0"/>
                <a:cs typeface="Arial" panose="020B0604020202020204" pitchFamily="34" charset="0"/>
              </a:rPr>
              <a:t>E</a:t>
            </a:r>
            <a:r>
              <a:rPr lang="en-US" sz="3600" b="1" dirty="0" smtClean="0">
                <a:solidFill>
                  <a:schemeClr val="accent5"/>
                </a:solidFill>
                <a:latin typeface="Arial" panose="020B0604020202020204" pitchFamily="34" charset="0"/>
                <a:cs typeface="Arial" panose="020B0604020202020204" pitchFamily="34" charset="0"/>
              </a:rPr>
              <a:t>scape </a:t>
            </a:r>
            <a:r>
              <a:rPr lang="en-US" sz="3600" b="1" dirty="0" smtClean="0">
                <a:solidFill>
                  <a:schemeClr val="accent5"/>
                </a:solidFill>
                <a:latin typeface="Arial" panose="020B0604020202020204" pitchFamily="34" charset="0"/>
                <a:cs typeface="Arial" panose="020B0604020202020204" pitchFamily="34" charset="0"/>
              </a:rPr>
              <a:t>from </a:t>
            </a:r>
            <a:r>
              <a:rPr lang="en-US" sz="3600" b="1" dirty="0" smtClean="0">
                <a:solidFill>
                  <a:schemeClr val="accent5"/>
                </a:solidFill>
                <a:latin typeface="Arial" panose="020B0604020202020204" pitchFamily="34" charset="0"/>
                <a:cs typeface="Arial" panose="020B0604020202020204" pitchFamily="34" charset="0"/>
              </a:rPr>
              <a:t>Host Immune System</a:t>
            </a:r>
            <a:endParaRPr lang="en-US" sz="3600" b="1" dirty="0">
              <a:solidFill>
                <a:schemeClr val="accent5"/>
              </a:solidFill>
              <a:latin typeface="Arial" panose="020B0604020202020204" pitchFamily="34" charset="0"/>
              <a:cs typeface="Arial" panose="020B0604020202020204" pitchFamily="34" charset="0"/>
            </a:endParaRPr>
          </a:p>
        </p:txBody>
      </p:sp>
      <p:sp>
        <p:nvSpPr>
          <p:cNvPr id="5" name="Rectangle 4"/>
          <p:cNvSpPr/>
          <p:nvPr/>
        </p:nvSpPr>
        <p:spPr>
          <a:xfrm>
            <a:off x="6442363" y="6071694"/>
            <a:ext cx="2701637" cy="738664"/>
          </a:xfrm>
          <a:prstGeom prst="rect">
            <a:avLst/>
          </a:prstGeom>
        </p:spPr>
        <p:txBody>
          <a:bodyPr wrap="square">
            <a:spAutoFit/>
          </a:bodyPr>
          <a:lstStyle/>
          <a:p>
            <a:r>
              <a:rPr lang="en-US" sz="1400" dirty="0"/>
              <a:t>http://people.mpi-inf.mpg.de/~fmueller/thesis/thesis_mueller.pdf</a:t>
            </a:r>
          </a:p>
        </p:txBody>
      </p:sp>
      <p:pic>
        <p:nvPicPr>
          <p:cNvPr id="3" name="Picture 2"/>
          <p:cNvPicPr>
            <a:picLocks noChangeAspect="1"/>
          </p:cNvPicPr>
          <p:nvPr/>
        </p:nvPicPr>
        <p:blipFill>
          <a:blip r:embed="rId3"/>
          <a:stretch>
            <a:fillRect/>
          </a:stretch>
        </p:blipFill>
        <p:spPr>
          <a:xfrm>
            <a:off x="266700" y="2185553"/>
            <a:ext cx="8648700" cy="3626084"/>
          </a:xfrm>
          <a:prstGeom prst="rect">
            <a:avLst/>
          </a:prstGeom>
        </p:spPr>
      </p:pic>
    </p:spTree>
    <p:extLst>
      <p:ext uri="{BB962C8B-B14F-4D97-AF65-F5344CB8AC3E}">
        <p14:creationId xmlns:p14="http://schemas.microsoft.com/office/powerpoint/2010/main" val="41435595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52400"/>
            <a:ext cx="7886700" cy="1325563"/>
          </a:xfrm>
        </p:spPr>
        <p:txBody>
          <a:bodyPr>
            <a:normAutofit/>
          </a:bodyPr>
          <a:lstStyle/>
          <a:p>
            <a:pPr algn="ctr"/>
            <a:r>
              <a:rPr lang="en-US" sz="3200" b="1" dirty="0" smtClean="0">
                <a:solidFill>
                  <a:schemeClr val="accent5"/>
                </a:solidFill>
                <a:latin typeface="Arial" panose="020B0604020202020204" pitchFamily="34" charset="0"/>
                <a:cs typeface="Arial" panose="020B0604020202020204" pitchFamily="34" charset="0"/>
              </a:rPr>
              <a:t>Outline</a:t>
            </a:r>
            <a:endParaRPr lang="en-US" sz="3200" b="1" dirty="0">
              <a:solidFill>
                <a:schemeClr val="accent5"/>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628650" y="1221171"/>
            <a:ext cx="7886700" cy="5370130"/>
          </a:xfrm>
        </p:spPr>
        <p:txBody>
          <a:bodyPr>
            <a:normAutofit/>
          </a:bodyPr>
          <a:lstStyle/>
          <a:p>
            <a:pPr>
              <a:spcBef>
                <a:spcPts val="0"/>
              </a:spcBef>
            </a:pPr>
            <a:r>
              <a:rPr lang="en-US" sz="2300" b="1" dirty="0">
                <a:solidFill>
                  <a:schemeClr val="bg2">
                    <a:lumMod val="75000"/>
                  </a:schemeClr>
                </a:solidFill>
                <a:latin typeface="Arial" panose="020B0604020202020204" pitchFamily="34" charset="0"/>
                <a:cs typeface="Arial" panose="020B0604020202020204" pitchFamily="34" charset="0"/>
              </a:rPr>
              <a:t>The </a:t>
            </a:r>
            <a:r>
              <a:rPr lang="en-US" sz="2300" b="1" i="1" dirty="0">
                <a:solidFill>
                  <a:schemeClr val="bg2">
                    <a:lumMod val="75000"/>
                  </a:schemeClr>
                </a:solidFill>
                <a:latin typeface="Arial" panose="020B0604020202020204" pitchFamily="34" charset="0"/>
                <a:cs typeface="Arial" panose="020B0604020202020204" pitchFamily="34" charset="0"/>
              </a:rPr>
              <a:t>env </a:t>
            </a:r>
            <a:r>
              <a:rPr lang="en-US" sz="2300" b="1" dirty="0">
                <a:solidFill>
                  <a:schemeClr val="bg2">
                    <a:lumMod val="75000"/>
                  </a:schemeClr>
                </a:solidFill>
                <a:latin typeface="Arial" panose="020B0604020202020204" pitchFamily="34" charset="0"/>
                <a:cs typeface="Arial" panose="020B0604020202020204" pitchFamily="34" charset="0"/>
              </a:rPr>
              <a:t>gene is important in the host invasion, immune system evasion, and survival of HIV-1.</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smtClean="0">
                <a:latin typeface="Arial" panose="020B0604020202020204" pitchFamily="34" charset="0"/>
                <a:cs typeface="Arial" panose="020B0604020202020204" pitchFamily="34" charset="0"/>
              </a:rPr>
              <a:t>Markham et al. (1998) found that a greater genetic diversity and divergence of </a:t>
            </a:r>
            <a:r>
              <a:rPr lang="en-US" sz="2300" b="1" i="1" dirty="0">
                <a:latin typeface="Arial" panose="020B0604020202020204" pitchFamily="34" charset="0"/>
                <a:cs typeface="Arial" panose="020B0604020202020204" pitchFamily="34" charset="0"/>
              </a:rPr>
              <a:t>env</a:t>
            </a:r>
            <a:r>
              <a:rPr lang="en-US" sz="2300" b="1" dirty="0">
                <a:latin typeface="Arial" panose="020B0604020202020204" pitchFamily="34" charset="0"/>
                <a:cs typeface="Arial" panose="020B0604020202020204" pitchFamily="34" charset="0"/>
              </a:rPr>
              <a:t> </a:t>
            </a:r>
            <a:r>
              <a:rPr lang="en-US" sz="2300" b="1" dirty="0" smtClean="0">
                <a:latin typeface="Arial" panose="020B0604020202020204" pitchFamily="34" charset="0"/>
                <a:cs typeface="Arial" panose="020B0604020202020204" pitchFamily="34" charset="0"/>
              </a:rPr>
              <a:t>was associated with rate of CD4 T cell decline in human subjects.</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smtClean="0">
                <a:solidFill>
                  <a:schemeClr val="bg2">
                    <a:lumMod val="75000"/>
                  </a:schemeClr>
                </a:solidFill>
                <a:latin typeface="Arial" panose="020B0604020202020204" pitchFamily="34" charset="0"/>
                <a:cs typeface="Arial" panose="020B0604020202020204" pitchFamily="34" charset="0"/>
              </a:rPr>
              <a:t>We re-analyzed data from the Markham </a:t>
            </a:r>
            <a:r>
              <a:rPr lang="en-US" sz="2300" b="1" dirty="0">
                <a:solidFill>
                  <a:schemeClr val="bg2">
                    <a:lumMod val="75000"/>
                  </a:schemeClr>
                </a:solidFill>
                <a:latin typeface="Arial" panose="020B0604020202020204" pitchFamily="34" charset="0"/>
                <a:cs typeface="Arial" panose="020B0604020202020204" pitchFamily="34" charset="0"/>
              </a:rPr>
              <a:t>et al. (1998</a:t>
            </a:r>
            <a:r>
              <a:rPr lang="en-US" sz="2300" b="1" dirty="0" smtClean="0">
                <a:solidFill>
                  <a:schemeClr val="bg2">
                    <a:lumMod val="75000"/>
                  </a:schemeClr>
                </a:solidFill>
                <a:latin typeface="Arial" panose="020B0604020202020204" pitchFamily="34" charset="0"/>
                <a:cs typeface="Arial" panose="020B0604020202020204" pitchFamily="34" charset="0"/>
              </a:rPr>
              <a:t>) to look for an association between </a:t>
            </a:r>
            <a:r>
              <a:rPr lang="en-US" sz="2300" b="1" i="1" dirty="0" smtClean="0">
                <a:solidFill>
                  <a:schemeClr val="bg2">
                    <a:lumMod val="75000"/>
                  </a:schemeClr>
                </a:solidFill>
                <a:latin typeface="Arial" panose="020B0604020202020204" pitchFamily="34" charset="0"/>
                <a:cs typeface="Arial" panose="020B0604020202020204" pitchFamily="34" charset="0"/>
              </a:rPr>
              <a:t>env</a:t>
            </a:r>
            <a:r>
              <a:rPr lang="en-US" sz="2300" b="1" dirty="0" smtClean="0">
                <a:solidFill>
                  <a:schemeClr val="bg2">
                    <a:lumMod val="75000"/>
                  </a:schemeClr>
                </a:solidFill>
                <a:latin typeface="Arial" panose="020B0604020202020204" pitchFamily="34" charset="0"/>
                <a:cs typeface="Arial" panose="020B0604020202020204" pitchFamily="34" charset="0"/>
              </a:rPr>
              <a:t> genetic divergence and CD4 T cell count in select subjects.</a:t>
            </a:r>
          </a:p>
          <a:p>
            <a:pPr marL="0" indent="0">
              <a:spcBef>
                <a:spcPts val="0"/>
              </a:spcBef>
              <a:buNone/>
            </a:pPr>
            <a:endParaRPr lang="en-US" sz="2300" b="1" dirty="0" smtClean="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smtClean="0">
                <a:solidFill>
                  <a:schemeClr val="bg2">
                    <a:lumMod val="75000"/>
                  </a:schemeClr>
                </a:solidFill>
                <a:latin typeface="Arial" panose="020B0604020202020204" pitchFamily="34" charset="0"/>
                <a:cs typeface="Arial" panose="020B0604020202020204" pitchFamily="34" charset="0"/>
              </a:rPr>
              <a:t>We found no significant correlation between genetic divergence and CD4 T cell count.</a:t>
            </a:r>
          </a:p>
          <a:p>
            <a:pPr marL="0" indent="0">
              <a:spcBef>
                <a:spcPts val="0"/>
              </a:spcBef>
              <a:buNone/>
            </a:pPr>
            <a:endParaRPr lang="en-US" sz="2300" b="1" dirty="0">
              <a:solidFill>
                <a:schemeClr val="bg2">
                  <a:lumMod val="75000"/>
                </a:schemeClr>
              </a:solidFill>
              <a:latin typeface="Arial" panose="020B0604020202020204" pitchFamily="34" charset="0"/>
              <a:cs typeface="Arial" panose="020B0604020202020204" pitchFamily="34" charset="0"/>
            </a:endParaRPr>
          </a:p>
          <a:p>
            <a:pPr>
              <a:spcBef>
                <a:spcPts val="0"/>
              </a:spcBef>
            </a:pPr>
            <a:r>
              <a:rPr lang="en-US" sz="2300" b="1" dirty="0">
                <a:solidFill>
                  <a:schemeClr val="bg2">
                    <a:lumMod val="75000"/>
                  </a:schemeClr>
                </a:solidFill>
                <a:latin typeface="Arial" panose="020B0604020202020204" pitchFamily="34" charset="0"/>
                <a:cs typeface="Arial" panose="020B0604020202020204" pitchFamily="34" charset="0"/>
              </a:rPr>
              <a:t>Future </a:t>
            </a:r>
            <a:r>
              <a:rPr lang="en-US" sz="2300" b="1" dirty="0" smtClean="0">
                <a:solidFill>
                  <a:schemeClr val="bg2">
                    <a:lumMod val="75000"/>
                  </a:schemeClr>
                </a:solidFill>
                <a:latin typeface="Arial" panose="020B0604020202020204" pitchFamily="34" charset="0"/>
                <a:cs typeface="Arial" panose="020B0604020202020204" pitchFamily="34" charset="0"/>
              </a:rPr>
              <a:t>studies </a:t>
            </a:r>
            <a:r>
              <a:rPr lang="en-US" sz="2300" b="1" dirty="0">
                <a:solidFill>
                  <a:schemeClr val="bg2">
                    <a:lumMod val="75000"/>
                  </a:schemeClr>
                </a:solidFill>
                <a:latin typeface="Arial" panose="020B0604020202020204" pitchFamily="34" charset="0"/>
                <a:cs typeface="Arial" panose="020B0604020202020204" pitchFamily="34" charset="0"/>
              </a:rPr>
              <a:t>should address the limitations posed by the methods of this </a:t>
            </a:r>
            <a:r>
              <a:rPr lang="en-US" sz="2300" b="1" dirty="0" smtClean="0">
                <a:solidFill>
                  <a:schemeClr val="bg2">
                    <a:lumMod val="75000"/>
                  </a:schemeClr>
                </a:solidFill>
                <a:latin typeface="Arial" panose="020B0604020202020204" pitchFamily="34" charset="0"/>
                <a:cs typeface="Arial" panose="020B0604020202020204" pitchFamily="34" charset="0"/>
              </a:rPr>
              <a:t>study.</a:t>
            </a: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smtClean="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a:p>
            <a:pPr>
              <a:spcBef>
                <a:spcPts val="0"/>
              </a:spcBef>
            </a:pPr>
            <a:endParaRPr lang="en-US" sz="23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868949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31776"/>
            <a:ext cx="9144000" cy="1325563"/>
          </a:xfrm>
        </p:spPr>
        <p:txBody>
          <a:bodyPr>
            <a:normAutofit fontScale="90000"/>
          </a:bodyPr>
          <a:lstStyle/>
          <a:p>
            <a:pPr algn="ctr"/>
            <a:r>
              <a:rPr lang="en-US" sz="3200" b="1" dirty="0" smtClean="0">
                <a:solidFill>
                  <a:schemeClr val="accent1">
                    <a:lumMod val="75000"/>
                  </a:schemeClr>
                </a:solidFill>
                <a:latin typeface="Arial" panose="020B0604020202020204" pitchFamily="34" charset="0"/>
                <a:cs typeface="Arial" panose="020B0604020202020204" pitchFamily="34" charset="0"/>
              </a:rPr>
              <a:t>Markham et al. (1998) </a:t>
            </a:r>
            <a:r>
              <a:rPr lang="en-US" sz="3200" b="1" dirty="0" smtClean="0">
                <a:solidFill>
                  <a:schemeClr val="accent1">
                    <a:lumMod val="75000"/>
                  </a:schemeClr>
                </a:solidFill>
                <a:latin typeface="Arial" panose="020B0604020202020204" pitchFamily="34" charset="0"/>
                <a:cs typeface="Arial" panose="020B0604020202020204" pitchFamily="34" charset="0"/>
              </a:rPr>
              <a:t>Found H</a:t>
            </a:r>
            <a:r>
              <a:rPr lang="en-US" sz="3200" b="1" dirty="0" smtClean="0">
                <a:solidFill>
                  <a:schemeClr val="accent1">
                    <a:lumMod val="75000"/>
                  </a:schemeClr>
                </a:solidFill>
                <a:latin typeface="Arial" panose="020B0604020202020204" pitchFamily="34" charset="0"/>
                <a:cs typeface="Arial" panose="020B0604020202020204" pitchFamily="34" charset="0"/>
              </a:rPr>
              <a:t>igher </a:t>
            </a:r>
            <a:r>
              <a:rPr lang="en-US" sz="3200" b="1" i="1" dirty="0">
                <a:solidFill>
                  <a:schemeClr val="accent1">
                    <a:lumMod val="75000"/>
                  </a:schemeClr>
                </a:solidFill>
                <a:latin typeface="Arial" panose="020B0604020202020204" pitchFamily="34" charset="0"/>
                <a:cs typeface="Arial" panose="020B0604020202020204" pitchFamily="34" charset="0"/>
              </a:rPr>
              <a:t>env </a:t>
            </a:r>
            <a:r>
              <a:rPr lang="en-US" sz="3200" b="1" dirty="0" smtClean="0">
                <a:solidFill>
                  <a:schemeClr val="accent1">
                    <a:lumMod val="75000"/>
                  </a:schemeClr>
                </a:solidFill>
                <a:latin typeface="Arial" panose="020B0604020202020204" pitchFamily="34" charset="0"/>
                <a:cs typeface="Arial" panose="020B0604020202020204" pitchFamily="34" charset="0"/>
              </a:rPr>
              <a:t>Sequence Divergence and Diversity in Subjects With More Rapid Progression </a:t>
            </a:r>
            <a:r>
              <a:rPr lang="en-US" sz="3200" b="1" dirty="0">
                <a:solidFill>
                  <a:schemeClr val="accent1">
                    <a:lumMod val="75000"/>
                  </a:schemeClr>
                </a:solidFill>
                <a:latin typeface="Arial" panose="020B0604020202020204" pitchFamily="34" charset="0"/>
                <a:cs typeface="Arial" panose="020B0604020202020204" pitchFamily="34" charset="0"/>
              </a:rPr>
              <a:t>of CD4 T cell decline.</a:t>
            </a:r>
            <a:endParaRPr lang="en-US" sz="3200" b="1" dirty="0">
              <a:solidFill>
                <a:schemeClr val="accent1">
                  <a:lumMod val="75000"/>
                </a:schemeClr>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327804" y="1667448"/>
            <a:ext cx="4123425" cy="4816165"/>
          </a:xfrm>
        </p:spPr>
        <p:txBody>
          <a:bodyPr>
            <a:normAutofit/>
          </a:bodyPr>
          <a:lstStyle/>
          <a:p>
            <a:pPr marL="0" indent="0">
              <a:buNone/>
            </a:pPr>
            <a:endParaRPr lang="en-US" sz="2200" b="1" dirty="0" smtClean="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Would there still be a relationship between genetic divergence and CD4 T cell decline if we used different statistical methods to test only the moderate progressors?</a:t>
            </a:r>
            <a:endParaRPr lang="en-US" sz="2200" b="1" dirty="0" smtClean="0">
              <a:latin typeface="Arial" panose="020B0604020202020204" pitchFamily="34" charset="0"/>
              <a:cs typeface="Arial" panose="020B0604020202020204" pitchFamily="34" charset="0"/>
            </a:endParaRPr>
          </a:p>
          <a:p>
            <a:endParaRPr lang="en-US" sz="2200" b="1" dirty="0">
              <a:latin typeface="Arial" panose="020B0604020202020204" pitchFamily="34" charset="0"/>
              <a:cs typeface="Arial" panose="020B0604020202020204" pitchFamily="34" charset="0"/>
            </a:endParaRPr>
          </a:p>
          <a:p>
            <a:r>
              <a:rPr lang="en-US" sz="2200" b="1" dirty="0" smtClean="0">
                <a:latin typeface="Arial" panose="020B0604020202020204" pitchFamily="34" charset="0"/>
                <a:cs typeface="Arial" panose="020B0604020202020204" pitchFamily="34" charset="0"/>
              </a:rPr>
              <a:t>We predict that CD4 T cell decline would be positively correlated with genetic divergence.</a:t>
            </a:r>
            <a:endParaRPr lang="en-US" sz="2200" b="1" dirty="0" smtClean="0">
              <a:latin typeface="Arial" panose="020B0604020202020204" pitchFamily="34" charset="0"/>
              <a:cs typeface="Arial" panose="020B0604020202020204" pitchFamily="34" charset="0"/>
            </a:endParaRPr>
          </a:p>
          <a:p>
            <a:endParaRPr lang="en-US" sz="2200" b="1" dirty="0">
              <a:latin typeface="Arial" panose="020B0604020202020204" pitchFamily="34" charset="0"/>
              <a:cs typeface="Arial" panose="020B0604020202020204" pitchFamily="34" charset="0"/>
            </a:endParaRPr>
          </a:p>
        </p:txBody>
      </p:sp>
      <p:pic>
        <p:nvPicPr>
          <p:cNvPr id="5" name="Picture 4"/>
          <p:cNvPicPr>
            <a:picLocks noChangeAspect="1"/>
          </p:cNvPicPr>
          <p:nvPr/>
        </p:nvPicPr>
        <p:blipFill>
          <a:blip r:embed="rId3"/>
          <a:stretch>
            <a:fillRect/>
          </a:stretch>
        </p:blipFill>
        <p:spPr>
          <a:xfrm>
            <a:off x="4572000" y="1557339"/>
            <a:ext cx="3934374" cy="5125165"/>
          </a:xfrm>
          <a:prstGeom prst="rect">
            <a:avLst/>
          </a:prstGeom>
        </p:spPr>
      </p:pic>
    </p:spTree>
    <p:extLst>
      <p:ext uri="{BB962C8B-B14F-4D97-AF65-F5344CB8AC3E}">
        <p14:creationId xmlns:p14="http://schemas.microsoft.com/office/powerpoint/2010/main" val="3241615188"/>
      </p:ext>
    </p:extLst>
  </p:cSld>
  <p:clrMapOvr>
    <a:masterClrMapping/>
  </p:clrMapOvr>
  <p:timing>
    <p:tnLst>
      <p:par>
        <p:cTn id="1" dur="indefinite" restart="never" nodeType="tmRoot"/>
      </p:par>
    </p:tnLst>
  </p:timing>
</p:sld>
</file>

<file path=ppt/theme/theme1.xml><?xml version="1.0" encoding="utf-8"?>
<a:theme xmlns:a="http://schemas.openxmlformats.org/drawingml/2006/main" name="Bioinformatics">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IV-1 Project Bioinformatics" id="{B09CBFC4-822E-4430-8C88-E41D18478767}" vid="{05C4DF31-5ECC-4BE2-B416-AB9727FF4F5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HIV-1 Project Bioinformatics</Template>
  <TotalTime>921</TotalTime>
  <Words>1436</Words>
  <Application>Microsoft Office PowerPoint</Application>
  <PresentationFormat>On-screen Show (4:3)</PresentationFormat>
  <Paragraphs>188</Paragraphs>
  <Slides>19</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19</vt:i4>
      </vt:variant>
    </vt:vector>
  </HeadingPairs>
  <TitlesOfParts>
    <vt:vector size="24" baseType="lpstr">
      <vt:lpstr>Arial</vt:lpstr>
      <vt:lpstr>Calibri</vt:lpstr>
      <vt:lpstr>Calibri Light</vt:lpstr>
      <vt:lpstr>Wingdings</vt:lpstr>
      <vt:lpstr>Bioinformatics</vt:lpstr>
      <vt:lpstr>CD4 T Cell Decline Shows No  Correlation With   Genetic Divergence in the  HIV-1 env Gene</vt:lpstr>
      <vt:lpstr>Outline</vt:lpstr>
      <vt:lpstr>Outline</vt:lpstr>
      <vt:lpstr>PowerPoint Presentation</vt:lpstr>
      <vt:lpstr>The env Gene Codes for gp160, Which is Composed of gp120 and gp41 </vt:lpstr>
      <vt:lpstr>The env Gene Codes for gp160, Which is Composed of gp120 and gp41 </vt:lpstr>
      <vt:lpstr>Mutations in the HIV-1 env Gene Facilitate Escape from Host Immune System</vt:lpstr>
      <vt:lpstr>Outline</vt:lpstr>
      <vt:lpstr>Markham et al. (1998) Found Higher env Sequence Divergence and Diversity in Subjects With More Rapid Progression of CD4 T cell decline.</vt:lpstr>
      <vt:lpstr>Outline</vt:lpstr>
      <vt:lpstr>Subjects 6, 8, 9, and 14 were Analyzed for Having the Highest Number of Visit Data Points</vt:lpstr>
      <vt:lpstr>Phylogenetic Trees Showed Diversity due to Divergent Evolution</vt:lpstr>
      <vt:lpstr>Outline</vt:lpstr>
      <vt:lpstr>CD4 T Cell Count Was Not Significantly Correlated With Divergence in Individual Subjects</vt:lpstr>
      <vt:lpstr>CD4 T Cell Count Was Not Significantly Correlated With Divergence in the Combined Data</vt:lpstr>
      <vt:lpstr>Lack of Correlation was Likely Due to Method Limitations</vt:lpstr>
      <vt:lpstr>Summary</vt:lpstr>
      <vt:lpstr>Acknowledgements</vt:lpstr>
      <vt:lpstr>References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CD4 T cell decline and genetic divergence of the HIV-1  env Gene</dc:title>
  <dc:creator>colinwikholm</dc:creator>
  <cp:lastModifiedBy>colinwikholm</cp:lastModifiedBy>
  <cp:revision>50</cp:revision>
  <dcterms:created xsi:type="dcterms:W3CDTF">2016-10-09T14:45:37Z</dcterms:created>
  <dcterms:modified xsi:type="dcterms:W3CDTF">2016-10-11T03:07:22Z</dcterms:modified>
</cp:coreProperties>
</file>