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7"/>
  </p:notesMasterIdLst>
  <p:sldIdLst>
    <p:sldId id="256" r:id="rId2"/>
    <p:sldId id="257" r:id="rId3"/>
    <p:sldId id="287" r:id="rId4"/>
    <p:sldId id="281" r:id="rId5"/>
    <p:sldId id="282" r:id="rId6"/>
    <p:sldId id="263" r:id="rId7"/>
    <p:sldId id="264" r:id="rId8"/>
    <p:sldId id="265" r:id="rId9"/>
    <p:sldId id="266" r:id="rId10"/>
    <p:sldId id="267" r:id="rId11"/>
    <p:sldId id="283" r:id="rId12"/>
    <p:sldId id="268" r:id="rId13"/>
    <p:sldId id="269" r:id="rId14"/>
    <p:sldId id="270" r:id="rId15"/>
    <p:sldId id="284" r:id="rId16"/>
    <p:sldId id="271" r:id="rId17"/>
    <p:sldId id="285" r:id="rId18"/>
    <p:sldId id="273" r:id="rId19"/>
    <p:sldId id="274" r:id="rId20"/>
    <p:sldId id="275" r:id="rId21"/>
    <p:sldId id="276" r:id="rId22"/>
    <p:sldId id="286"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0" autoAdjust="0"/>
  </p:normalViewPr>
  <p:slideViewPr>
    <p:cSldViewPr>
      <p:cViewPr varScale="1">
        <p:scale>
          <a:sx n="82" d="100"/>
          <a:sy n="82" d="100"/>
        </p:scale>
        <p:origin x="83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401718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60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505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At a p-value threshold of 0.001, significantly more intergenic regions bind four or more regulators than expected by chance.</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Randomly assigned p-values; slim chance of getting a promoter region with more than 6 regulators bound </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1-3 can happen randomly; 6-12 do not happen randomly</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shows this isn’t just a chance event; what actually happened is different from a random distribution </a:t>
            </a:r>
          </a:p>
          <a:p>
            <a:pPr>
              <a:spcBef>
                <a:spcPts val="0"/>
              </a:spcBef>
              <a:buNone/>
            </a:pPr>
            <a:endParaRPr/>
          </a:p>
        </p:txBody>
      </p:sp>
    </p:spTree>
    <p:extLst>
      <p:ext uri="{BB962C8B-B14F-4D97-AF65-F5344CB8AC3E}">
        <p14:creationId xmlns:p14="http://schemas.microsoft.com/office/powerpoint/2010/main" val="155189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solidFill>
                  <a:schemeClr val="dk1"/>
                </a:solidFill>
              </a:rPr>
              <a:t>Ranged from 0 to 181 (P value threshold = 0.001)</a:t>
            </a:r>
          </a:p>
          <a:p>
            <a:pPr marL="457200" lvl="0" indent="-298450" rtl="0">
              <a:spcBef>
                <a:spcPts val="600"/>
              </a:spcBef>
              <a:buClr>
                <a:schemeClr val="dk1"/>
              </a:buClr>
              <a:buSzPct val="100000"/>
              <a:buFont typeface="Arial"/>
              <a:buChar char="●"/>
            </a:pPr>
            <a:r>
              <a:rPr lang="en">
                <a:solidFill>
                  <a:schemeClr val="dk1"/>
                </a:solidFill>
              </a:rPr>
              <a:t>Average of 38 promoter regions per regulator </a:t>
            </a:r>
          </a:p>
          <a:p>
            <a:pPr>
              <a:spcBef>
                <a:spcPts val="0"/>
              </a:spcBef>
              <a:buNone/>
            </a:pPr>
            <a:endParaRPr/>
          </a:p>
        </p:txBody>
      </p:sp>
    </p:spTree>
    <p:extLst>
      <p:ext uri="{BB962C8B-B14F-4D97-AF65-F5344CB8AC3E}">
        <p14:creationId xmlns:p14="http://schemas.microsoft.com/office/powerpoint/2010/main" val="8502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03688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dirty="0">
                <a:solidFill>
                  <a:schemeClr val="dk1"/>
                </a:solidFill>
              </a:rPr>
              <a:t>Def</a:t>
            </a:r>
            <a:r>
              <a:rPr lang="en" sz="1200" dirty="0">
                <a:solidFill>
                  <a:schemeClr val="dk1"/>
                </a:solidFill>
              </a:rPr>
              <a:t>: simplest units of commonly used transcriptional regulatory network architecture that provides specific regulatory capacities such as positive and negative feedback loops.</a:t>
            </a:r>
          </a:p>
          <a:p>
            <a:pPr lvl="0" rtl="0">
              <a:lnSpc>
                <a:spcPct val="115000"/>
              </a:lnSpc>
              <a:spcBef>
                <a:spcPts val="0"/>
              </a:spcBef>
              <a:buClr>
                <a:schemeClr val="dk1"/>
              </a:buClr>
              <a:buSzPct val="91666"/>
              <a:buFont typeface="Arial"/>
              <a:buNone/>
            </a:pPr>
            <a:r>
              <a:rPr lang="en" sz="1200" dirty="0">
                <a:solidFill>
                  <a:schemeClr val="dk1"/>
                </a:solidFill>
              </a:rPr>
              <a:t>-</a:t>
            </a:r>
            <a:r>
              <a:rPr lang="en" sz="700" dirty="0">
                <a:solidFill>
                  <a:schemeClr val="dk1"/>
                </a:solidFill>
              </a:rPr>
              <a:t>          </a:t>
            </a:r>
            <a:r>
              <a:rPr lang="en" sz="1200" dirty="0">
                <a:solidFill>
                  <a:schemeClr val="dk1"/>
                </a:solidFill>
              </a:rPr>
              <a:t>Motifs suggest models for regulatory mechanisms that can be tested</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Autoregulation</a:t>
            </a:r>
            <a:r>
              <a:rPr lang="en" sz="1200" dirty="0">
                <a:solidFill>
                  <a:schemeClr val="dk1"/>
                </a:solidFill>
              </a:rPr>
              <a:t>: regulator that binds to the promoter region of its own gene (10% of yeast gene) </a:t>
            </a:r>
          </a:p>
          <a:p>
            <a:pPr lvl="0" rtl="0">
              <a:lnSpc>
                <a:spcPct val="115000"/>
              </a:lnSpc>
              <a:spcBef>
                <a:spcPts val="0"/>
              </a:spcBef>
              <a:buNone/>
            </a:pPr>
            <a:r>
              <a:rPr lang="en" sz="1200" b="1" dirty="0">
                <a:solidFill>
                  <a:schemeClr val="dk1"/>
                </a:solidFill>
              </a:rPr>
              <a:t>Advantages:</a:t>
            </a:r>
          </a:p>
          <a:p>
            <a:pPr marL="457200" lvl="0" indent="-304800" rtl="0">
              <a:lnSpc>
                <a:spcPct val="115000"/>
              </a:lnSpc>
              <a:spcBef>
                <a:spcPts val="0"/>
              </a:spcBef>
              <a:buClr>
                <a:schemeClr val="dk1"/>
              </a:buClr>
              <a:buSzPct val="100000"/>
              <a:buFont typeface="Arial"/>
              <a:buChar char="-"/>
            </a:pPr>
            <a:r>
              <a:rPr lang="en" sz="1200" dirty="0">
                <a:solidFill>
                  <a:schemeClr val="dk1"/>
                </a:solidFill>
              </a:rPr>
              <a:t>reduced response time to environmental stimuli</a:t>
            </a:r>
          </a:p>
          <a:p>
            <a:pPr marL="457200" lvl="0" indent="-304800" rtl="0">
              <a:lnSpc>
                <a:spcPct val="115000"/>
              </a:lnSpc>
              <a:spcBef>
                <a:spcPts val="0"/>
              </a:spcBef>
              <a:buClr>
                <a:schemeClr val="dk1"/>
              </a:buClr>
              <a:buSzPct val="100000"/>
              <a:buFont typeface="Arial"/>
              <a:buChar char="-"/>
            </a:pPr>
            <a:r>
              <a:rPr lang="en" sz="1200" dirty="0">
                <a:solidFill>
                  <a:schemeClr val="dk1"/>
                </a:solidFill>
              </a:rPr>
              <a:t>Decreased biosynthetic cost of regulation (takes less energy)</a:t>
            </a:r>
          </a:p>
          <a:p>
            <a:pPr marL="457200" lvl="0" indent="-304800" rtl="0">
              <a:lnSpc>
                <a:spcPct val="115000"/>
              </a:lnSpc>
              <a:spcBef>
                <a:spcPts val="0"/>
              </a:spcBef>
              <a:buClr>
                <a:schemeClr val="dk1"/>
              </a:buClr>
              <a:buSzPct val="100000"/>
              <a:buFont typeface="Arial"/>
              <a:buChar char="-"/>
            </a:pPr>
            <a:r>
              <a:rPr lang="en" sz="1200" dirty="0">
                <a:solidFill>
                  <a:schemeClr val="dk1"/>
                </a:solidFill>
              </a:rPr>
              <a:t>Increased stability of gene expression</a:t>
            </a:r>
          </a:p>
          <a:p>
            <a:pPr lvl="0" rtl="0">
              <a:lnSpc>
                <a:spcPct val="115000"/>
              </a:lnSpc>
              <a:spcBef>
                <a:spcPts val="0"/>
              </a:spcBef>
              <a:buClr>
                <a:schemeClr val="dk1"/>
              </a:buClr>
              <a:buSzPct val="157142"/>
              <a:buFont typeface="Arial"/>
              <a:buNone/>
            </a:pPr>
            <a:r>
              <a:rPr lang="en" sz="700" dirty="0">
                <a:solidFill>
                  <a:schemeClr val="dk1"/>
                </a:solidFill>
                <a:latin typeface="Times New Roman"/>
                <a:ea typeface="Times New Roman"/>
                <a:cs typeface="Times New Roman"/>
                <a:sym typeface="Times New Roman"/>
              </a:rPr>
              <a:t>                          </a:t>
            </a:r>
            <a:r>
              <a:rPr lang="en" sz="1200" dirty="0">
                <a:solidFill>
                  <a:schemeClr val="dk1"/>
                </a:solidFill>
              </a:rPr>
              <a:t>i.</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EX: When Ste12 is exposed to  pheromone, the concentrations of the pheromone-responsive Ste12 transcriptional regulator rapidly increase, leading to the binding of other genes required for the mating process. </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None/>
            </a:pPr>
            <a:r>
              <a:rPr lang="en" sz="1200" b="1" dirty="0">
                <a:solidFill>
                  <a:schemeClr val="dk1"/>
                </a:solidFill>
              </a:rPr>
              <a:t>Multicomponent loops</a:t>
            </a:r>
            <a:r>
              <a:rPr lang="en" sz="1200" dirty="0">
                <a:solidFill>
                  <a:schemeClr val="dk1"/>
                </a:solidFill>
              </a:rPr>
              <a:t>: a regulatory circuit whose closure involves two or more factors (only observed in 3 of the 106 regulators)</a:t>
            </a:r>
          </a:p>
          <a:p>
            <a:pPr lvl="0" rtl="0">
              <a:lnSpc>
                <a:spcPct val="115000"/>
              </a:lnSpc>
              <a:spcBef>
                <a:spcPts val="600"/>
              </a:spcBef>
              <a:buNone/>
            </a:pPr>
            <a:r>
              <a:rPr lang="en" sz="1200" b="1" dirty="0">
                <a:solidFill>
                  <a:schemeClr val="dk1"/>
                </a:solidFill>
              </a:rPr>
              <a:t>Advantages</a:t>
            </a:r>
            <a:r>
              <a:rPr lang="en" sz="1200" dirty="0">
                <a:solidFill>
                  <a:schemeClr val="dk1"/>
                </a:solidFill>
              </a:rPr>
              <a:t>:</a:t>
            </a:r>
          </a:p>
          <a:p>
            <a:pPr marL="457200" lvl="0" indent="-304800" rtl="0">
              <a:lnSpc>
                <a:spcPct val="115000"/>
              </a:lnSpc>
              <a:spcBef>
                <a:spcPts val="600"/>
              </a:spcBef>
              <a:buClr>
                <a:schemeClr val="dk1"/>
              </a:buClr>
              <a:buSzPct val="100000"/>
              <a:buFont typeface="Arial"/>
              <a:buChar char="-"/>
            </a:pPr>
            <a:r>
              <a:rPr lang="en" sz="1200" dirty="0">
                <a:solidFill>
                  <a:schemeClr val="dk1"/>
                </a:solidFill>
              </a:rPr>
              <a:t>closed-loop structure provides the capacity for feedback control (stable bc not affected by external eniv)</a:t>
            </a:r>
          </a:p>
          <a:p>
            <a:pPr marL="457200" lvl="0" indent="-304800" rtl="0">
              <a:lnSpc>
                <a:spcPct val="115000"/>
              </a:lnSpc>
              <a:spcBef>
                <a:spcPts val="600"/>
              </a:spcBef>
              <a:buClr>
                <a:schemeClr val="dk1"/>
              </a:buClr>
              <a:buSzPct val="100000"/>
              <a:buFont typeface="Arial"/>
              <a:buChar char="-"/>
            </a:pPr>
            <a:r>
              <a:rPr lang="en" sz="1200" dirty="0">
                <a:solidFill>
                  <a:schemeClr val="dk1"/>
                </a:solidFill>
              </a:rPr>
              <a:t>offers the potential to produce bistable systems that can switch between two alternative states</a:t>
            </a:r>
          </a:p>
          <a:p>
            <a:pPr lvl="0" rtl="0">
              <a:lnSpc>
                <a:spcPct val="115000"/>
              </a:lnSpc>
              <a:spcBef>
                <a:spcPts val="0"/>
              </a:spcBef>
              <a:buClr>
                <a:schemeClr val="dk1"/>
              </a:buClr>
              <a:buFont typeface="Arial"/>
              <a:buNone/>
            </a:pPr>
            <a:endParaRPr sz="1200" b="1" dirty="0">
              <a:solidFill>
                <a:schemeClr val="dk1"/>
              </a:solidFill>
            </a:endParaRPr>
          </a:p>
          <a:p>
            <a:pPr lvl="0" rtl="0">
              <a:lnSpc>
                <a:spcPct val="115000"/>
              </a:lnSpc>
              <a:spcBef>
                <a:spcPts val="0"/>
              </a:spcBef>
              <a:buClr>
                <a:schemeClr val="dk1"/>
              </a:buClr>
              <a:buSzPct val="100000"/>
              <a:buFont typeface="Arial"/>
              <a:buNone/>
            </a:pPr>
            <a:r>
              <a:rPr lang="en" b="1" dirty="0">
                <a:solidFill>
                  <a:schemeClr val="dk1"/>
                </a:solidFill>
              </a:rPr>
              <a:t>Feedforward loops</a:t>
            </a:r>
            <a:r>
              <a:rPr lang="en" dirty="0">
                <a:solidFill>
                  <a:schemeClr val="dk1"/>
                </a:solidFill>
              </a:rPr>
              <a:t>: contain a regulator that controls a second regulator so both regulators bind a common target gene (39 regulators are involved in 49 feedforward loops potentially controlling 240 genes in the yeast network)</a:t>
            </a:r>
          </a:p>
          <a:p>
            <a:pPr lvl="0" rtl="0">
              <a:lnSpc>
                <a:spcPct val="115000"/>
              </a:lnSpc>
              <a:spcBef>
                <a:spcPts val="600"/>
              </a:spcBef>
              <a:buNone/>
            </a:pPr>
            <a:r>
              <a:rPr lang="en" sz="1200" b="1" dirty="0">
                <a:solidFill>
                  <a:schemeClr val="dk1"/>
                </a:solidFill>
              </a:rPr>
              <a:t>Advantages</a:t>
            </a:r>
            <a:r>
              <a:rPr lang="en" sz="1200" dirty="0">
                <a:solidFill>
                  <a:schemeClr val="dk1"/>
                </a:solidFill>
              </a:rPr>
              <a:t>: may act as a switch (expression of the target gene may depend on the rest of levels of the master and secondary regulators), which provide a form of multistep ultrasensitivity</a:t>
            </a:r>
          </a:p>
          <a:p>
            <a:pPr lvl="0" rtl="0">
              <a:lnSpc>
                <a:spcPct val="115000"/>
              </a:lnSpc>
              <a:spcBef>
                <a:spcPts val="0"/>
              </a:spcBef>
              <a:buClr>
                <a:schemeClr val="dk1"/>
              </a:buClr>
              <a:buSzPct val="91666"/>
              <a:buFont typeface="Arial"/>
              <a:buNone/>
            </a:pPr>
            <a:r>
              <a:rPr lang="en" sz="1200"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Single-input</a:t>
            </a:r>
            <a:r>
              <a:rPr lang="en" sz="1200" dirty="0">
                <a:solidFill>
                  <a:schemeClr val="dk1"/>
                </a:solidFill>
              </a:rPr>
              <a:t>: contain a single regulator that binds a set of genes under a specific condition</a:t>
            </a:r>
          </a:p>
          <a:p>
            <a:pPr lvl="0" rtl="0">
              <a:lnSpc>
                <a:spcPct val="115000"/>
              </a:lnSpc>
              <a:spcBef>
                <a:spcPts val="0"/>
              </a:spcBef>
              <a:buNone/>
            </a:pPr>
            <a:r>
              <a:rPr lang="en" sz="1200" b="1" dirty="0">
                <a:solidFill>
                  <a:schemeClr val="dk1"/>
                </a:solidFill>
              </a:rPr>
              <a:t>Advantage</a:t>
            </a:r>
            <a:r>
              <a:rPr lang="en" sz="1200" dirty="0">
                <a:solidFill>
                  <a:schemeClr val="dk1"/>
                </a:solidFill>
              </a:rPr>
              <a:t>: coordinating a discrete unit of biological function, such as a set of genes that code for the subunits of a biosynthetic apparatus or enzymes of a metabolic pathway.</a:t>
            </a:r>
          </a:p>
          <a:p>
            <a:pPr lvl="0" rtl="0">
              <a:lnSpc>
                <a:spcPct val="115000"/>
              </a:lnSpc>
              <a:spcBef>
                <a:spcPts val="0"/>
              </a:spcBef>
              <a:buClr>
                <a:schemeClr val="dk1"/>
              </a:buClr>
              <a:buSzPct val="91666"/>
              <a:buFont typeface="Arial"/>
              <a:buNone/>
            </a:pPr>
            <a:r>
              <a:rPr lang="en" sz="1200" b="1" dirty="0">
                <a:solidFill>
                  <a:schemeClr val="dk1"/>
                </a:solidFill>
              </a:rPr>
              <a:t>EX</a:t>
            </a:r>
            <a:r>
              <a:rPr lang="en" sz="1200" dirty="0">
                <a:solidFill>
                  <a:schemeClr val="dk1"/>
                </a:solidFill>
              </a:rPr>
              <a:t>: several genes of the leucine biosynthetic pathway are controlled by the Leu3 transcriptional regulator.</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Multi-input</a:t>
            </a:r>
            <a:r>
              <a:rPr lang="en" sz="1200" dirty="0">
                <a:solidFill>
                  <a:schemeClr val="dk1"/>
                </a:solidFill>
              </a:rPr>
              <a:t>: consist of a set of regulators that bind together to a set of genes.</a:t>
            </a:r>
          </a:p>
          <a:p>
            <a:pPr lvl="0" rtl="0">
              <a:lnSpc>
                <a:spcPct val="115000"/>
              </a:lnSpc>
              <a:spcBef>
                <a:spcPts val="0"/>
              </a:spcBef>
              <a:buClr>
                <a:schemeClr val="dk1"/>
              </a:buClr>
              <a:buSzPct val="91666"/>
              <a:buFont typeface="Arial"/>
              <a:buNone/>
            </a:pPr>
            <a:r>
              <a:rPr lang="en" sz="1200" dirty="0">
                <a:solidFill>
                  <a:schemeClr val="dk1"/>
                </a:solidFill>
              </a:rPr>
              <a:t>a.</a:t>
            </a:r>
            <a:r>
              <a:rPr lang="en" sz="700" dirty="0">
                <a:solidFill>
                  <a:schemeClr val="dk1"/>
                </a:solidFill>
                <a:latin typeface="Times New Roman"/>
                <a:ea typeface="Times New Roman"/>
                <a:cs typeface="Times New Roman"/>
                <a:sym typeface="Times New Roman"/>
              </a:rPr>
              <a:t>    </a:t>
            </a:r>
            <a:r>
              <a:rPr lang="en" sz="1200" b="1" dirty="0">
                <a:solidFill>
                  <a:schemeClr val="dk1"/>
                </a:solidFill>
              </a:rPr>
              <a:t>We found 295 combinations of two or more regulators</a:t>
            </a:r>
            <a:r>
              <a:rPr lang="en" sz="1200" dirty="0">
                <a:solidFill>
                  <a:schemeClr val="dk1"/>
                </a:solidFill>
              </a:rPr>
              <a:t> that could bind to a common set of promoter regions.</a:t>
            </a:r>
          </a:p>
          <a:p>
            <a:pPr lvl="0" rtl="0">
              <a:spcBef>
                <a:spcPts val="0"/>
              </a:spcBef>
              <a:buClr>
                <a:schemeClr val="dk1"/>
              </a:buClr>
              <a:buSzPct val="91666"/>
              <a:buFont typeface="Arial"/>
              <a:buNone/>
            </a:pPr>
            <a:r>
              <a:rPr lang="en" sz="1200" dirty="0">
                <a:solidFill>
                  <a:schemeClr val="dk1"/>
                </a:solidFill>
              </a:rPr>
              <a:t>b.</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offers the potential for coordinating gene expression across a wide variety of growth conditions.</a:t>
            </a:r>
          </a:p>
          <a:p>
            <a:pPr lvl="0" rtl="0">
              <a:spcBef>
                <a:spcPts val="0"/>
              </a:spcBef>
              <a:buClr>
                <a:schemeClr val="dk1"/>
              </a:buClr>
              <a:buSzPct val="91666"/>
              <a:buFont typeface="Arial"/>
              <a:buNone/>
            </a:pPr>
            <a:r>
              <a:rPr lang="en" sz="1200" dirty="0">
                <a:solidFill>
                  <a:schemeClr val="dk1"/>
                </a:solidFill>
              </a:rPr>
              <a:t>c.</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EX: each of the regulators bound to a set of genes can be responsible for regulating those genes in response to a unique input. In this manner, two different regulators responding to two different inputs would allow coordinate expression of the set of genes under these two different conditions</a:t>
            </a:r>
          </a:p>
          <a:p>
            <a:pPr lvl="0" rtl="0">
              <a:lnSpc>
                <a:spcPct val="115000"/>
              </a:lnSpc>
              <a:spcBef>
                <a:spcPts val="0"/>
              </a:spcBef>
              <a:buClr>
                <a:schemeClr val="dk1"/>
              </a:buClr>
              <a:buSzPct val="91666"/>
              <a:buFont typeface="Arial"/>
              <a:buNone/>
            </a:pPr>
            <a:r>
              <a:rPr lang="en" sz="1200" b="1" dirty="0">
                <a:solidFill>
                  <a:schemeClr val="dk1"/>
                </a:solidFill>
              </a:rPr>
              <a:t>Regulator chain</a:t>
            </a:r>
            <a:r>
              <a:rPr lang="en" sz="1200" dirty="0">
                <a:solidFill>
                  <a:schemeClr val="dk1"/>
                </a:solidFill>
              </a:rPr>
              <a:t>: consist of chains of 3 or more regulators in which one regulator binds the promoter for a second regulator, the second binds the promoter for a third regulator, and so forth</a:t>
            </a:r>
          </a:p>
          <a:p>
            <a:pPr marL="457200" lvl="0" indent="-298450" rtl="0">
              <a:lnSpc>
                <a:spcPct val="115000"/>
              </a:lnSpc>
              <a:spcBef>
                <a:spcPts val="0"/>
              </a:spcBef>
              <a:buClr>
                <a:schemeClr val="dk1"/>
              </a:buClr>
              <a:buSzPct val="91666"/>
              <a:buFont typeface="Arial"/>
              <a:buChar char="●"/>
            </a:pPr>
            <a:r>
              <a:rPr lang="en" sz="1200" dirty="0">
                <a:solidFill>
                  <a:schemeClr val="dk1"/>
                </a:solidFill>
              </a:rPr>
              <a:t>observed frequently in the location data for yeast regulators; </a:t>
            </a:r>
            <a:r>
              <a:rPr lang="en" sz="1200" b="1" dirty="0">
                <a:solidFill>
                  <a:schemeClr val="dk1"/>
                </a:solidFill>
              </a:rPr>
              <a:t>we found 188 regulator chain motifs, which varied in size from 3 to 10 regulators</a:t>
            </a:r>
            <a:r>
              <a:rPr lang="en" sz="1200" dirty="0">
                <a:solidFill>
                  <a:schemeClr val="dk1"/>
                </a:solidFill>
              </a:rPr>
              <a:t>.</a:t>
            </a:r>
          </a:p>
          <a:p>
            <a:pPr marL="457200" lvl="0" indent="-298450" rtl="0">
              <a:lnSpc>
                <a:spcPct val="115000"/>
              </a:lnSpc>
              <a:spcBef>
                <a:spcPts val="0"/>
              </a:spcBef>
              <a:buClr>
                <a:schemeClr val="dk1"/>
              </a:buClr>
              <a:buSzPct val="91666"/>
              <a:buFont typeface="Arial"/>
              <a:buChar char="●"/>
            </a:pPr>
            <a:r>
              <a:rPr lang="en" sz="1200" dirty="0">
                <a:solidFill>
                  <a:schemeClr val="dk1"/>
                </a:solidFill>
              </a:rPr>
              <a:t>the chain represents the simplest circuit logic for ordering transcriptional events in a temporal sequence. The most straightforward form of this appears in the regulatory circuit of the cell cycle, where regulators functioning at one stage of the cell cycle regulate the expression of factors required for entry into the next stage of the cell cycle</a:t>
            </a:r>
          </a:p>
          <a:p>
            <a:pPr>
              <a:spcBef>
                <a:spcPts val="0"/>
              </a:spcBef>
              <a:buNone/>
            </a:pPr>
            <a:endParaRPr dirty="0"/>
          </a:p>
        </p:txBody>
      </p:sp>
    </p:spTree>
    <p:extLst>
      <p:ext uri="{BB962C8B-B14F-4D97-AF65-F5344CB8AC3E}">
        <p14:creationId xmlns:p14="http://schemas.microsoft.com/office/powerpoint/2010/main" val="246665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487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7527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buClr>
                <a:schemeClr val="dk1"/>
              </a:buClr>
              <a:buSzPct val="127272"/>
              <a:buFont typeface="Arial"/>
              <a:buChar char="●"/>
            </a:pPr>
            <a:r>
              <a:rPr lang="en" b="1">
                <a:solidFill>
                  <a:schemeClr val="dk1"/>
                </a:solidFill>
              </a:rPr>
              <a:t>Cell cycle regulators bound to other cell cycle regulators</a:t>
            </a:r>
          </a:p>
          <a:p>
            <a:pPr marL="914400" lvl="1" indent="-228600" rtl="0">
              <a:lnSpc>
                <a:spcPct val="115000"/>
              </a:lnSpc>
              <a:spcBef>
                <a:spcPts val="0"/>
              </a:spcBef>
              <a:buClr>
                <a:schemeClr val="dk1"/>
              </a:buClr>
              <a:buSzPct val="100000"/>
              <a:buNone/>
            </a:pPr>
            <a:r>
              <a:rPr lang="en">
                <a:solidFill>
                  <a:schemeClr val="dk1"/>
                </a:solidFill>
              </a:rPr>
              <a:t>This phenomenon was also apparent among transcriptional regulators that fall into the metabolism and environmental response categories</a:t>
            </a:r>
          </a:p>
          <a:p>
            <a:pPr marL="457200" lvl="0" indent="-317500">
              <a:lnSpc>
                <a:spcPct val="115000"/>
              </a:lnSpc>
              <a:spcBef>
                <a:spcPts val="0"/>
              </a:spcBef>
              <a:buClr>
                <a:schemeClr val="dk1"/>
              </a:buClr>
              <a:buSzPct val="127272"/>
              <a:buFont typeface="Arial"/>
              <a:buChar char="●"/>
            </a:pPr>
            <a:r>
              <a:rPr lang="en" b="1">
                <a:solidFill>
                  <a:schemeClr val="dk1"/>
                </a:solidFill>
              </a:rPr>
              <a:t>Found that multiple transcriptional regulators within each category were able to bind to genes encoding regulators that are responsible for control of other cellular processes</a:t>
            </a:r>
          </a:p>
        </p:txBody>
      </p:sp>
    </p:spTree>
    <p:extLst>
      <p:ext uri="{BB962C8B-B14F-4D97-AF65-F5344CB8AC3E}">
        <p14:creationId xmlns:p14="http://schemas.microsoft.com/office/powerpoint/2010/main" val="64934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4247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055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7100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9144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0267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20650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504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97709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Yeast transcriptional regulators were tagged by introducing the coding sequence for a c-myc epitope tag into the normal genomic locus for each regulator</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106 of the yeast strains contained a single epitope-tagged regulator whose expression could be detected in rich growth conditions.</a:t>
            </a:r>
          </a:p>
          <a:p>
            <a:pPr marL="914400" lvl="1" indent="-298450" rtl="0">
              <a:lnSpc>
                <a:spcPct val="129886"/>
              </a:lnSpc>
              <a:spcBef>
                <a:spcPts val="300"/>
              </a:spcBef>
              <a:spcAft>
                <a:spcPts val="100"/>
              </a:spcAft>
              <a:buClr>
                <a:schemeClr val="dk1"/>
              </a:buClr>
              <a:buSzPct val="100000"/>
              <a:buFont typeface="Courier New"/>
              <a:buChar char="o"/>
            </a:pPr>
            <a:r>
              <a:rPr lang="en">
                <a:solidFill>
                  <a:schemeClr val="dk1"/>
                </a:solidFill>
              </a:rPr>
              <a:t>Chromatin immunoprecipitation (ChIP) was performed on each of these 106 strains</a:t>
            </a:r>
          </a:p>
          <a:p>
            <a:pPr marL="914400" lvl="1" indent="-298450" rtl="0">
              <a:lnSpc>
                <a:spcPct val="129886"/>
              </a:lnSpc>
              <a:spcBef>
                <a:spcPts val="300"/>
              </a:spcBef>
              <a:spcAft>
                <a:spcPts val="100"/>
              </a:spcAft>
              <a:buClr>
                <a:schemeClr val="dk1"/>
              </a:buClr>
              <a:buSzPct val="100000"/>
              <a:buFont typeface="Courier New"/>
              <a:buChar char="o"/>
            </a:pPr>
            <a:r>
              <a:rPr lang="en">
                <a:solidFill>
                  <a:schemeClr val="dk1"/>
                </a:solidFill>
              </a:rPr>
              <a:t>Promoter regions were identified by hybridization to microarrays containing a genome-wide set of yeast promoter regions</a:t>
            </a:r>
          </a:p>
          <a:p>
            <a:pPr>
              <a:spcBef>
                <a:spcPts val="0"/>
              </a:spcBef>
              <a:buNone/>
            </a:pPr>
            <a:endParaRPr/>
          </a:p>
        </p:txBody>
      </p:sp>
    </p:spTree>
    <p:extLst>
      <p:ext uri="{BB962C8B-B14F-4D97-AF65-F5344CB8AC3E}">
        <p14:creationId xmlns:p14="http://schemas.microsoft.com/office/powerpoint/2010/main" val="375762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t>Third bullet: which was done </a:t>
            </a:r>
            <a:r>
              <a:rPr lang="en">
                <a:solidFill>
                  <a:schemeClr val="dk1"/>
                </a:solidFill>
              </a:rPr>
              <a:t>to increase the likelihood that tagged factors were expressed at physiologic levels and correct placement was confirmed by PCR and immunoblot analysis</a:t>
            </a:r>
          </a:p>
          <a:p>
            <a:pPr marL="457200" lvl="0" indent="-298450" rtl="0">
              <a:spcBef>
                <a:spcPts val="600"/>
              </a:spcBef>
              <a:buClr>
                <a:schemeClr val="dk1"/>
              </a:buClr>
              <a:buSzPct val="100000"/>
              <a:buFont typeface="Arial"/>
              <a:buChar char="●"/>
            </a:pPr>
            <a:r>
              <a:rPr lang="en">
                <a:solidFill>
                  <a:schemeClr val="dk1"/>
                </a:solidFill>
              </a:rPr>
              <a:t>Fourth bullet: For 17 of the 141 factors they weren’t able to obtain viable tagged cells, despite three attempts to tag each regulator </a:t>
            </a:r>
          </a:p>
          <a:p>
            <a:pPr>
              <a:spcBef>
                <a:spcPts val="0"/>
              </a:spcBef>
              <a:buNone/>
            </a:pPr>
            <a:endParaRPr>
              <a:solidFill>
                <a:schemeClr val="dk1"/>
              </a:solidFill>
            </a:endParaRPr>
          </a:p>
        </p:txBody>
      </p:sp>
    </p:spTree>
    <p:extLst>
      <p:ext uri="{BB962C8B-B14F-4D97-AF65-F5344CB8AC3E}">
        <p14:creationId xmlns:p14="http://schemas.microsoft.com/office/powerpoint/2010/main" val="47774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First bullet: even though not all the transcriptional regulators were expected to be expressed at detectable levels under these conditions</a:t>
            </a:r>
          </a:p>
        </p:txBody>
      </p:sp>
    </p:spTree>
    <p:extLst>
      <p:ext uri="{BB962C8B-B14F-4D97-AF65-F5344CB8AC3E}">
        <p14:creationId xmlns:p14="http://schemas.microsoft.com/office/powerpoint/2010/main" val="366929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00000"/>
              <a:buFont typeface="Arial"/>
              <a:buNone/>
            </a:pPr>
            <a:r>
              <a:rPr lang="en">
                <a:solidFill>
                  <a:schemeClr val="dk1"/>
                </a:solidFill>
              </a:rPr>
              <a:t>First bullet: Error models were used to obtain a probabilistic assessment of regulator location data because of the properties of the biological system of study (cell populations, DNA binding factors capable of binding to both specific and nonspecific sequences) and the expectation of noise in microarray-based data </a:t>
            </a:r>
          </a:p>
          <a:p>
            <a:pPr>
              <a:spcBef>
                <a:spcPts val="0"/>
              </a:spcBef>
              <a:buNone/>
            </a:pPr>
            <a:endParaRPr/>
          </a:p>
        </p:txBody>
      </p:sp>
    </p:spTree>
    <p:extLst>
      <p:ext uri="{BB962C8B-B14F-4D97-AF65-F5344CB8AC3E}">
        <p14:creationId xmlns:p14="http://schemas.microsoft.com/office/powerpoint/2010/main" val="46347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solidFill>
                  <a:schemeClr val="dk1"/>
                </a:solidFill>
              </a:rPr>
              <a:t>Effect of p-value threshold</a:t>
            </a:r>
          </a:p>
          <a:p>
            <a:pPr marL="457200" lvl="0" indent="-298450" rtl="0">
              <a:spcBef>
                <a:spcPts val="600"/>
              </a:spcBef>
              <a:buClr>
                <a:schemeClr val="dk1"/>
              </a:buClr>
              <a:buSzPct val="100000"/>
              <a:buFont typeface="Arial"/>
              <a:buChar char="●"/>
            </a:pPr>
            <a:r>
              <a:rPr lang="en">
                <a:solidFill>
                  <a:schemeClr val="dk1"/>
                </a:solidFill>
              </a:rPr>
              <a:t>The sum of all regulator-promoter region interactions is displayed as a function of varying p-value thresholds applied to the entire location data set for the 106 regulators.</a:t>
            </a:r>
          </a:p>
          <a:p>
            <a:pPr marL="457200" lvl="0" indent="-298450" rtl="0">
              <a:spcBef>
                <a:spcPts val="600"/>
              </a:spcBef>
              <a:buClr>
                <a:schemeClr val="dk1"/>
              </a:buClr>
              <a:buSzPct val="100000"/>
              <a:buFont typeface="Arial"/>
              <a:buChar char="●"/>
            </a:pPr>
            <a:r>
              <a:rPr lang="en">
                <a:solidFill>
                  <a:schemeClr val="dk1"/>
                </a:solidFill>
              </a:rPr>
              <a:t>More stringent  p-values reduce the number of interactions reported but decrease the likelihood of false-positive results.</a:t>
            </a:r>
          </a:p>
          <a:p>
            <a:pPr lvl="0" rtl="0">
              <a:lnSpc>
                <a:spcPct val="129886"/>
              </a:lnSpc>
              <a:spcBef>
                <a:spcPts val="300"/>
              </a:spcBef>
              <a:spcAft>
                <a:spcPts val="100"/>
              </a:spcAft>
              <a:buNone/>
            </a:pPr>
            <a:endParaRPr/>
          </a:p>
        </p:txBody>
      </p:sp>
    </p:spTree>
    <p:extLst>
      <p:ext uri="{BB962C8B-B14F-4D97-AF65-F5344CB8AC3E}">
        <p14:creationId xmlns:p14="http://schemas.microsoft.com/office/powerpoint/2010/main" val="150609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16187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March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March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March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58C5E-A294-1E41-996D-AEBE3CD7000C}"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BE4B0-1444-1E4B-9E23-71EE152DF0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March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March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March 23, 2015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March 23, 2015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March 23, 2015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March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March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March 23, 2015</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a:spcBef>
                <a:spcPts val="0"/>
              </a:spcBef>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subTitle" idx="1"/>
          </p:nvPr>
        </p:nvSpPr>
        <p:spPr>
          <a:xfrm>
            <a:off x="762000" y="3714750"/>
            <a:ext cx="7772400" cy="970799"/>
          </a:xfrm>
          <a:prstGeom prst="rect">
            <a:avLst/>
          </a:prstGeom>
        </p:spPr>
        <p:txBody>
          <a:bodyPr lIns="91425" tIns="91425" rIns="91425" bIns="91425" anchor="t" anchorCtr="0">
            <a:noAutofit/>
          </a:bodyPr>
          <a:lstStyle/>
          <a:p>
            <a:pPr algn="ctr" rtl="0">
              <a:spcBef>
                <a:spcPts val="0"/>
              </a:spcBef>
              <a:buNone/>
            </a:pPr>
            <a:r>
              <a:rPr lang="en" sz="1800" dirty="0">
                <a:solidFill>
                  <a:srgbClr val="000000"/>
                </a:solidFill>
              </a:rPr>
              <a:t>Kristen Horstmann, Tessa Morris, </a:t>
            </a:r>
            <a:r>
              <a:rPr lang="en" sz="1800" dirty="0">
                <a:solidFill>
                  <a:schemeClr val="dk1"/>
                </a:solidFill>
              </a:rPr>
              <a:t>and Lucia </a:t>
            </a:r>
            <a:r>
              <a:rPr lang="en" sz="1800" dirty="0" smtClean="0">
                <a:solidFill>
                  <a:schemeClr val="dk1"/>
                </a:solidFill>
              </a:rPr>
              <a:t>Ramirez</a:t>
            </a:r>
            <a:endParaRPr lang="en-US" sz="1800" dirty="0" smtClean="0">
              <a:solidFill>
                <a:schemeClr val="dk1"/>
              </a:solidFill>
            </a:endParaRPr>
          </a:p>
          <a:p>
            <a:pPr algn="ctr" rtl="0">
              <a:spcBef>
                <a:spcPts val="0"/>
              </a:spcBef>
              <a:buNone/>
            </a:pPr>
            <a:r>
              <a:rPr lang="en-US" sz="1800" dirty="0" smtClean="0">
                <a:solidFill>
                  <a:schemeClr val="dk1"/>
                </a:solidFill>
              </a:rPr>
              <a:t>Loyola Marymount University </a:t>
            </a:r>
            <a:endParaRPr lang="en" sz="1800" dirty="0">
              <a:solidFill>
                <a:schemeClr val="dk1"/>
              </a:solidFill>
            </a:endParaRPr>
          </a:p>
          <a:p>
            <a:pPr algn="ctr" rtl="0">
              <a:spcBef>
                <a:spcPts val="0"/>
              </a:spcBef>
              <a:buNone/>
            </a:pPr>
            <a:r>
              <a:rPr lang="en" sz="1800" dirty="0">
                <a:solidFill>
                  <a:schemeClr val="dk1"/>
                </a:solidFill>
              </a:rPr>
              <a:t>March 24, 2015</a:t>
            </a:r>
          </a:p>
          <a:p>
            <a:pPr algn="ctr">
              <a:spcBef>
                <a:spcPts val="0"/>
              </a:spcBef>
              <a:buNone/>
            </a:pPr>
            <a:r>
              <a:rPr lang="en" sz="1800" b="1" dirty="0">
                <a:solidFill>
                  <a:srgbClr val="000000"/>
                </a:solidFill>
                <a:latin typeface="Trebuchet MS"/>
                <a:ea typeface="Trebuchet MS"/>
                <a:cs typeface="Trebuchet MS"/>
                <a:sym typeface="Trebuchet MS"/>
              </a:rPr>
              <a:t>BIOL398-04: Biomathematical Modeling</a:t>
            </a:r>
          </a:p>
        </p:txBody>
      </p:sp>
      <p:sp>
        <p:nvSpPr>
          <p:cNvPr id="32" name="Shape 32"/>
          <p:cNvSpPr txBox="1"/>
          <p:nvPr/>
        </p:nvSpPr>
        <p:spPr>
          <a:xfrm>
            <a:off x="478375" y="2461000"/>
            <a:ext cx="8232300" cy="1128900"/>
          </a:xfrm>
          <a:prstGeom prst="rect">
            <a:avLst/>
          </a:prstGeom>
          <a:noFill/>
          <a:ln>
            <a:noFill/>
          </a:ln>
        </p:spPr>
        <p:txBody>
          <a:bodyPr lIns="91425" tIns="91425" rIns="91425" bIns="91425" anchor="ctr" anchorCtr="0">
            <a:noAutofit/>
          </a:bodyPr>
          <a:lstStyle/>
          <a:p>
            <a:pPr lvl="0" rtl="0">
              <a:spcBef>
                <a:spcPts val="0"/>
              </a:spcBef>
              <a:buNone/>
            </a:pPr>
            <a:r>
              <a:rPr lang="en" sz="1100" i="1" dirty="0">
                <a:solidFill>
                  <a:schemeClr val="dk1"/>
                </a:solidFill>
              </a:rPr>
              <a:t>Lee, T. I., Rinaldi, N. J., Robert, F., Odom, D. T., Bar-Joseph, Z., Gerber, G. K., Hannett, N. M., Harbison, C. T., Thompson, C. M., Simon, I., Zeitlinger, J., Jennings, E. G., Murray, H.L ., Gordon, D. B., Ren, B., Wyrick, J. J., Tagne, J. B., Volkert, T. L., Fraenkel, E., Gifford, D. K. &amp; Young, R. A. (2002). Transcriptional regulatory networks in Saccharomyces cerevisiae. Science, 298(5594), 799-804. DOI: 10.1126/science.1075090</a:t>
            </a:r>
          </a:p>
        </p:txBody>
      </p:sp>
      <p:sp>
        <p:nvSpPr>
          <p:cNvPr id="8" name="Shape 31"/>
          <p:cNvSpPr txBox="1">
            <a:spLocks/>
          </p:cNvSpPr>
          <p:nvPr/>
        </p:nvSpPr>
        <p:spPr>
          <a:xfrm>
            <a:off x="457200" y="361950"/>
            <a:ext cx="7772400" cy="970799"/>
          </a:xfrm>
          <a:prstGeom prst="rect">
            <a:avLst/>
          </a:prstGeom>
        </p:spPr>
        <p:txBody>
          <a:bodyPr vert="horz" lIns="91425" tIns="91425" rIns="91425" bIns="91425" rtlCol="0" anchor="t" anchorCtr="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4400" b="1" dirty="0">
                <a:solidFill>
                  <a:srgbClr val="D2533C"/>
                </a:solidFill>
              </a:rPr>
              <a:t>Transcriptional </a:t>
            </a:r>
            <a:r>
              <a:rPr lang="en-US" sz="4400" b="1" dirty="0" smtClean="0">
                <a:solidFill>
                  <a:srgbClr val="D2533C"/>
                </a:solidFill>
              </a:rPr>
              <a:t>Regulatory </a:t>
            </a:r>
            <a:r>
              <a:rPr lang="en-US" sz="4400" b="1" dirty="0">
                <a:solidFill>
                  <a:srgbClr val="D2533C"/>
                </a:solidFill>
              </a:rPr>
              <a:t>N</a:t>
            </a:r>
            <a:r>
              <a:rPr lang="en-US" sz="4400" b="1" dirty="0" smtClean="0">
                <a:solidFill>
                  <a:srgbClr val="D2533C"/>
                </a:solidFill>
              </a:rPr>
              <a:t>etworks </a:t>
            </a:r>
            <a:r>
              <a:rPr lang="en-US" sz="4400" b="1" dirty="0">
                <a:solidFill>
                  <a:srgbClr val="D2533C"/>
                </a:solidFill>
              </a:rPr>
              <a:t>in </a:t>
            </a:r>
            <a:r>
              <a:rPr lang="en-US" sz="4400" b="1" i="1" dirty="0">
                <a:solidFill>
                  <a:srgbClr val="D2533C"/>
                </a:solidFill>
              </a:rPr>
              <a:t>Saccharomyces </a:t>
            </a:r>
            <a:r>
              <a:rPr lang="en-US" sz="4400" b="1" i="1" dirty="0" err="1">
                <a:solidFill>
                  <a:srgbClr val="D2533C"/>
                </a:solidFill>
              </a:rPr>
              <a:t>cerevisiae</a:t>
            </a:r>
            <a:endParaRPr lang="en-US" sz="4400" b="1" dirty="0">
              <a:solidFill>
                <a:srgbClr val="D2533C"/>
              </a:solidFill>
            </a:endParaRPr>
          </a:p>
          <a:p>
            <a:pPr algn="ctr"/>
            <a:r>
              <a:rPr lang="en-US" sz="4400" b="1" dirty="0">
                <a:solidFill>
                  <a:srgbClr val="D2533C"/>
                </a:solidFill>
              </a:rPr>
              <a:t> </a:t>
            </a:r>
          </a:p>
          <a:p>
            <a:endParaRPr lang="en-US"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b="1" dirty="0"/>
              <a:t>Statistical Results</a:t>
            </a:r>
          </a:p>
        </p:txBody>
      </p:sp>
      <p:sp>
        <p:nvSpPr>
          <p:cNvPr id="101" name="Shape 101"/>
          <p:cNvSpPr txBox="1">
            <a:spLocks noGrp="1"/>
          </p:cNvSpPr>
          <p:nvPr>
            <p:ph type="body" idx="1"/>
          </p:nvPr>
        </p:nvSpPr>
        <p:spPr>
          <a:xfrm>
            <a:off x="457200" y="1610800"/>
            <a:ext cx="3236399" cy="2968200"/>
          </a:xfrm>
          <a:prstGeom prst="rect">
            <a:avLst/>
          </a:prstGeom>
        </p:spPr>
        <p:txBody>
          <a:bodyPr lIns="91425" tIns="91425" rIns="91425" bIns="91425" anchor="t" anchorCtr="0">
            <a:noAutofit/>
          </a:bodyPr>
          <a:lstStyle/>
          <a:p>
            <a:pPr lvl="0" rtl="0">
              <a:spcBef>
                <a:spcPts val="0"/>
              </a:spcBef>
              <a:buNone/>
            </a:pPr>
            <a:r>
              <a:rPr lang="en" sz="2400" dirty="0"/>
              <a:t>The total number of protein-DNA interactions in the location analysis data set, using a range of p-value thresholds</a:t>
            </a:r>
          </a:p>
        </p:txBody>
      </p:sp>
      <p:pic>
        <p:nvPicPr>
          <p:cNvPr id="102" name="Shape 102"/>
          <p:cNvPicPr preferRelativeResize="0"/>
          <p:nvPr/>
        </p:nvPicPr>
        <p:blipFill rotWithShape="1">
          <a:blip r:embed="rId3">
            <a:alphaModFix/>
          </a:blip>
          <a:srcRect l="69949" t="8315"/>
          <a:stretch/>
        </p:blipFill>
        <p:spPr>
          <a:xfrm>
            <a:off x="3974325" y="1448873"/>
            <a:ext cx="4671250" cy="25830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p>
          <a:p>
            <a:pPr marL="0" indent="0">
              <a:buNone/>
            </a:pPr>
            <a:r>
              <a:rPr lang="en" sz="1800" dirty="0" smtClean="0"/>
              <a:t>Regulator Density:</a:t>
            </a:r>
          </a:p>
          <a:p>
            <a:r>
              <a:rPr lang="en" sz="1800" dirty="0" smtClean="0"/>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Regulatory Density </a:t>
            </a:r>
          </a:p>
        </p:txBody>
      </p:sp>
      <p:sp>
        <p:nvSpPr>
          <p:cNvPr id="108" name="Shape 108"/>
          <p:cNvSpPr txBox="1">
            <a:spLocks noGrp="1"/>
          </p:cNvSpPr>
          <p:nvPr>
            <p:ph type="body" idx="1"/>
          </p:nvPr>
        </p:nvSpPr>
        <p:spPr>
          <a:prstGeom prst="rect">
            <a:avLst/>
          </a:prstGeom>
        </p:spPr>
        <p:txBody>
          <a:bodyPr lIns="91425" tIns="91425" rIns="91425" bIns="91425" anchor="t" anchorCtr="0">
            <a:noAutofit/>
          </a:bodyPr>
          <a:lstStyle/>
          <a:p>
            <a:pPr marL="457200" lvl="0" indent="-374650" rtl="0">
              <a:spcBef>
                <a:spcPts val="0"/>
              </a:spcBef>
              <a:buClr>
                <a:schemeClr val="dk1"/>
              </a:buClr>
              <a:buSzPct val="100000"/>
              <a:buFont typeface="Arial"/>
              <a:buChar char="●"/>
            </a:pPr>
            <a:r>
              <a:rPr lang="en" sz="2300" dirty="0"/>
              <a:t>~4000 interactions were observed between regulators and promoter regions (p-value = 0.001)</a:t>
            </a:r>
          </a:p>
          <a:p>
            <a:pPr marL="457200" lvl="0" indent="-374650" rtl="0">
              <a:spcBef>
                <a:spcPts val="0"/>
              </a:spcBef>
              <a:buClr>
                <a:schemeClr val="dk1"/>
              </a:buClr>
              <a:buSzPct val="100000"/>
              <a:buFont typeface="Arial"/>
              <a:buChar char="●"/>
            </a:pPr>
            <a:r>
              <a:rPr lang="en" sz="2300" dirty="0"/>
              <a:t>The promoter regions of 2342 of 6270 yeast genes (37%) were bound by one or more of the 106 transcriptional regulators</a:t>
            </a:r>
          </a:p>
          <a:p>
            <a:pPr marL="457200" lvl="0" indent="-374650" rtl="0">
              <a:spcBef>
                <a:spcPts val="0"/>
              </a:spcBef>
              <a:buClr>
                <a:schemeClr val="dk1"/>
              </a:buClr>
              <a:buSzPct val="100000"/>
              <a:buFont typeface="Arial"/>
              <a:buChar char="●"/>
            </a:pPr>
            <a:r>
              <a:rPr lang="en" sz="2300" dirty="0"/>
              <a:t>Many yeast promoters were bound by multiple transcriptional regulators</a:t>
            </a:r>
          </a:p>
          <a:p>
            <a:pPr marL="914400" lvl="1" indent="-374650" rtl="0">
              <a:spcBef>
                <a:spcPts val="0"/>
              </a:spcBef>
              <a:buClr>
                <a:schemeClr val="dk1"/>
              </a:buClr>
              <a:buSzPct val="100000"/>
              <a:buFont typeface="Courier New"/>
              <a:buChar char="o"/>
            </a:pPr>
            <a:r>
              <a:rPr lang="en" sz="2300" dirty="0"/>
              <a:t>Previously associated with gene regulation in higher eukaryotes</a:t>
            </a:r>
          </a:p>
          <a:p>
            <a:pPr marL="914400" lvl="1" indent="-374650" rtl="0">
              <a:spcBef>
                <a:spcPts val="0"/>
              </a:spcBef>
              <a:buClr>
                <a:schemeClr val="dk1"/>
              </a:buClr>
              <a:buSzPct val="100000"/>
              <a:buFont typeface="Courier New"/>
              <a:buChar char="o"/>
            </a:pPr>
            <a:r>
              <a:rPr lang="en" sz="2300" dirty="0"/>
              <a:t>Suggests that yeast genes are also frequently regulated through combinations of regulators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647550"/>
            <a:ext cx="8424900" cy="857400"/>
          </a:xfrm>
          <a:prstGeom prst="rect">
            <a:avLst/>
          </a:prstGeom>
        </p:spPr>
        <p:txBody>
          <a:bodyPr lIns="91425" tIns="91425" rIns="91425" bIns="91425" anchor="b" anchorCtr="0">
            <a:noAutofit/>
          </a:bodyPr>
          <a:lstStyle/>
          <a:p>
            <a:pPr>
              <a:spcBef>
                <a:spcPts val="0"/>
              </a:spcBef>
              <a:buNone/>
            </a:pPr>
            <a:r>
              <a:rPr lang="en" b="1" dirty="0"/>
              <a:t>Regulators Bound per Promoter Region</a:t>
            </a:r>
          </a:p>
        </p:txBody>
      </p:sp>
      <p:sp>
        <p:nvSpPr>
          <p:cNvPr id="115" name="Shape 115"/>
          <p:cNvSpPr txBox="1">
            <a:spLocks noGrp="1"/>
          </p:cNvSpPr>
          <p:nvPr>
            <p:ph type="body" idx="1"/>
          </p:nvPr>
        </p:nvSpPr>
        <p:spPr>
          <a:xfrm>
            <a:off x="4166825" y="1147525"/>
            <a:ext cx="4500900" cy="3725699"/>
          </a:xfrm>
          <a:prstGeom prst="rect">
            <a:avLst/>
          </a:prstGeom>
        </p:spPr>
        <p:txBody>
          <a:bodyPr lIns="91425" tIns="91425" rIns="91425" bIns="91425" anchor="t" anchorCtr="0">
            <a:noAutofit/>
          </a:bodyPr>
          <a:lstStyle/>
          <a:p>
            <a:pPr marL="457200" lvl="0" indent="-374650" rtl="0">
              <a:spcBef>
                <a:spcPts val="0"/>
              </a:spcBef>
              <a:buClr>
                <a:schemeClr val="dk1"/>
              </a:buClr>
              <a:buSzPct val="100000"/>
              <a:buFont typeface="Arial"/>
              <a:buChar char="●"/>
            </a:pPr>
            <a:r>
              <a:rPr lang="en" sz="2300" dirty="0"/>
              <a:t>Red circles: actual location data</a:t>
            </a:r>
          </a:p>
          <a:p>
            <a:pPr marL="457200" lvl="0" indent="-374650" rtl="0">
              <a:spcBef>
                <a:spcPts val="0"/>
              </a:spcBef>
              <a:buClr>
                <a:schemeClr val="dk1"/>
              </a:buClr>
              <a:buSzPct val="100000"/>
              <a:buFont typeface="Arial"/>
              <a:buChar char="●"/>
            </a:pPr>
            <a:r>
              <a:rPr lang="en" sz="2300" dirty="0"/>
              <a:t>White circle: distribution expected from the same set of p-values randomly assigned among regulators and intergenic regions </a:t>
            </a:r>
          </a:p>
        </p:txBody>
      </p:sp>
      <p:pic>
        <p:nvPicPr>
          <p:cNvPr id="114" name="Shape 114"/>
          <p:cNvPicPr preferRelativeResize="0"/>
          <p:nvPr/>
        </p:nvPicPr>
        <p:blipFill rotWithShape="1">
          <a:blip r:embed="rId3">
            <a:alphaModFix/>
          </a:blip>
          <a:srcRect t="6777" r="49341"/>
          <a:stretch/>
        </p:blipFill>
        <p:spPr>
          <a:xfrm>
            <a:off x="457200" y="1452525"/>
            <a:ext cx="3295525" cy="34733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510750"/>
            <a:ext cx="8534400" cy="994200"/>
          </a:xfrm>
          <a:prstGeom prst="rect">
            <a:avLst/>
          </a:prstGeom>
        </p:spPr>
        <p:txBody>
          <a:bodyPr lIns="91425" tIns="91425" rIns="91425" bIns="91425" anchor="b" anchorCtr="0">
            <a:noAutofit/>
          </a:bodyPr>
          <a:lstStyle/>
          <a:p>
            <a:pPr>
              <a:spcBef>
                <a:spcPts val="0"/>
              </a:spcBef>
              <a:buNone/>
            </a:pPr>
            <a:r>
              <a:rPr lang="en" b="1" dirty="0"/>
              <a:t>Different Promoter Regions Bound by Each Regulator </a:t>
            </a:r>
          </a:p>
        </p:txBody>
      </p:sp>
      <p:sp>
        <p:nvSpPr>
          <p:cNvPr id="121" name="Shape 121"/>
          <p:cNvSpPr txBox="1">
            <a:spLocks noGrp="1"/>
          </p:cNvSpPr>
          <p:nvPr>
            <p:ph type="body" idx="1"/>
          </p:nvPr>
        </p:nvSpPr>
        <p:spPr>
          <a:xfrm>
            <a:off x="3918825" y="1436851"/>
            <a:ext cx="4965299" cy="37256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More than one third of the promoter regions that are bound by regulators were bound by two or more regulators</a:t>
            </a:r>
          </a:p>
          <a:p>
            <a:pPr marL="457200" lvl="0" indent="-355600" rtl="0">
              <a:spcBef>
                <a:spcPts val="0"/>
              </a:spcBef>
              <a:buClr>
                <a:schemeClr val="dk1"/>
              </a:buClr>
              <a:buSzPct val="100000"/>
              <a:buFont typeface="Arial"/>
              <a:buChar char="●"/>
            </a:pPr>
            <a:r>
              <a:rPr lang="en" sz="2000" dirty="0"/>
              <a:t>Relative to the expected distribution from randomized data, there was a high number of promoter regions that were bounded by four or more regulators</a:t>
            </a:r>
          </a:p>
          <a:p>
            <a:pPr marL="457200" lvl="0" indent="-355600">
              <a:spcBef>
                <a:spcPts val="0"/>
              </a:spcBef>
              <a:buClr>
                <a:schemeClr val="dk1"/>
              </a:buClr>
              <a:buSzPct val="100000"/>
              <a:buFont typeface="Arial"/>
              <a:buChar char="●"/>
            </a:pPr>
            <a:r>
              <a:rPr lang="en" sz="2000" dirty="0"/>
              <a:t>Because of the stringency of the p-value (0.001) threshold, this is an underestimate of regulator density </a:t>
            </a:r>
          </a:p>
        </p:txBody>
      </p:sp>
      <p:pic>
        <p:nvPicPr>
          <p:cNvPr id="122" name="Shape 122"/>
          <p:cNvPicPr preferRelativeResize="0"/>
          <p:nvPr/>
        </p:nvPicPr>
        <p:blipFill rotWithShape="1">
          <a:blip r:embed="rId3">
            <a:alphaModFix/>
          </a:blip>
          <a:srcRect l="51321" t="5285"/>
          <a:stretch/>
        </p:blipFill>
        <p:spPr>
          <a:xfrm>
            <a:off x="457201" y="1657350"/>
            <a:ext cx="2971800" cy="3344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p>
          <a:p>
            <a:pPr marL="0" indent="0">
              <a:buNone/>
            </a:pPr>
            <a:r>
              <a:rPr lang="en" sz="1800" dirty="0" smtClean="0"/>
              <a:t>Network Motifs</a:t>
            </a:r>
          </a:p>
          <a:p>
            <a:r>
              <a:rPr lang="en" sz="1800" dirty="0" smtClean="0"/>
              <a:t>6 Networks: Autoregulation, Multicomponent loop, feed-forward loop, single-input, multi-input, regulator chain</a:t>
            </a:r>
          </a:p>
          <a:p>
            <a:pPr marL="0" indent="0">
              <a:buNone/>
            </a:pPr>
            <a:endParaRPr lang="en" sz="1800" dirty="0" smtClean="0"/>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187600"/>
            <a:ext cx="8229600" cy="688199"/>
          </a:xfrm>
          <a:prstGeom prst="rect">
            <a:avLst/>
          </a:prstGeom>
        </p:spPr>
        <p:txBody>
          <a:bodyPr lIns="91425" tIns="91425" rIns="91425" bIns="91425" anchor="b" anchorCtr="0">
            <a:noAutofit/>
          </a:bodyPr>
          <a:lstStyle/>
          <a:p>
            <a:pPr lvl="0">
              <a:spcBef>
                <a:spcPts val="0"/>
              </a:spcBef>
              <a:buNone/>
            </a:pPr>
            <a:r>
              <a:rPr lang="en" sz="3000" b="1" dirty="0"/>
              <a:t>Network Motifs in Yeast Regulatory Network</a:t>
            </a:r>
          </a:p>
        </p:txBody>
      </p:sp>
      <p:pic>
        <p:nvPicPr>
          <p:cNvPr id="128" name="Shape 128"/>
          <p:cNvPicPr preferRelativeResize="0"/>
          <p:nvPr/>
        </p:nvPicPr>
        <p:blipFill>
          <a:blip r:embed="rId3">
            <a:alphaModFix/>
          </a:blip>
          <a:stretch>
            <a:fillRect/>
          </a:stretch>
        </p:blipFill>
        <p:spPr>
          <a:xfrm>
            <a:off x="581025" y="875800"/>
            <a:ext cx="4291996" cy="4102350"/>
          </a:xfrm>
          <a:prstGeom prst="rect">
            <a:avLst/>
          </a:prstGeom>
          <a:noFill/>
          <a:ln>
            <a:noFill/>
          </a:ln>
        </p:spPr>
      </p:pic>
      <p:grpSp>
        <p:nvGrpSpPr>
          <p:cNvPr id="129" name="Shape 129"/>
          <p:cNvGrpSpPr/>
          <p:nvPr/>
        </p:nvGrpSpPr>
        <p:grpSpPr>
          <a:xfrm>
            <a:off x="6349510" y="1977362"/>
            <a:ext cx="2540489" cy="1691112"/>
            <a:chOff x="7072085" y="2643962"/>
            <a:chExt cx="2540489" cy="1691112"/>
          </a:xfrm>
        </p:grpSpPr>
        <p:sp>
          <p:nvSpPr>
            <p:cNvPr id="130" name="Shape 130"/>
            <p:cNvSpPr/>
            <p:nvPr/>
          </p:nvSpPr>
          <p:spPr>
            <a:xfrm>
              <a:off x="7095455" y="2665310"/>
              <a:ext cx="275399" cy="239400"/>
            </a:xfrm>
            <a:prstGeom prst="ellipse">
              <a:avLst/>
            </a:prstGeom>
            <a:solidFill>
              <a:srgbClr val="6FA8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b="1"/>
            </a:p>
          </p:txBody>
        </p:sp>
        <p:sp>
          <p:nvSpPr>
            <p:cNvPr id="131" name="Shape 131"/>
            <p:cNvSpPr txBox="1"/>
            <p:nvPr/>
          </p:nvSpPr>
          <p:spPr>
            <a:xfrm>
              <a:off x="7360196" y="2643962"/>
              <a:ext cx="1177799" cy="2819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Regulator</a:t>
              </a:r>
            </a:p>
          </p:txBody>
        </p:sp>
        <p:sp>
          <p:nvSpPr>
            <p:cNvPr id="132" name="Shape 132"/>
            <p:cNvSpPr/>
            <p:nvPr/>
          </p:nvSpPr>
          <p:spPr>
            <a:xfrm>
              <a:off x="7072085" y="3000674"/>
              <a:ext cx="322200" cy="189899"/>
            </a:xfrm>
            <a:prstGeom prst="rect">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txBox="1"/>
            <p:nvPr/>
          </p:nvSpPr>
          <p:spPr>
            <a:xfrm>
              <a:off x="7360196" y="2954587"/>
              <a:ext cx="1574999" cy="2819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Gene Promoter</a:t>
              </a:r>
            </a:p>
          </p:txBody>
        </p:sp>
        <p:sp>
          <p:nvSpPr>
            <p:cNvPr id="134" name="Shape 134"/>
            <p:cNvSpPr/>
            <p:nvPr/>
          </p:nvSpPr>
          <p:spPr>
            <a:xfrm>
              <a:off x="7072125" y="3303212"/>
              <a:ext cx="322200" cy="239400"/>
            </a:xfrm>
            <a:prstGeom prst="rightArrow">
              <a:avLst>
                <a:gd name="adj1" fmla="val 13733"/>
                <a:gd name="adj2" fmla="val 64006"/>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135" name="Shape 135"/>
            <p:cNvGrpSpPr/>
            <p:nvPr/>
          </p:nvGrpSpPr>
          <p:grpSpPr>
            <a:xfrm>
              <a:off x="7072125" y="3698387"/>
              <a:ext cx="322200" cy="239400"/>
              <a:chOff x="7072125" y="3698387"/>
              <a:chExt cx="322200" cy="239400"/>
            </a:xfrm>
          </p:grpSpPr>
          <p:sp>
            <p:nvSpPr>
              <p:cNvPr id="136" name="Shape 136"/>
              <p:cNvSpPr/>
              <p:nvPr/>
            </p:nvSpPr>
            <p:spPr>
              <a:xfrm>
                <a:off x="7072125" y="3698387"/>
                <a:ext cx="322200" cy="239400"/>
              </a:xfrm>
              <a:prstGeom prst="rightArrow">
                <a:avLst>
                  <a:gd name="adj1" fmla="val 13733"/>
                  <a:gd name="adj2" fmla="val 64006"/>
                </a:avLst>
              </a:prstGeom>
              <a:solidFill>
                <a:srgbClr val="000000"/>
              </a:solidFill>
              <a:ln w="19050" cap="flat">
                <a:solidFill>
                  <a:schemeClr val="dk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37" name="Shape 137"/>
              <p:cNvCxnSpPr/>
              <p:nvPr/>
            </p:nvCxnSpPr>
            <p:spPr>
              <a:xfrm>
                <a:off x="7204219" y="3773537"/>
                <a:ext cx="1500" cy="89099"/>
              </a:xfrm>
              <a:prstGeom prst="straightConnector1">
                <a:avLst/>
              </a:prstGeom>
              <a:noFill/>
              <a:ln w="28575" cap="flat">
                <a:solidFill>
                  <a:schemeClr val="lt1"/>
                </a:solidFill>
                <a:prstDash val="solid"/>
                <a:round/>
                <a:headEnd type="none" w="lg" len="lg"/>
                <a:tailEnd type="none" w="lg" len="lg"/>
              </a:ln>
            </p:spPr>
          </p:cxnSp>
          <p:cxnSp>
            <p:nvCxnSpPr>
              <p:cNvPr id="138" name="Shape 138"/>
              <p:cNvCxnSpPr/>
              <p:nvPr/>
            </p:nvCxnSpPr>
            <p:spPr>
              <a:xfrm>
                <a:off x="7139319" y="3773537"/>
                <a:ext cx="1500" cy="89099"/>
              </a:xfrm>
              <a:prstGeom prst="straightConnector1">
                <a:avLst/>
              </a:prstGeom>
              <a:noFill/>
              <a:ln w="28575" cap="flat">
                <a:solidFill>
                  <a:schemeClr val="lt1"/>
                </a:solidFill>
                <a:prstDash val="solid"/>
                <a:round/>
                <a:headEnd type="none" w="lg" len="lg"/>
                <a:tailEnd type="none" w="lg" len="lg"/>
              </a:ln>
            </p:spPr>
          </p:cxnSp>
          <p:cxnSp>
            <p:nvCxnSpPr>
              <p:cNvPr id="139" name="Shape 139"/>
              <p:cNvCxnSpPr/>
              <p:nvPr/>
            </p:nvCxnSpPr>
            <p:spPr>
              <a:xfrm>
                <a:off x="7074432" y="3773537"/>
                <a:ext cx="1500" cy="89099"/>
              </a:xfrm>
              <a:prstGeom prst="straightConnector1">
                <a:avLst/>
              </a:prstGeom>
              <a:noFill/>
              <a:ln w="28575" cap="flat">
                <a:solidFill>
                  <a:schemeClr val="lt1"/>
                </a:solidFill>
                <a:prstDash val="solid"/>
                <a:round/>
                <a:headEnd type="none" w="lg" len="lg"/>
                <a:tailEnd type="none" w="lg" len="lg"/>
              </a:ln>
            </p:spPr>
          </p:cxnSp>
        </p:grpSp>
        <p:sp>
          <p:nvSpPr>
            <p:cNvPr id="140" name="Shape 140"/>
            <p:cNvSpPr txBox="1"/>
            <p:nvPr/>
          </p:nvSpPr>
          <p:spPr>
            <a:xfrm>
              <a:off x="7360175" y="3288400"/>
              <a:ext cx="2252400" cy="3653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Regulator binded to a promoter </a:t>
              </a:r>
            </a:p>
          </p:txBody>
        </p:sp>
        <p:sp>
          <p:nvSpPr>
            <p:cNvPr id="141" name="Shape 141"/>
            <p:cNvSpPr txBox="1"/>
            <p:nvPr/>
          </p:nvSpPr>
          <p:spPr>
            <a:xfrm>
              <a:off x="7360175" y="3614775"/>
              <a:ext cx="2252400" cy="7202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Genes encoding regulators linked to their respective regulators</a:t>
              </a:r>
            </a:p>
          </p:txBody>
        </p:sp>
      </p:gr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p>
          <a:p>
            <a:pPr marL="0" indent="0">
              <a:buNone/>
            </a:pPr>
            <a:r>
              <a:rPr lang="en" sz="1800" dirty="0" smtClean="0"/>
              <a:t>Network Structures</a:t>
            </a:r>
          </a:p>
          <a:p>
            <a:r>
              <a:rPr lang="en" sz="1800" dirty="0" smtClean="0"/>
              <a:t>Algorithm applied to cell cycle</a:t>
            </a:r>
          </a:p>
          <a:p>
            <a:r>
              <a:rPr lang="en" sz="1800" dirty="0" smtClean="0"/>
              <a:t>Computational model created</a:t>
            </a:r>
          </a:p>
          <a:p>
            <a:r>
              <a:rPr lang="en" sz="1800" dirty="0" smtClean="0"/>
              <a:t>Regulatory binding network</a:t>
            </a:r>
          </a:p>
          <a:p>
            <a:pPr marL="0" indent="0">
              <a:buNone/>
            </a:pPr>
            <a:endParaRPr lang="en" sz="1800" dirty="0"/>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b="1" dirty="0"/>
              <a:t>Assembling Motifs into Network Structures</a:t>
            </a:r>
          </a:p>
        </p:txBody>
      </p:sp>
      <p:sp>
        <p:nvSpPr>
          <p:cNvPr id="153" name="Shape 153"/>
          <p:cNvSpPr txBox="1">
            <a:spLocks noGrp="1"/>
          </p:cNvSpPr>
          <p:nvPr>
            <p:ph type="body" idx="1"/>
          </p:nvPr>
        </p:nvSpPr>
        <p:spPr>
          <a:xfrm>
            <a:off x="457200" y="967250"/>
            <a:ext cx="5936400" cy="3874799"/>
          </a:xfrm>
          <a:prstGeom prst="rect">
            <a:avLst/>
          </a:prstGeom>
        </p:spPr>
        <p:txBody>
          <a:bodyPr lIns="91425" tIns="91425" rIns="91425" bIns="91425" anchor="t" anchorCtr="0">
            <a:noAutofit/>
          </a:bodyPr>
          <a:lstStyle/>
          <a:p>
            <a:pPr marL="457200" lvl="0" indent="-361950" rtl="0">
              <a:spcBef>
                <a:spcPts val="0"/>
              </a:spcBef>
              <a:buClr>
                <a:schemeClr val="dk1"/>
              </a:buClr>
              <a:buSzPct val="100000"/>
              <a:buFont typeface="Arial"/>
              <a:buChar char="●"/>
            </a:pPr>
            <a:r>
              <a:rPr lang="en" sz="2100"/>
              <a:t>Algorithm was created that examines over 500 expression experiments</a:t>
            </a:r>
          </a:p>
          <a:p>
            <a:pPr marL="457200" lvl="0" indent="-361950" rtl="0">
              <a:spcBef>
                <a:spcPts val="0"/>
              </a:spcBef>
              <a:buClr>
                <a:schemeClr val="dk1"/>
              </a:buClr>
              <a:buSzPct val="100000"/>
              <a:buFont typeface="Arial"/>
              <a:buChar char="●"/>
            </a:pPr>
            <a:r>
              <a:rPr lang="en" sz="2100"/>
              <a:t>Genome is scanned for genes common to phase G. Matches are examined for regulators common to S</a:t>
            </a:r>
          </a:p>
          <a:p>
            <a:pPr marL="457200" lvl="0" indent="-361950" rtl="0">
              <a:spcBef>
                <a:spcPts val="0"/>
              </a:spcBef>
              <a:buClr>
                <a:schemeClr val="dk1"/>
              </a:buClr>
              <a:buSzPct val="100000"/>
              <a:buFont typeface="Arial"/>
              <a:buChar char="●"/>
            </a:pPr>
            <a:r>
              <a:rPr lang="en" sz="2100"/>
              <a:t>P value is then relaxed to “recapture” data that wasn’t used </a:t>
            </a:r>
          </a:p>
          <a:p>
            <a:pPr marL="457200" lvl="0" indent="-361950" rtl="0">
              <a:spcBef>
                <a:spcPts val="0"/>
              </a:spcBef>
              <a:buClr>
                <a:schemeClr val="dk1"/>
              </a:buClr>
              <a:buSzPct val="100000"/>
              <a:buFont typeface="Arial"/>
              <a:buChar char="●"/>
            </a:pPr>
            <a:r>
              <a:rPr lang="en" sz="2100"/>
              <a:t>Ultimate goal: using the main motifs to create replica of cell cycle based only on the location/data of the regulators with no prior cell cycle knowledge</a:t>
            </a:r>
          </a:p>
          <a:p>
            <a:pPr lvl="0">
              <a:spcBef>
                <a:spcPts val="0"/>
              </a:spcBef>
              <a:buNone/>
            </a:pPr>
            <a:endParaRPr sz="2100"/>
          </a:p>
        </p:txBody>
      </p:sp>
      <p:pic>
        <p:nvPicPr>
          <p:cNvPr id="154" name="Shape 154"/>
          <p:cNvPicPr preferRelativeResize="0"/>
          <p:nvPr/>
        </p:nvPicPr>
        <p:blipFill>
          <a:blip r:embed="rId3">
            <a:alphaModFix/>
          </a:blip>
          <a:stretch>
            <a:fillRect/>
          </a:stretch>
        </p:blipFill>
        <p:spPr>
          <a:xfrm>
            <a:off x="6400801" y="1200150"/>
            <a:ext cx="2286000" cy="19968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4800600" y="438150"/>
            <a:ext cx="4171225" cy="4635886"/>
          </a:xfrm>
          <a:prstGeom prst="rect">
            <a:avLst/>
          </a:prstGeom>
          <a:noFill/>
          <a:ln>
            <a:noFill/>
          </a:ln>
        </p:spPr>
      </p:pic>
      <p:sp>
        <p:nvSpPr>
          <p:cNvPr id="160" name="Shape 16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Yeast Cell Cycle Model</a:t>
            </a:r>
          </a:p>
        </p:txBody>
      </p:sp>
      <p:sp>
        <p:nvSpPr>
          <p:cNvPr id="161" name="Shape 161"/>
          <p:cNvSpPr txBox="1">
            <a:spLocks noGrp="1"/>
          </p:cNvSpPr>
          <p:nvPr>
            <p:ph type="body" idx="1"/>
          </p:nvPr>
        </p:nvSpPr>
        <p:spPr>
          <a:xfrm>
            <a:off x="457200" y="1200150"/>
            <a:ext cx="4507200" cy="3725699"/>
          </a:xfrm>
          <a:prstGeom prst="rect">
            <a:avLst/>
          </a:prstGeom>
        </p:spPr>
        <p:txBody>
          <a:bodyPr lIns="91425" tIns="91425" rIns="91425" bIns="91425" anchor="t" anchorCtr="0">
            <a:noAutofit/>
          </a:bodyPr>
          <a:lstStyle/>
          <a:p>
            <a:pPr marL="457200" lvl="0" indent="-349250" rtl="0">
              <a:spcBef>
                <a:spcPts val="0"/>
              </a:spcBef>
              <a:buClr>
                <a:schemeClr val="dk1"/>
              </a:buClr>
              <a:buSzPct val="100000"/>
              <a:buFont typeface="Arial"/>
              <a:buChar char="●"/>
            </a:pPr>
            <a:r>
              <a:rPr lang="en" sz="1900" dirty="0"/>
              <a:t>Transcriptional regulatory network created from binding and expression data</a:t>
            </a:r>
          </a:p>
          <a:p>
            <a:pPr marL="457200" lvl="0" indent="-349250" rtl="0">
              <a:spcBef>
                <a:spcPts val="0"/>
              </a:spcBef>
              <a:buClr>
                <a:schemeClr val="dk1"/>
              </a:buClr>
              <a:buSzPct val="100000"/>
              <a:buFont typeface="Arial"/>
              <a:buChar char="●"/>
            </a:pPr>
            <a:r>
              <a:rPr lang="en" sz="1900" dirty="0"/>
              <a:t>Boxes correspond to when peak expression occurred</a:t>
            </a:r>
          </a:p>
          <a:p>
            <a:pPr marL="457200" lvl="0" indent="-349250" rtl="0">
              <a:spcBef>
                <a:spcPts val="0"/>
              </a:spcBef>
              <a:buClr>
                <a:schemeClr val="dk1"/>
              </a:buClr>
              <a:buSzPct val="100000"/>
              <a:buFont typeface="Arial"/>
              <a:buChar char="●"/>
            </a:pPr>
            <a:r>
              <a:rPr lang="en" sz="1900" dirty="0"/>
              <a:t>Blue Box: set of genes w/ common regulators </a:t>
            </a:r>
          </a:p>
          <a:p>
            <a:pPr marL="457200" lvl="0" indent="-349250" rtl="0">
              <a:spcBef>
                <a:spcPts val="0"/>
              </a:spcBef>
              <a:buClr>
                <a:schemeClr val="dk1"/>
              </a:buClr>
              <a:buSzPct val="100000"/>
              <a:buFont typeface="Arial"/>
              <a:buChar char="●"/>
            </a:pPr>
            <a:r>
              <a:rPr lang="en" sz="1900" dirty="0"/>
              <a:t>Ovals: regulators connected to their genes w/ solid line</a:t>
            </a:r>
          </a:p>
          <a:p>
            <a:pPr marL="457200" lvl="0" indent="-349250" rtl="0">
              <a:spcBef>
                <a:spcPts val="0"/>
              </a:spcBef>
              <a:buClr>
                <a:schemeClr val="dk1"/>
              </a:buClr>
              <a:buSzPct val="100000"/>
              <a:buFont typeface="Arial"/>
              <a:buChar char="●"/>
            </a:pPr>
            <a:r>
              <a:rPr lang="en" sz="1900" dirty="0"/>
              <a:t>Arc: defines time of activity</a:t>
            </a:r>
          </a:p>
          <a:p>
            <a:pPr marL="457200" lvl="0" indent="-349250" rtl="0">
              <a:spcBef>
                <a:spcPts val="0"/>
              </a:spcBef>
              <a:buClr>
                <a:schemeClr val="dk1"/>
              </a:buClr>
              <a:buSzPct val="100000"/>
              <a:buFont typeface="Arial"/>
              <a:buChar char="●"/>
            </a:pPr>
            <a:r>
              <a:rPr lang="en" sz="1900" dirty="0"/>
              <a:t>Dashed line: gene in the box encodes outer ring regulator</a:t>
            </a:r>
          </a:p>
          <a:p>
            <a:pPr lvl="0">
              <a:spcBef>
                <a:spcPts val="0"/>
              </a:spcBef>
              <a:buNone/>
            </a:pPr>
            <a:endParaRPr sz="21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t>Experimental Design:</a:t>
            </a:r>
          </a:p>
          <a:p>
            <a:r>
              <a:rPr lang="en" sz="1800" dirty="0" smtClean="0"/>
              <a:t>Epitope tagging, Chromatin IP, Microarray, Statistical Analysis</a:t>
            </a:r>
          </a:p>
          <a:p>
            <a:pPr marL="0" indent="0">
              <a:buNone/>
            </a:pPr>
            <a:endParaRPr lang="en" sz="1800" dirty="0"/>
          </a:p>
          <a:p>
            <a:pPr marL="0" indent="0">
              <a:buNone/>
            </a:pPr>
            <a:r>
              <a:rPr lang="en" sz="1800" dirty="0" smtClean="0"/>
              <a:t>Regulator Density:</a:t>
            </a:r>
          </a:p>
          <a:p>
            <a:r>
              <a:rPr lang="en" sz="1800" dirty="0" smtClean="0"/>
              <a:t>Relationship between promoter and regulator</a:t>
            </a:r>
          </a:p>
          <a:p>
            <a:pPr marL="0" indent="0">
              <a:buNone/>
            </a:pPr>
            <a:endParaRPr lang="en" sz="1800" dirty="0" smtClean="0"/>
          </a:p>
          <a:p>
            <a:pPr marL="0" indent="0">
              <a:buNone/>
            </a:pPr>
            <a:r>
              <a:rPr lang="en" sz="1800" dirty="0" smtClean="0"/>
              <a:t>Network Motifs</a:t>
            </a:r>
          </a:p>
          <a:p>
            <a:r>
              <a:rPr lang="en" sz="1800" dirty="0" smtClean="0"/>
              <a:t>6 Networks: Autoregulation, Multicomponent loop, feed-forward loop, single-input, multi-input, regulator chain</a:t>
            </a:r>
          </a:p>
          <a:p>
            <a:pPr marL="0" indent="0">
              <a:buNone/>
            </a:pPr>
            <a:endParaRPr lang="en" sz="1800" dirty="0" smtClean="0"/>
          </a:p>
          <a:p>
            <a:pPr marL="0" indent="0">
              <a:buNone/>
            </a:pPr>
            <a:r>
              <a:rPr lang="en" sz="1800" dirty="0" smtClean="0"/>
              <a:t>Network Structures</a:t>
            </a:r>
          </a:p>
          <a:p>
            <a:r>
              <a:rPr lang="en" sz="1800" dirty="0" smtClean="0"/>
              <a:t>Algorithm applied to cell cycle</a:t>
            </a:r>
          </a:p>
          <a:p>
            <a:r>
              <a:rPr lang="en" sz="1800" dirty="0" smtClean="0"/>
              <a:t>Computational model created</a:t>
            </a:r>
          </a:p>
          <a:p>
            <a:r>
              <a:rPr lang="en" sz="1800" dirty="0" smtClean="0"/>
              <a:t>Regulatory binding network</a:t>
            </a:r>
          </a:p>
          <a:p>
            <a:pPr marL="0" indent="0">
              <a:buNone/>
            </a:pPr>
            <a:endParaRPr lang="en" sz="1800" dirty="0"/>
          </a:p>
          <a:p>
            <a:pPr marL="0" indent="0">
              <a:buNone/>
            </a:pPr>
            <a:r>
              <a:rPr lang="en" sz="1800" dirty="0" smtClean="0"/>
              <a:t>Conclusion and Significance:</a:t>
            </a:r>
          </a:p>
          <a:p>
            <a:r>
              <a:rPr lang="en" sz="1800" dirty="0" smtClean="0"/>
              <a:t>Interactions </a:t>
            </a:r>
            <a:r>
              <a:rPr lang="en" sz="1800" dirty="0"/>
              <a:t>between genes </a:t>
            </a:r>
            <a:r>
              <a:rPr lang="en" sz="1800" dirty="0" smtClean="0"/>
              <a:t>and transcription </a:t>
            </a:r>
            <a:r>
              <a:rPr lang="en" sz="1800" dirty="0"/>
              <a:t>factors</a:t>
            </a:r>
            <a:r>
              <a:rPr lang="en-US" sz="1800" dirty="0"/>
              <a:t> </a:t>
            </a:r>
            <a:r>
              <a:rPr lang="en" sz="1800" dirty="0"/>
              <a:t>can </a:t>
            </a:r>
            <a:r>
              <a:rPr lang="en" sz="1800" dirty="0" smtClean="0"/>
              <a:t>be mapped </a:t>
            </a:r>
            <a:r>
              <a:rPr lang="en" sz="1800" dirty="0"/>
              <a:t>using the model </a:t>
            </a:r>
            <a:r>
              <a:rPr lang="en" sz="1800" dirty="0" smtClean="0"/>
              <a:t>created </a:t>
            </a:r>
          </a:p>
          <a:p>
            <a:r>
              <a:rPr lang="en" sz="1800" dirty="0"/>
              <a:t>C</a:t>
            </a:r>
            <a:r>
              <a:rPr lang="en" sz="1800" dirty="0" smtClean="0"/>
              <a:t>an </a:t>
            </a:r>
            <a:r>
              <a:rPr lang="en" sz="1800" dirty="0"/>
              <a:t>then be </a:t>
            </a:r>
            <a:r>
              <a:rPr lang="en" sz="1800" dirty="0" smtClean="0"/>
              <a:t>used </a:t>
            </a:r>
            <a:r>
              <a:rPr lang="en" sz="1800" dirty="0"/>
              <a:t>to improve our </a:t>
            </a:r>
            <a:r>
              <a:rPr lang="en" sz="1800" dirty="0" smtClean="0"/>
              <a:t>understanding </a:t>
            </a:r>
            <a:r>
              <a:rPr lang="en" sz="1800" dirty="0"/>
              <a:t>of human </a:t>
            </a:r>
            <a:r>
              <a:rPr lang="en" sz="1800" dirty="0" smtClean="0"/>
              <a:t>health</a:t>
            </a:r>
            <a:endParaRPr lang="en" sz="18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Creating a Computational Model</a:t>
            </a:r>
          </a:p>
        </p:txBody>
      </p:sp>
      <p:sp>
        <p:nvSpPr>
          <p:cNvPr id="167" name="Shape 167"/>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Created model based on peak expression of common expression multi-input motifs</a:t>
            </a:r>
          </a:p>
          <a:p>
            <a:pPr marL="457200" lvl="0" indent="-381000" rtl="0">
              <a:spcBef>
                <a:spcPts val="0"/>
              </a:spcBef>
              <a:buClr>
                <a:schemeClr val="dk1"/>
              </a:buClr>
              <a:buSzPct val="100000"/>
              <a:buFont typeface="Arial"/>
              <a:buChar char="●"/>
            </a:pPr>
            <a:r>
              <a:rPr lang="en" sz="2400" dirty="0"/>
              <a:t>Three notable results:</a:t>
            </a:r>
          </a:p>
          <a:p>
            <a:pPr marL="914400" lvl="1" indent="-342900" rtl="0">
              <a:spcBef>
                <a:spcPts val="0"/>
              </a:spcBef>
              <a:buClr>
                <a:schemeClr val="dk1"/>
              </a:buClr>
              <a:buSzPct val="100000"/>
              <a:buFont typeface="Courier New"/>
              <a:buChar char="o"/>
            </a:pPr>
            <a:r>
              <a:rPr lang="en" sz="1800" dirty="0"/>
              <a:t>Model correctly assigned all the regulators to previously proven stages of the cell cycle</a:t>
            </a:r>
          </a:p>
          <a:p>
            <a:pPr marL="914400" lvl="1" indent="-342900" rtl="0">
              <a:spcBef>
                <a:spcPts val="0"/>
              </a:spcBef>
              <a:buClr>
                <a:schemeClr val="dk1"/>
              </a:buClr>
              <a:buSzPct val="100000"/>
              <a:buFont typeface="Courier New"/>
              <a:buChar char="o"/>
            </a:pPr>
            <a:r>
              <a:rPr lang="en" sz="1800" dirty="0"/>
              <a:t>Two relatively unknown regulators could be assigned based strictly on binding data</a:t>
            </a:r>
          </a:p>
          <a:p>
            <a:pPr marL="914400" lvl="1" indent="-342900" rtl="0">
              <a:spcBef>
                <a:spcPts val="0"/>
              </a:spcBef>
              <a:buClr>
                <a:schemeClr val="dk1"/>
              </a:buClr>
              <a:buSzPct val="100000"/>
              <a:buFont typeface="Courier New"/>
              <a:buChar char="o"/>
            </a:pPr>
            <a:r>
              <a:rPr lang="en" sz="1800" dirty="0"/>
              <a:t>Required no prior knowledge and was completely automatic</a:t>
            </a:r>
          </a:p>
          <a:p>
            <a:pPr marL="457200" lvl="0" indent="-381000">
              <a:spcBef>
                <a:spcPts val="0"/>
              </a:spcBef>
              <a:buClr>
                <a:schemeClr val="dk1"/>
              </a:buClr>
              <a:buSzPct val="100000"/>
              <a:buFont typeface="Arial"/>
              <a:buChar char="●"/>
            </a:pPr>
            <a:r>
              <a:rPr lang="en" sz="2400" dirty="0"/>
              <a:t>Hopefully can use as a general outline for creating more complex network models</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rot="5400000">
            <a:off x="4061691" y="130508"/>
            <a:ext cx="4191549" cy="5656974"/>
          </a:xfrm>
          <a:prstGeom prst="rect">
            <a:avLst/>
          </a:prstGeom>
          <a:noFill/>
          <a:ln>
            <a:noFill/>
          </a:ln>
        </p:spPr>
      </p:pic>
      <p:sp>
        <p:nvSpPr>
          <p:cNvPr id="174" name="Shape 17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b="1" dirty="0">
                <a:solidFill>
                  <a:srgbClr val="D2533C"/>
                </a:solidFill>
              </a:rPr>
              <a:t>Regulatory </a:t>
            </a:r>
            <a:r>
              <a:rPr lang="en-US" sz="3000" b="1" dirty="0" smtClean="0">
                <a:solidFill>
                  <a:srgbClr val="D2533C"/>
                </a:solidFill>
              </a:rPr>
              <a:t>B</a:t>
            </a:r>
            <a:r>
              <a:rPr lang="en" sz="3000" b="1" dirty="0" smtClean="0">
                <a:solidFill>
                  <a:srgbClr val="D2533C"/>
                </a:solidFill>
              </a:rPr>
              <a:t>inding </a:t>
            </a:r>
            <a:r>
              <a:rPr lang="en-US" sz="3000" b="1" dirty="0">
                <a:solidFill>
                  <a:srgbClr val="D2533C"/>
                </a:solidFill>
              </a:rPr>
              <a:t>N</a:t>
            </a:r>
            <a:r>
              <a:rPr lang="en" sz="3000" b="1" dirty="0" smtClean="0">
                <a:solidFill>
                  <a:srgbClr val="D2533C"/>
                </a:solidFill>
              </a:rPr>
              <a:t>etwork</a:t>
            </a:r>
            <a:endParaRPr lang="en" sz="3000" b="1" dirty="0">
              <a:solidFill>
                <a:srgbClr val="D2533C"/>
              </a:solidFill>
            </a:endParaRPr>
          </a:p>
        </p:txBody>
      </p:sp>
      <p:sp>
        <p:nvSpPr>
          <p:cNvPr id="173" name="Shape 173"/>
          <p:cNvSpPr txBox="1">
            <a:spLocks noGrp="1"/>
          </p:cNvSpPr>
          <p:nvPr>
            <p:ph type="body" idx="1"/>
          </p:nvPr>
        </p:nvSpPr>
        <p:spPr>
          <a:xfrm>
            <a:off x="0" y="1063375"/>
            <a:ext cx="3225899" cy="38625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All 106 regulators displayed in a circle</a:t>
            </a:r>
          </a:p>
          <a:p>
            <a:pPr marL="457200" lvl="0" indent="-381000" rtl="0">
              <a:spcBef>
                <a:spcPts val="0"/>
              </a:spcBef>
              <a:buClr>
                <a:schemeClr val="dk1"/>
              </a:buClr>
              <a:buSzPct val="100000"/>
              <a:buFont typeface="Arial"/>
              <a:buChar char="●"/>
            </a:pPr>
            <a:r>
              <a:rPr lang="en" sz="2400" dirty="0"/>
              <a:t>Sorted into functional categories (color coded)</a:t>
            </a:r>
          </a:p>
          <a:p>
            <a:pPr marL="457200" lvl="0" indent="-381000">
              <a:spcBef>
                <a:spcPts val="0"/>
              </a:spcBef>
              <a:buClr>
                <a:schemeClr val="dk1"/>
              </a:buClr>
              <a:buSzPct val="100000"/>
              <a:buFont typeface="Arial"/>
              <a:buChar char="●"/>
            </a:pPr>
            <a:r>
              <a:rPr lang="en" sz="2400" dirty="0"/>
              <a:t>Lines follow regulators binding to each other/itself</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p>
          <a:p>
            <a:pPr marL="0" indent="0">
              <a:buNone/>
            </a:pPr>
            <a:r>
              <a:rPr lang="en" sz="1800" dirty="0" smtClean="0"/>
              <a:t>Conclusion and Significance:</a:t>
            </a:r>
          </a:p>
          <a:p>
            <a:r>
              <a:rPr lang="en" sz="1800" dirty="0" smtClean="0"/>
              <a:t>Interactions </a:t>
            </a:r>
            <a:r>
              <a:rPr lang="en" sz="1800" dirty="0"/>
              <a:t>between genes </a:t>
            </a:r>
            <a:r>
              <a:rPr lang="en" sz="1800" dirty="0" smtClean="0"/>
              <a:t>and transcription </a:t>
            </a:r>
            <a:r>
              <a:rPr lang="en" sz="1800" dirty="0"/>
              <a:t>factors</a:t>
            </a:r>
            <a:r>
              <a:rPr lang="en-US" sz="1800" dirty="0"/>
              <a:t> </a:t>
            </a:r>
            <a:r>
              <a:rPr lang="en" sz="1800" dirty="0"/>
              <a:t>can </a:t>
            </a:r>
            <a:r>
              <a:rPr lang="en" sz="1800" dirty="0" smtClean="0"/>
              <a:t>be mapped </a:t>
            </a:r>
            <a:r>
              <a:rPr lang="en" sz="1800" dirty="0"/>
              <a:t>using the model </a:t>
            </a:r>
            <a:r>
              <a:rPr lang="en" sz="1800" dirty="0" smtClean="0"/>
              <a:t>created </a:t>
            </a:r>
          </a:p>
          <a:p>
            <a:r>
              <a:rPr lang="en" sz="1800" dirty="0"/>
              <a:t>C</a:t>
            </a:r>
            <a:r>
              <a:rPr lang="en" sz="1800" dirty="0" smtClean="0"/>
              <a:t>an </a:t>
            </a:r>
            <a:r>
              <a:rPr lang="en" sz="1800" dirty="0"/>
              <a:t>then be </a:t>
            </a:r>
            <a:r>
              <a:rPr lang="en" sz="1800" dirty="0" smtClean="0"/>
              <a:t>used </a:t>
            </a:r>
            <a:r>
              <a:rPr lang="en" sz="1800" dirty="0"/>
              <a:t>to improve our </a:t>
            </a:r>
            <a:r>
              <a:rPr lang="en" sz="1800" dirty="0" smtClean="0"/>
              <a:t>understanding </a:t>
            </a:r>
            <a:r>
              <a:rPr lang="en" sz="1800" dirty="0"/>
              <a:t>of human </a:t>
            </a:r>
            <a:r>
              <a:rPr lang="en" sz="1800" dirty="0" smtClean="0"/>
              <a:t>health</a:t>
            </a:r>
            <a:endParaRPr lang="en" sz="1800" dirty="0"/>
          </a:p>
        </p:txBody>
      </p:sp>
    </p:spTree>
    <p:extLst>
      <p:ext uri="{BB962C8B-B14F-4D97-AF65-F5344CB8AC3E}">
        <p14:creationId xmlns:p14="http://schemas.microsoft.com/office/powerpoint/2010/main" val="1608143107"/>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46750" y="205975"/>
            <a:ext cx="8828099" cy="857400"/>
          </a:xfrm>
          <a:prstGeom prst="rect">
            <a:avLst/>
          </a:prstGeom>
        </p:spPr>
        <p:txBody>
          <a:bodyPr lIns="91425" tIns="91425" rIns="91425" bIns="91425" anchor="b" anchorCtr="0">
            <a:noAutofit/>
          </a:bodyPr>
          <a:lstStyle/>
          <a:p>
            <a:pPr>
              <a:spcBef>
                <a:spcPts val="0"/>
              </a:spcBef>
              <a:buNone/>
            </a:pPr>
            <a:r>
              <a:rPr lang="en" sz="3000" b="1" dirty="0"/>
              <a:t>Significance of </a:t>
            </a:r>
            <a:r>
              <a:rPr lang="en-US" sz="3000" b="1" dirty="0" smtClean="0"/>
              <a:t>R</a:t>
            </a:r>
            <a:r>
              <a:rPr lang="en" sz="3000" b="1" dirty="0" smtClean="0"/>
              <a:t>egulatory </a:t>
            </a:r>
            <a:r>
              <a:rPr lang="en-US" sz="3000" b="1" dirty="0"/>
              <a:t>N</a:t>
            </a:r>
            <a:r>
              <a:rPr lang="en" sz="3000" b="1" dirty="0" smtClean="0"/>
              <a:t>etwork </a:t>
            </a:r>
            <a:r>
              <a:rPr lang="en-US" sz="3000" b="1" dirty="0"/>
              <a:t>I</a:t>
            </a:r>
            <a:r>
              <a:rPr lang="en" sz="3000" b="1" dirty="0" smtClean="0"/>
              <a:t>nformation</a:t>
            </a:r>
            <a:endParaRPr lang="en" sz="3000" b="1" dirty="0"/>
          </a:p>
        </p:txBody>
      </p:sp>
      <p:sp>
        <p:nvSpPr>
          <p:cNvPr id="186" name="Shape 186"/>
          <p:cNvSpPr txBox="1">
            <a:spLocks noGrp="1"/>
          </p:cNvSpPr>
          <p:nvPr>
            <p:ph type="body" idx="1"/>
          </p:nvPr>
        </p:nvSpPr>
        <p:spPr>
          <a:xfrm>
            <a:off x="457200" y="1200150"/>
            <a:ext cx="8229600" cy="34622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2000" dirty="0"/>
              <a:t>Identified network motifs that provide specific regulatory capacities for yeast </a:t>
            </a:r>
          </a:p>
          <a:p>
            <a:pPr marL="457200" lvl="0" indent="-342900" rtl="0">
              <a:spcBef>
                <a:spcPts val="0"/>
              </a:spcBef>
              <a:buClr>
                <a:schemeClr val="dk1"/>
              </a:buClr>
              <a:buSzPct val="100000"/>
              <a:buFont typeface="Arial"/>
              <a:buChar char="●"/>
            </a:pPr>
            <a:r>
              <a:rPr lang="en" sz="2000" dirty="0"/>
              <a:t>These motifs can be used as building blocks to construct large network structures through an automated approach that combines genome-wide location and expression data (without prior knowledge)  </a:t>
            </a:r>
          </a:p>
          <a:p>
            <a:pPr marL="457200" lvl="0" indent="-342900" rtl="0">
              <a:spcBef>
                <a:spcPts val="0"/>
              </a:spcBef>
              <a:buClr>
                <a:schemeClr val="dk1"/>
              </a:buClr>
              <a:buSzPct val="100000"/>
              <a:buFont typeface="Arial"/>
              <a:buChar char="●"/>
            </a:pPr>
            <a:r>
              <a:rPr lang="en" sz="2000" dirty="0"/>
              <a:t>Future research will  require knowledge of regulator binding sites under various growth conditions and experimental testing of models that emerge from computational analysis of regulator binding, gene expression, and other information. (alter conditions) </a:t>
            </a:r>
          </a:p>
          <a:p>
            <a:pPr marL="457200" lvl="0" indent="-342900" rtl="0">
              <a:spcBef>
                <a:spcPts val="0"/>
              </a:spcBef>
              <a:buClr>
                <a:schemeClr val="dk1"/>
              </a:buClr>
              <a:buSzPct val="100000"/>
              <a:buFont typeface="Arial"/>
              <a:buChar char="●"/>
            </a:pPr>
            <a:r>
              <a:rPr lang="en" sz="2000" dirty="0"/>
              <a:t>This approach can be applied to higher eukaryotes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Conclusion</a:t>
            </a:r>
          </a:p>
        </p:txBody>
      </p:sp>
      <p:sp>
        <p:nvSpPr>
          <p:cNvPr id="192" name="Shape 192"/>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Cell is the product of specific gene expression programs involving regulated transcription </a:t>
            </a:r>
          </a:p>
          <a:p>
            <a:pPr marL="457200" lvl="0" indent="-381000" rtl="0">
              <a:spcBef>
                <a:spcPts val="0"/>
              </a:spcBef>
              <a:buClr>
                <a:schemeClr val="dk1"/>
              </a:buClr>
              <a:buSzPct val="100000"/>
              <a:buFont typeface="Arial"/>
              <a:buChar char="●"/>
            </a:pPr>
            <a:r>
              <a:rPr lang="en" sz="2400"/>
              <a:t>Known how most transcriptional regulators encoded in </a:t>
            </a:r>
            <a:r>
              <a:rPr lang="en" sz="2400" i="1"/>
              <a:t>S. cerevisiae</a:t>
            </a:r>
            <a:r>
              <a:rPr lang="en" sz="2400"/>
              <a:t> interact with genes across the genome</a:t>
            </a:r>
          </a:p>
          <a:p>
            <a:pPr marL="457200" lvl="0" indent="-381000" rtl="0">
              <a:spcBef>
                <a:spcPts val="0"/>
              </a:spcBef>
              <a:buClr>
                <a:schemeClr val="dk1"/>
              </a:buClr>
              <a:buSzPct val="100000"/>
              <a:buFont typeface="Arial"/>
              <a:buChar char="●"/>
            </a:pPr>
            <a:r>
              <a:rPr lang="en" sz="2400"/>
              <a:t>Describes potential pathways yeast cells can use to regulate global gene expression programs</a:t>
            </a:r>
          </a:p>
          <a:p>
            <a:pPr marL="457200" lvl="0" indent="-381000">
              <a:spcBef>
                <a:spcPts val="0"/>
              </a:spcBef>
              <a:buClr>
                <a:schemeClr val="dk1"/>
              </a:buClr>
              <a:buSzPct val="100000"/>
              <a:buFont typeface="Arial"/>
              <a:buChar char="●"/>
            </a:pPr>
            <a:r>
              <a:rPr lang="en" sz="2400"/>
              <a:t>Identify network motifs and show that an automated process can use motifs to assemble a transcription regulatory network structure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Take home message	</a:t>
            </a:r>
          </a:p>
        </p:txBody>
      </p:sp>
      <p:sp>
        <p:nvSpPr>
          <p:cNvPr id="198" name="Shape 198"/>
          <p:cNvSpPr txBox="1">
            <a:spLocks noGrp="1"/>
          </p:cNvSpPr>
          <p:nvPr>
            <p:ph type="body" idx="1"/>
          </p:nvPr>
        </p:nvSpPr>
        <p:spPr>
          <a:prstGeom prst="rect">
            <a:avLst/>
          </a:prstGeom>
        </p:spPr>
        <p:txBody>
          <a:bodyPr lIns="91425" tIns="91425" rIns="91425" bIns="91425" anchor="t" anchorCtr="0">
            <a:noAutofit/>
          </a:bodyPr>
          <a:lstStyle/>
          <a:p>
            <a:pPr algn="ctr">
              <a:spcBef>
                <a:spcPts val="0"/>
              </a:spcBef>
              <a:buNone/>
            </a:pPr>
            <a:r>
              <a:rPr lang="en" dirty="0" smtClean="0"/>
              <a:t>The </a:t>
            </a:r>
            <a:r>
              <a:rPr lang="en" dirty="0"/>
              <a:t>interactions between genes and transcription </a:t>
            </a:r>
            <a:r>
              <a:rPr lang="en" dirty="0" smtClean="0"/>
              <a:t>factors</a:t>
            </a:r>
            <a:r>
              <a:rPr lang="en-US" dirty="0" smtClean="0"/>
              <a:t> </a:t>
            </a:r>
            <a:r>
              <a:rPr lang="en" dirty="0" smtClean="0"/>
              <a:t>can </a:t>
            </a:r>
            <a:r>
              <a:rPr lang="en" dirty="0"/>
              <a:t>be mapped using the model described, which can then be used to improve our understanding of human health and design new strategies to combat disease.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t>Experimental Design:</a:t>
            </a:r>
          </a:p>
          <a:p>
            <a:r>
              <a:rPr lang="en" sz="1800" dirty="0" smtClean="0"/>
              <a:t>Epitope tagging, Chromatin IP, Microarray, Statistical Analysis</a:t>
            </a:r>
          </a:p>
          <a:p>
            <a:pPr marL="0" indent="0">
              <a:buNone/>
            </a:pPr>
            <a:endParaRPr lang="en" sz="1800" dirty="0"/>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Logic </a:t>
            </a:r>
            <a:endParaRPr lang="en-US" b="1" dirty="0"/>
          </a:p>
        </p:txBody>
      </p:sp>
      <p:sp>
        <p:nvSpPr>
          <p:cNvPr id="4" name="TextBox 3"/>
          <p:cNvSpPr txBox="1"/>
          <p:nvPr/>
        </p:nvSpPr>
        <p:spPr>
          <a:xfrm>
            <a:off x="1752600" y="1188356"/>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Know sites bound by transcriptional regulators</a:t>
            </a:r>
          </a:p>
        </p:txBody>
      </p:sp>
      <p:sp>
        <p:nvSpPr>
          <p:cNvPr id="5" name="TextBox 4"/>
          <p:cNvSpPr txBox="1"/>
          <p:nvPr/>
        </p:nvSpPr>
        <p:spPr>
          <a:xfrm>
            <a:off x="1752600" y="4088138"/>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Create model for transcriptional regulatory networks </a:t>
            </a:r>
          </a:p>
        </p:txBody>
      </p:sp>
      <p:sp>
        <p:nvSpPr>
          <p:cNvPr id="16" name="TextBox 15"/>
          <p:cNvSpPr txBox="1"/>
          <p:nvPr/>
        </p:nvSpPr>
        <p:spPr>
          <a:xfrm>
            <a:off x="1752600" y="2615361"/>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Identify network motifs</a:t>
            </a:r>
            <a:endParaRPr lang="en-US" sz="2400" dirty="0"/>
          </a:p>
          <a:p>
            <a:r>
              <a:rPr lang="en-US" sz="2400" dirty="0" smtClean="0"/>
              <a:t> </a:t>
            </a:r>
          </a:p>
        </p:txBody>
      </p:sp>
      <p:sp>
        <p:nvSpPr>
          <p:cNvPr id="18" name="Right Arrow 17"/>
          <p:cNvSpPr/>
          <p:nvPr/>
        </p:nvSpPr>
        <p:spPr>
          <a:xfrm rot="5400000">
            <a:off x="3961402" y="2102063"/>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ight Arrow 19"/>
          <p:cNvSpPr/>
          <p:nvPr/>
        </p:nvSpPr>
        <p:spPr>
          <a:xfrm rot="5400000">
            <a:off x="3961402" y="3522651"/>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22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742950"/>
          </a:xfrm>
        </p:spPr>
        <p:txBody>
          <a:bodyPr/>
          <a:lstStyle/>
          <a:p>
            <a:r>
              <a:rPr lang="en-US" b="1" smtClean="0"/>
              <a:t>Introduction</a:t>
            </a:r>
            <a:endParaRPr lang="en-US" b="1" dirty="0"/>
          </a:p>
        </p:txBody>
      </p:sp>
      <p:sp>
        <p:nvSpPr>
          <p:cNvPr id="8" name="TextBox 7"/>
          <p:cNvSpPr txBox="1"/>
          <p:nvPr/>
        </p:nvSpPr>
        <p:spPr>
          <a:xfrm>
            <a:off x="866020" y="1207353"/>
            <a:ext cx="7455505"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Known how most transcriptional regulators encoded in </a:t>
            </a:r>
            <a:r>
              <a:rPr lang="en-US" sz="2400" i="1" dirty="0" smtClean="0"/>
              <a:t>S. </a:t>
            </a:r>
            <a:r>
              <a:rPr lang="en-US" sz="2400" i="1" dirty="0" err="1" smtClean="0"/>
              <a:t>cerevisae</a:t>
            </a:r>
            <a:r>
              <a:rPr lang="en-US" sz="2400" i="1" dirty="0" smtClean="0"/>
              <a:t> </a:t>
            </a:r>
            <a:r>
              <a:rPr lang="en-US" sz="2400" dirty="0" smtClean="0"/>
              <a:t>associate with genes</a:t>
            </a:r>
          </a:p>
        </p:txBody>
      </p:sp>
      <p:sp>
        <p:nvSpPr>
          <p:cNvPr id="9" name="TextBox 8"/>
          <p:cNvSpPr txBox="1"/>
          <p:nvPr/>
        </p:nvSpPr>
        <p:spPr>
          <a:xfrm>
            <a:off x="866020" y="2655153"/>
            <a:ext cx="745550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Describe the pathways yeast use to regulate global gene expression</a:t>
            </a:r>
          </a:p>
        </p:txBody>
      </p:sp>
      <p:sp>
        <p:nvSpPr>
          <p:cNvPr id="10" name="TextBox 9"/>
          <p:cNvSpPr txBox="1"/>
          <p:nvPr/>
        </p:nvSpPr>
        <p:spPr>
          <a:xfrm>
            <a:off x="866020" y="4026753"/>
            <a:ext cx="745550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Use the genome sequence and genome-wide binding analysis  to find the transcription regulatory structure </a:t>
            </a:r>
          </a:p>
        </p:txBody>
      </p:sp>
      <p:sp>
        <p:nvSpPr>
          <p:cNvPr id="18" name="Right Arrow 17"/>
          <p:cNvSpPr/>
          <p:nvPr/>
        </p:nvSpPr>
        <p:spPr>
          <a:xfrm rot="5400000">
            <a:off x="4112235" y="2074848"/>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ight Arrow 18"/>
          <p:cNvSpPr/>
          <p:nvPr/>
        </p:nvSpPr>
        <p:spPr>
          <a:xfrm rot="5400000">
            <a:off x="4112234" y="3522648"/>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41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b="1" dirty="0"/>
              <a:t>Experimental Design  </a:t>
            </a:r>
          </a:p>
        </p:txBody>
      </p:sp>
      <p:sp>
        <p:nvSpPr>
          <p:cNvPr id="77" name="Shape 77"/>
          <p:cNvSpPr txBox="1">
            <a:spLocks noGrp="1"/>
          </p:cNvSpPr>
          <p:nvPr>
            <p:ph type="body" idx="1"/>
          </p:nvPr>
        </p:nvSpPr>
        <p:spPr>
          <a:xfrm>
            <a:off x="457200" y="1063375"/>
            <a:ext cx="8229600" cy="1547999"/>
          </a:xfrm>
          <a:prstGeom prst="rect">
            <a:avLst/>
          </a:prstGeom>
        </p:spPr>
        <p:txBody>
          <a:bodyPr lIns="91425" tIns="91425" rIns="91425" bIns="91425" anchor="t" anchorCtr="0">
            <a:noAutofit/>
          </a:bodyPr>
          <a:lstStyle/>
          <a:p>
            <a:pPr lvl="0" rtl="0">
              <a:spcBef>
                <a:spcPts val="0"/>
              </a:spcBef>
              <a:buNone/>
            </a:pPr>
            <a:r>
              <a:rPr lang="en" sz="2800"/>
              <a:t>Use genome-wide location analysis to investigate how yeast transcriptional regulators bind to promoter sequences across the genome</a:t>
            </a:r>
          </a:p>
        </p:txBody>
      </p:sp>
      <p:pic>
        <p:nvPicPr>
          <p:cNvPr id="75" name="Shape 75"/>
          <p:cNvPicPr preferRelativeResize="0"/>
          <p:nvPr/>
        </p:nvPicPr>
        <p:blipFill rotWithShape="1">
          <a:blip r:embed="rId3">
            <a:alphaModFix/>
          </a:blip>
          <a:srcRect t="10586" r="34010"/>
          <a:stretch/>
        </p:blipFill>
        <p:spPr>
          <a:xfrm>
            <a:off x="628775" y="2516775"/>
            <a:ext cx="7886451" cy="1936724"/>
          </a:xfrm>
          <a:prstGeom prst="rect">
            <a:avLst/>
          </a:prstGeom>
          <a:noFill/>
          <a:ln>
            <a:noFill/>
          </a:ln>
        </p:spPr>
      </p:pic>
      <p:sp>
        <p:nvSpPr>
          <p:cNvPr id="76" name="Shape 76"/>
          <p:cNvSpPr txBox="1"/>
          <p:nvPr/>
        </p:nvSpPr>
        <p:spPr>
          <a:xfrm>
            <a:off x="7975925" y="4453500"/>
            <a:ext cx="1088099" cy="690000"/>
          </a:xfrm>
          <a:prstGeom prst="rect">
            <a:avLst/>
          </a:prstGeom>
          <a:noFill/>
          <a:ln>
            <a:noFill/>
          </a:ln>
        </p:spPr>
        <p:txBody>
          <a:bodyPr lIns="91425" tIns="91425" rIns="91425" bIns="91425" anchor="t" anchorCtr="0">
            <a:noAutofit/>
          </a:bodyPr>
          <a:lstStyle/>
          <a:p>
            <a:pPr>
              <a:spcBef>
                <a:spcPts val="0"/>
              </a:spcBef>
              <a:buNone/>
            </a:pPr>
            <a:r>
              <a:rPr lang="en"/>
              <a:t>Figure 1-A</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Yeast and Tagging </a:t>
            </a:r>
          </a:p>
        </p:txBody>
      </p:sp>
      <p:sp>
        <p:nvSpPr>
          <p:cNvPr id="83" name="Shape 83"/>
          <p:cNvSpPr txBox="1">
            <a:spLocks noGrp="1"/>
          </p:cNvSpPr>
          <p:nvPr>
            <p:ph type="body" idx="1"/>
          </p:nvPr>
        </p:nvSpPr>
        <p:spPr>
          <a:xfrm>
            <a:off x="457200" y="1131675"/>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Studied all 141 transcription factors listed in the Yeast Proteome Database that were reported to have DNA binding and transcriptional activity </a:t>
            </a:r>
          </a:p>
          <a:p>
            <a:pPr marL="457200" lvl="0" indent="-381000" rtl="0">
              <a:spcBef>
                <a:spcPts val="0"/>
              </a:spcBef>
              <a:buClr>
                <a:schemeClr val="dk1"/>
              </a:buClr>
              <a:buSzPct val="100000"/>
              <a:buFont typeface="Arial"/>
              <a:buChar char="●"/>
            </a:pPr>
            <a:r>
              <a:rPr lang="en" sz="2400" dirty="0"/>
              <a:t>Myc epitope tagging (at COOH terminus of each regulator) was used to identify transcription factors in each yeast strain, might have affected the function of some transcriptional regulators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Analysis </a:t>
            </a:r>
          </a:p>
        </p:txBody>
      </p:sp>
      <p:sp>
        <p:nvSpPr>
          <p:cNvPr id="89" name="Shape 89"/>
          <p:cNvSpPr txBox="1">
            <a:spLocks noGrp="1"/>
          </p:cNvSpPr>
          <p:nvPr>
            <p:ph type="body" idx="1"/>
          </p:nvPr>
        </p:nvSpPr>
        <p:spPr>
          <a:xfrm>
            <a:off x="457200" y="1200150"/>
            <a:ext cx="8458200" cy="372568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300" dirty="0"/>
              <a:t>Immunoblot analysis showed 106 of the 124 tagged regulator proteins could be detected when </a:t>
            </a:r>
            <a:r>
              <a:rPr lang="en" sz="2300" i="1" dirty="0"/>
              <a:t>yeast cells were </a:t>
            </a:r>
            <a:r>
              <a:rPr lang="en" sz="2300" dirty="0"/>
              <a:t>grown in rich medium </a:t>
            </a:r>
            <a:r>
              <a:rPr lang="en" sz="2300" i="1" dirty="0"/>
              <a:t>(</a:t>
            </a:r>
            <a:r>
              <a:rPr lang="en" sz="2300" dirty="0"/>
              <a:t>yeast extract, peptone, and dextrose</a:t>
            </a:r>
            <a:r>
              <a:rPr lang="en" sz="2300" i="1" dirty="0"/>
              <a:t>)</a:t>
            </a:r>
          </a:p>
          <a:p>
            <a:pPr marL="457200" lvl="0" indent="-355600" rtl="0">
              <a:spcBef>
                <a:spcPts val="0"/>
              </a:spcBef>
              <a:buClr>
                <a:schemeClr val="dk1"/>
              </a:buClr>
              <a:buSzPct val="100000"/>
              <a:buFont typeface="Arial"/>
              <a:buChar char="●"/>
            </a:pPr>
            <a:r>
              <a:rPr lang="en" sz="2300" dirty="0"/>
              <a:t>Performed genome-wide location analysis experiment for the 106 yeast strains that expressed epitope-tagged regulators</a:t>
            </a:r>
          </a:p>
          <a:p>
            <a:pPr marL="457200" lvl="0" indent="-355600">
              <a:spcBef>
                <a:spcPts val="0"/>
              </a:spcBef>
              <a:buClr>
                <a:schemeClr val="dk1"/>
              </a:buClr>
              <a:buSzPct val="100000"/>
              <a:buFont typeface="Arial"/>
              <a:buChar char="●"/>
            </a:pPr>
            <a:r>
              <a:rPr lang="en" sz="2300" dirty="0"/>
              <a:t>Genome-wide location data were subjected to quality control filters and normalized</a:t>
            </a:r>
            <a:r>
              <a:rPr lang="en" sz="2300" i="1" dirty="0"/>
              <a:t>, </a:t>
            </a:r>
            <a:r>
              <a:rPr lang="en" sz="2300" dirty="0"/>
              <a:t>then the ratio of immunoprecipitated to control DNA was determined for each array spot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smtClean="0"/>
              <a:t>Statistical Analysis </a:t>
            </a:r>
            <a:endParaRPr lang="en" b="1" dirty="0"/>
          </a:p>
        </p:txBody>
      </p:sp>
      <p:sp>
        <p:nvSpPr>
          <p:cNvPr id="95" name="Shape 95"/>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dirty="0"/>
              <a:t>Confidence value (p-value) for each spot from each array was calculated using an error model</a:t>
            </a:r>
          </a:p>
          <a:p>
            <a:pPr marL="457200" lvl="0" indent="-406400" rtl="0">
              <a:spcBef>
                <a:spcPts val="0"/>
              </a:spcBef>
              <a:buClr>
                <a:schemeClr val="dk1"/>
              </a:buClr>
              <a:buSzPct val="100000"/>
              <a:buFont typeface="Arial"/>
              <a:buChar char="●"/>
            </a:pPr>
            <a:r>
              <a:rPr lang="en" dirty="0"/>
              <a:t>Data for each of the three samples in an experiment were combined by a weighted average method</a:t>
            </a:r>
          </a:p>
          <a:p>
            <a:pPr marL="457200" lvl="0" indent="-406400" rtl="0">
              <a:spcBef>
                <a:spcPts val="0"/>
              </a:spcBef>
              <a:buClr>
                <a:schemeClr val="dk1"/>
              </a:buClr>
              <a:buSzPct val="100000"/>
              <a:buFont typeface="Arial"/>
              <a:buChar char="●"/>
            </a:pPr>
            <a:r>
              <a:rPr lang="en" dirty="0"/>
              <a:t>Each ratio was weighted by p-value then averaged</a:t>
            </a:r>
          </a:p>
          <a:p>
            <a:pPr marL="457200" lvl="0" indent="-406400" rtl="0">
              <a:spcBef>
                <a:spcPts val="0"/>
              </a:spcBef>
              <a:buClr>
                <a:schemeClr val="dk1"/>
              </a:buClr>
              <a:buSzPct val="100000"/>
              <a:buFont typeface="Arial"/>
              <a:buChar char="●"/>
            </a:pPr>
            <a:r>
              <a:rPr lang="en" dirty="0"/>
              <a:t>Final p-values for these combined ratios were then calculated </a:t>
            </a: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41</TotalTime>
  <Words>2083</Words>
  <Application>Microsoft Office PowerPoint</Application>
  <PresentationFormat>On-screen Show (16:9)</PresentationFormat>
  <Paragraphs>244</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Courier New</vt:lpstr>
      <vt:lpstr>Times New Roman</vt:lpstr>
      <vt:lpstr>Trebuchet MS</vt:lpstr>
      <vt:lpstr>Clarity</vt:lpstr>
      <vt:lpstr>PowerPoint Presentation</vt:lpstr>
      <vt:lpstr>Develop a mathematical model to map and understand how cells control global gene expression networks</vt:lpstr>
      <vt:lpstr>Develop a mathematical model to map and understand how cells control global gene expression networks</vt:lpstr>
      <vt:lpstr>Logic </vt:lpstr>
      <vt:lpstr>Introduction</vt:lpstr>
      <vt:lpstr>Experimental Design  </vt:lpstr>
      <vt:lpstr>Yeast and Tagging </vt:lpstr>
      <vt:lpstr>Analysis </vt:lpstr>
      <vt:lpstr>Statistical Analysis </vt:lpstr>
      <vt:lpstr>Statistical Results</vt:lpstr>
      <vt:lpstr>Develop a mathematical model to map and understand how cells control global gene expression networks</vt:lpstr>
      <vt:lpstr>Regulatory Density </vt:lpstr>
      <vt:lpstr>Regulators Bound per Promoter Region</vt:lpstr>
      <vt:lpstr>Different Promoter Regions Bound by Each Regulator </vt:lpstr>
      <vt:lpstr>Develop a mathematical model to map and understand how cells control global gene expression networks</vt:lpstr>
      <vt:lpstr>Network Motifs in Yeast Regulatory Network</vt:lpstr>
      <vt:lpstr>Develop a mathematical model to map and understand how cells control global gene expression networks</vt:lpstr>
      <vt:lpstr>Assembling Motifs into Network Structures</vt:lpstr>
      <vt:lpstr>Yeast Cell Cycle Model</vt:lpstr>
      <vt:lpstr>Creating a Computational Model</vt:lpstr>
      <vt:lpstr>Regulatory Binding Network</vt:lpstr>
      <vt:lpstr>Develop a mathematical model to map and understand how cells control global gene expression networks</vt:lpstr>
      <vt:lpstr>Significance of Regulatory Network Information</vt:lpstr>
      <vt:lpstr>Conclusion</vt:lpstr>
      <vt:lpstr>Take home message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Transcriptional regulatory networks in Saccharomyces cerevisiae</dc:title>
  <dc:creator>Student</dc:creator>
  <cp:lastModifiedBy>Kristen Horstmann</cp:lastModifiedBy>
  <cp:revision>6</cp:revision>
  <dcterms:modified xsi:type="dcterms:W3CDTF">2015-03-24T06:10:17Z</dcterms:modified>
</cp:coreProperties>
</file>