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5" r:id="rId3"/>
    <p:sldId id="266" r:id="rId4"/>
    <p:sldId id="267" r:id="rId5"/>
    <p:sldId id="268" r:id="rId6"/>
    <p:sldId id="273" r:id="rId7"/>
    <p:sldId id="257" r:id="rId8"/>
    <p:sldId id="260" r:id="rId9"/>
    <p:sldId id="258" r:id="rId10"/>
    <p:sldId id="259" r:id="rId11"/>
    <p:sldId id="261" r:id="rId12"/>
    <p:sldId id="264" r:id="rId13"/>
    <p:sldId id="274" r:id="rId14"/>
    <p:sldId id="263" r:id="rId15"/>
    <p:sldId id="262" r:id="rId16"/>
    <p:sldId id="269" r:id="rId17"/>
    <p:sldId id="271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943" autoAdjust="0"/>
    <p:restoredTop sz="9466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42522-D5BD-4484-B7E9-7C2A8B2C38B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52A2A-C0D5-4A7B-84D0-B2949B0EB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3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AE14B-08A7-496A-B2B0-762D12B9D4A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2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0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1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6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5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9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69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7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4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artsregistry.org/wiki/index.php?title=Part:BBa_I0500" TargetMode="External"/><Relationship Id="rId2" Type="http://schemas.openxmlformats.org/officeDocument/2006/relationships/hyperlink" Target="http://openwetware.org/wiki/Agarose_gel_electrophoresi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biotechniques.com/multimedia/archive/00014/99266bm09_14694a.pdf" TargetMode="External"/><Relationship Id="rId5" Type="http://schemas.openxmlformats.org/officeDocument/2006/relationships/hyperlink" Target="http://scholar.google.com/scholar?hl=en&amp;q=getting+DNA+from+snake+skin&amp;btnG=&amp;as_sdt=1,16&amp;as_sdtp" TargetMode="External"/><Relationship Id="rId4" Type="http://schemas.openxmlformats.org/officeDocument/2006/relationships/hyperlink" Target="http://www.ncbi.nlm.nih.gov/nuccore/U01234.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Cloning of </a:t>
            </a:r>
            <a:r>
              <a:rPr lang="en-US" dirty="0" err="1" smtClean="0"/>
              <a:t>Atrolysin</a:t>
            </a:r>
            <a:r>
              <a:rPr lang="en-US" dirty="0" smtClean="0"/>
              <a:t> A from </a:t>
            </a:r>
            <a:r>
              <a:rPr lang="en-US" i="1" dirty="0" err="1" smtClean="0"/>
              <a:t>Crotalus</a:t>
            </a:r>
            <a:r>
              <a:rPr lang="en-US" i="1" dirty="0" smtClean="0"/>
              <a:t> </a:t>
            </a:r>
            <a:r>
              <a:rPr lang="en-US" i="1" dirty="0" err="1" smtClean="0"/>
              <a:t>atrox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By AJ </a:t>
            </a:r>
            <a:r>
              <a:rPr lang="en-US" dirty="0" err="1" smtClean="0">
                <a:solidFill>
                  <a:schemeClr val="tx2"/>
                </a:solidFill>
              </a:rPr>
              <a:t>Goos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&amp;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Kayla </a:t>
            </a:r>
            <a:r>
              <a:rPr lang="en-US" dirty="0" err="1" smtClean="0">
                <a:solidFill>
                  <a:schemeClr val="tx2"/>
                </a:solidFill>
              </a:rPr>
              <a:t>Ohrt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76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DNA Extraction Protocol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45604"/>
            <a:ext cx="4038600" cy="3124200"/>
          </a:xfrm>
        </p:spPr>
        <p:txBody>
          <a:bodyPr/>
          <a:lstStyle/>
          <a:p>
            <a:r>
              <a:rPr lang="en-US" dirty="0" smtClean="0"/>
              <a:t>Bands were seen at 3,000+ </a:t>
            </a:r>
            <a:r>
              <a:rPr lang="en-US" dirty="0"/>
              <a:t>B</a:t>
            </a:r>
            <a:r>
              <a:rPr lang="en-US" dirty="0" smtClean="0"/>
              <a:t>p.</a:t>
            </a:r>
          </a:p>
          <a:p>
            <a:r>
              <a:rPr lang="en-US" dirty="0" smtClean="0"/>
              <a:t>Likely to be DNA.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1800" y="1043795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</a:t>
            </a:r>
            <a:r>
              <a:rPr lang="en-US" dirty="0" smtClean="0"/>
              <a:t>L.                               A.       B.         C.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7360" y="5410200"/>
            <a:ext cx="403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L. 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r>
              <a:rPr lang="en-US" sz="1600" dirty="0" smtClean="0"/>
              <a:t>A. Sample #1 Undigested</a:t>
            </a:r>
          </a:p>
          <a:p>
            <a:r>
              <a:rPr lang="en-US" sz="1600" dirty="0" smtClean="0"/>
              <a:t>B. </a:t>
            </a:r>
            <a:r>
              <a:rPr lang="en-US" sz="1600" dirty="0"/>
              <a:t>S</a:t>
            </a:r>
            <a:r>
              <a:rPr lang="en-US" sz="1600" dirty="0" smtClean="0"/>
              <a:t>ample #1 Digested</a:t>
            </a:r>
          </a:p>
          <a:p>
            <a:r>
              <a:rPr lang="en-US" sz="1600" dirty="0" smtClean="0"/>
              <a:t>C. Sample #3 Digested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26720" y="1722437"/>
            <a:ext cx="4038600" cy="3459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ohrtk\Desktop\!!!!!ty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" y="1600200"/>
            <a:ext cx="3846333" cy="373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73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5241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PCR of 2</a:t>
            </a:r>
            <a:r>
              <a:rPr lang="en-US" sz="4000" baseline="30000" dirty="0" smtClean="0"/>
              <a:t>nd</a:t>
            </a:r>
            <a:r>
              <a:rPr lang="en-US" sz="4000" dirty="0" smtClean="0"/>
              <a:t> DNA Extraction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"A" samples contain 5 microliters of DNA and the "E" samples contain 0.5 </a:t>
            </a:r>
            <a:r>
              <a:rPr lang="en-US" dirty="0" smtClean="0"/>
              <a:t>microliter </a:t>
            </a:r>
            <a:r>
              <a:rPr lang="en-US" dirty="0"/>
              <a:t>of DNA.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were no bands present which </a:t>
            </a:r>
            <a:r>
              <a:rPr lang="en-US" dirty="0" smtClean="0"/>
              <a:t>meant </a:t>
            </a:r>
            <a:r>
              <a:rPr lang="en-US" dirty="0"/>
              <a:t>that the amplification did not work. </a:t>
            </a:r>
            <a:endParaRPr lang="en-US" dirty="0" smtClean="0"/>
          </a:p>
          <a:p>
            <a:r>
              <a:rPr lang="en-US" dirty="0" smtClean="0"/>
              <a:t>*Stock Solution of Primers was used.*</a:t>
            </a:r>
            <a:endParaRPr lang="en-US" dirty="0"/>
          </a:p>
        </p:txBody>
      </p:sp>
      <p:pic>
        <p:nvPicPr>
          <p:cNvPr id="5122" name="Picture 2" descr="C:\Users\goosa\Downloads\241px-11-1-12A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07959"/>
            <a:ext cx="3505287" cy="37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73096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 A.      B.       C.       D.        E.     L.        F.       G.       H. 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4826675"/>
            <a:ext cx="236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A. A1 Sample (65 degrees)</a:t>
            </a:r>
          </a:p>
          <a:p>
            <a:r>
              <a:rPr lang="en-US" sz="1400" dirty="0" smtClean="0"/>
              <a:t>B. E1 Sample (65 degrees)</a:t>
            </a:r>
          </a:p>
          <a:p>
            <a:r>
              <a:rPr lang="en-US" sz="1400" dirty="0" smtClean="0"/>
              <a:t>C. A2 Sample (55 degrees)</a:t>
            </a:r>
          </a:p>
          <a:p>
            <a:r>
              <a:rPr lang="en-US" sz="1400" dirty="0" smtClean="0"/>
              <a:t>D. E2 Sample (55 degrees)</a:t>
            </a:r>
          </a:p>
          <a:p>
            <a:r>
              <a:rPr lang="en-US" sz="1400" dirty="0" smtClean="0"/>
              <a:t>E. A3 Sample (50 degrees)</a:t>
            </a:r>
          </a:p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F. E3 Sample (50 degrees)</a:t>
            </a:r>
          </a:p>
          <a:p>
            <a:r>
              <a:rPr lang="en-US" sz="1400" dirty="0" smtClean="0"/>
              <a:t>G. Neg. Control (50 degrees)</a:t>
            </a:r>
          </a:p>
          <a:p>
            <a:r>
              <a:rPr lang="en-US" sz="1400" dirty="0" smtClean="0"/>
              <a:t>H. Pos. Control (50 degrees)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494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PCR w/modifications of 2</a:t>
            </a:r>
            <a:r>
              <a:rPr lang="en-US" baseline="30000" dirty="0" smtClean="0"/>
              <a:t>nd</a:t>
            </a:r>
            <a:r>
              <a:rPr lang="en-US" dirty="0" smtClean="0"/>
              <a:t>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500" y="1066800"/>
            <a:ext cx="42699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smtClean="0"/>
              <a:t>         A.         B.        C.         D.        L.         E.          F.         G.         H.</a:t>
            </a: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Same concentrations and temperatures were used.</a:t>
            </a:r>
          </a:p>
          <a:p>
            <a:r>
              <a:rPr lang="en-US" dirty="0" smtClean="0"/>
              <a:t>*Working solution primers were used.*</a:t>
            </a:r>
          </a:p>
          <a:p>
            <a:r>
              <a:rPr lang="en-US" dirty="0" smtClean="0"/>
              <a:t>No </a:t>
            </a:r>
            <a:r>
              <a:rPr lang="en-US" dirty="0"/>
              <a:t>bands showed up on the </a:t>
            </a:r>
            <a:r>
              <a:rPr lang="en-US" dirty="0" smtClean="0"/>
              <a:t>gel.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399"/>
            <a:ext cx="4038600" cy="34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9775" y="4724399"/>
            <a:ext cx="34480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A. Pos. Control  (50 degrees) (400 </a:t>
            </a:r>
            <a:r>
              <a:rPr lang="en-US" sz="1400" dirty="0" err="1" smtClean="0"/>
              <a:t>bp</a:t>
            </a:r>
            <a:r>
              <a:rPr lang="en-US" sz="1400" dirty="0" smtClean="0"/>
              <a:t> mark)</a:t>
            </a:r>
          </a:p>
          <a:p>
            <a:r>
              <a:rPr lang="en-US" sz="1400" dirty="0" smtClean="0"/>
              <a:t>B. Neg. Control (50 degrees)</a:t>
            </a:r>
          </a:p>
          <a:p>
            <a:r>
              <a:rPr lang="en-US" sz="1400" dirty="0" smtClean="0"/>
              <a:t>C. E3 Sample (50 degrees)</a:t>
            </a:r>
          </a:p>
          <a:p>
            <a:r>
              <a:rPr lang="en-US" sz="1400" dirty="0" smtClean="0"/>
              <a:t>D. A3 Sample (50 degrees)</a:t>
            </a:r>
          </a:p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E. E2 Sample (55 degrees)</a:t>
            </a:r>
          </a:p>
          <a:p>
            <a:r>
              <a:rPr lang="en-US" sz="1400" dirty="0" smtClean="0"/>
              <a:t>F. A2 Sample (55 degrees)</a:t>
            </a:r>
          </a:p>
          <a:p>
            <a:r>
              <a:rPr lang="en-US" sz="1400" dirty="0" smtClean="0"/>
              <a:t>G. E1 Sample (65 degrees)</a:t>
            </a:r>
          </a:p>
          <a:p>
            <a:r>
              <a:rPr lang="en-US" sz="1400" dirty="0" smtClean="0"/>
              <a:t>H. A1 Sample (65 degrees)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9796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5096"/>
            <a:ext cx="8229600" cy="1143000"/>
          </a:xfrm>
        </p:spPr>
        <p:txBody>
          <a:bodyPr/>
          <a:lstStyle/>
          <a:p>
            <a:r>
              <a:rPr lang="en-US" dirty="0" smtClean="0"/>
              <a:t>PCR w/ Lower temps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" y="1375172"/>
            <a:ext cx="3571471" cy="342542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is the gel of the PCR that we had ran 5 microliters of DNA sample #</a:t>
            </a:r>
            <a:r>
              <a:rPr lang="en-US" dirty="0" smtClean="0"/>
              <a:t>3.</a:t>
            </a:r>
          </a:p>
          <a:p>
            <a:r>
              <a:rPr lang="en-US" dirty="0"/>
              <a:t>L</a:t>
            </a:r>
            <a:r>
              <a:rPr lang="en-US" dirty="0" smtClean="0"/>
              <a:t>owered </a:t>
            </a:r>
            <a:r>
              <a:rPr lang="en-US" dirty="0"/>
              <a:t>our PCR temperatures 5 degrees overall. No bands were seen in the in the sample lanes except for A3.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Positive control was seen at the </a:t>
            </a:r>
            <a:r>
              <a:rPr lang="en-US" dirty="0" smtClean="0"/>
              <a:t>400 </a:t>
            </a:r>
            <a:r>
              <a:rPr lang="en-US" dirty="0" err="1"/>
              <a:t>Bp</a:t>
            </a:r>
            <a:r>
              <a:rPr lang="en-US" dirty="0"/>
              <a:t> mark.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0880" y="990600"/>
            <a:ext cx="357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A.       B.      C.       L.       D.      E.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7080" y="4800600"/>
            <a:ext cx="3881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1600" dirty="0" smtClean="0"/>
              <a:t>Pos. Control (45 degrees) (400 </a:t>
            </a:r>
            <a:r>
              <a:rPr lang="en-US" sz="1600" dirty="0" err="1" smtClean="0"/>
              <a:t>Bp</a:t>
            </a:r>
            <a:r>
              <a:rPr lang="en-US" sz="1600" dirty="0" smtClean="0"/>
              <a:t> mark) </a:t>
            </a:r>
          </a:p>
          <a:p>
            <a:pPr marL="342900" indent="-342900">
              <a:buAutoNum type="alphaUcPeriod"/>
            </a:pPr>
            <a:r>
              <a:rPr lang="en-US" sz="1600" dirty="0" smtClean="0"/>
              <a:t>Neg. Control (degrees)</a:t>
            </a:r>
          </a:p>
          <a:p>
            <a:pPr marL="342900" indent="-342900">
              <a:buAutoNum type="alphaUcPeriod"/>
            </a:pPr>
            <a:r>
              <a:rPr lang="en-US" sz="1600" dirty="0" smtClean="0"/>
              <a:t>A3 (at 45 degrees)</a:t>
            </a:r>
          </a:p>
          <a:p>
            <a:pPr marL="342900" indent="-342900">
              <a:buAutoNum type="alphaUcPeriod" startAt="12"/>
            </a:pPr>
            <a:r>
              <a:rPr lang="en-US" sz="1600" dirty="0" smtClean="0"/>
              <a:t>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pPr marL="342900" indent="-342900">
              <a:buAutoNum type="alphaUcPeriod" startAt="4"/>
            </a:pPr>
            <a:r>
              <a:rPr lang="en-US" sz="1600" dirty="0" smtClean="0"/>
              <a:t>A2 (at 50 degrees)</a:t>
            </a:r>
          </a:p>
          <a:p>
            <a:pPr marL="342900" indent="-342900">
              <a:buAutoNum type="alphaUcPeriod" startAt="4"/>
            </a:pPr>
            <a:r>
              <a:rPr lang="en-US" sz="1600" dirty="0" smtClean="0"/>
              <a:t>A1 (at 60 degrees)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8333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 of High DNA Concentration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8862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We used samples 1 and 2 which were more concentrated.</a:t>
            </a:r>
          </a:p>
          <a:p>
            <a:r>
              <a:rPr lang="en-US" dirty="0" smtClean="0"/>
              <a:t>Used wider temperature range.</a:t>
            </a:r>
          </a:p>
          <a:p>
            <a:r>
              <a:rPr lang="en-US" dirty="0" smtClean="0"/>
              <a:t>Used 5mintues for extension time.</a:t>
            </a:r>
          </a:p>
          <a:p>
            <a:r>
              <a:rPr lang="en-US" dirty="0" smtClean="0"/>
              <a:t>No definite bands.</a:t>
            </a:r>
          </a:p>
          <a:p>
            <a:r>
              <a:rPr lang="en-US" dirty="0" smtClean="0"/>
              <a:t>No more DNA to use.</a:t>
            </a:r>
          </a:p>
        </p:txBody>
      </p:sp>
      <p:pic>
        <p:nvPicPr>
          <p:cNvPr id="7170" name="Picture 2" descr="C:\Users\goosa\Downloads\477px-Nov_15A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96199"/>
            <a:ext cx="4419600" cy="307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219200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A.      B.         C.        D.        L.        E.        F.        G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5720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A. Pos. Control (45 degrees) (400 </a:t>
            </a:r>
            <a:r>
              <a:rPr lang="en-US" sz="1600" dirty="0" err="1" smtClean="0"/>
              <a:t>bp</a:t>
            </a:r>
            <a:r>
              <a:rPr lang="en-US" sz="1600" dirty="0" smtClean="0"/>
              <a:t> mark)</a:t>
            </a:r>
          </a:p>
          <a:p>
            <a:r>
              <a:rPr lang="en-US" sz="1600" dirty="0" smtClean="0"/>
              <a:t>B. Neg. Control (45 degrees)</a:t>
            </a:r>
          </a:p>
          <a:p>
            <a:r>
              <a:rPr lang="en-US" sz="1600" dirty="0" smtClean="0"/>
              <a:t>C. A5 Sample (45 degrees)</a:t>
            </a:r>
          </a:p>
          <a:p>
            <a:r>
              <a:rPr lang="en-US" sz="1600" dirty="0" smtClean="0"/>
              <a:t>D. A4 Sample (48.8 degrees)</a:t>
            </a:r>
          </a:p>
          <a:p>
            <a:r>
              <a:rPr lang="en-US" sz="1600" dirty="0" smtClean="0"/>
              <a:t>L. 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r>
              <a:rPr lang="en-US" sz="1600" dirty="0" smtClean="0"/>
              <a:t>E. A3 Sample (57 degrees)</a:t>
            </a:r>
          </a:p>
          <a:p>
            <a:r>
              <a:rPr lang="en-US" sz="1600" dirty="0" smtClean="0"/>
              <a:t>F. A2 Sample (61 degrees)</a:t>
            </a:r>
          </a:p>
          <a:p>
            <a:r>
              <a:rPr lang="en-US" sz="1600" dirty="0" smtClean="0"/>
              <a:t>G. A1 Sample (65 degrees)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2685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0"/>
            <a:ext cx="8229600" cy="1143000"/>
          </a:xfrm>
        </p:spPr>
        <p:txBody>
          <a:bodyPr/>
          <a:lstStyle/>
          <a:p>
            <a:r>
              <a:rPr lang="en-US" dirty="0" smtClean="0"/>
              <a:t>Plasmid Prep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bands that showed up were light, but present. They showed up around the 1200 </a:t>
            </a:r>
            <a:r>
              <a:rPr lang="en-US" dirty="0" err="1"/>
              <a:t>bp</a:t>
            </a:r>
            <a:r>
              <a:rPr lang="en-US" dirty="0"/>
              <a:t> </a:t>
            </a:r>
            <a:r>
              <a:rPr lang="en-US" dirty="0" smtClean="0"/>
              <a:t>mark and the 4425 </a:t>
            </a:r>
            <a:r>
              <a:rPr lang="en-US" dirty="0" err="1" smtClean="0"/>
              <a:t>bp</a:t>
            </a:r>
            <a:r>
              <a:rPr lang="en-US" dirty="0" smtClean="0"/>
              <a:t> mark.</a:t>
            </a:r>
          </a:p>
          <a:p>
            <a:r>
              <a:rPr lang="en-US" dirty="0" smtClean="0"/>
              <a:t>1200 </a:t>
            </a:r>
            <a:r>
              <a:rPr lang="en-US" dirty="0" err="1" smtClean="0"/>
              <a:t>bp</a:t>
            </a:r>
            <a:r>
              <a:rPr lang="en-US" dirty="0" smtClean="0"/>
              <a:t>= insert</a:t>
            </a:r>
          </a:p>
          <a:p>
            <a:r>
              <a:rPr lang="en-US" dirty="0" smtClean="0"/>
              <a:t>4425 </a:t>
            </a:r>
            <a:r>
              <a:rPr lang="en-US" dirty="0" err="1" smtClean="0"/>
              <a:t>bp</a:t>
            </a:r>
            <a:r>
              <a:rPr lang="en-US" dirty="0" smtClean="0"/>
              <a:t>= backbone</a:t>
            </a:r>
            <a:endParaRPr lang="en-US" dirty="0"/>
          </a:p>
        </p:txBody>
      </p:sp>
      <p:pic>
        <p:nvPicPr>
          <p:cNvPr id="6146" name="Picture 2" descr="C:\Users\goosa\Downloads\229px-11-8-12B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98" y="1371601"/>
            <a:ext cx="3604402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971061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  A.         B.           L.          C.          D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5257800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A. K4 Sample</a:t>
            </a:r>
          </a:p>
          <a:p>
            <a:r>
              <a:rPr lang="en-US" sz="1600" dirty="0" smtClean="0"/>
              <a:t>B. K3 Sample</a:t>
            </a:r>
          </a:p>
          <a:p>
            <a:r>
              <a:rPr lang="en-US" sz="1600" dirty="0" smtClean="0"/>
              <a:t>L. 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r>
              <a:rPr lang="en-US" sz="1600" dirty="0" smtClean="0"/>
              <a:t>C. K2 Sample</a:t>
            </a:r>
          </a:p>
          <a:p>
            <a:r>
              <a:rPr lang="en-US" sz="1600" dirty="0" smtClean="0"/>
              <a:t>D. K1 Sample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912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Destination Plasmid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52599"/>
            <a:ext cx="3200400" cy="351692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anding seen at 1200 </a:t>
            </a:r>
            <a:r>
              <a:rPr lang="en-US" dirty="0" err="1" smtClean="0"/>
              <a:t>bp</a:t>
            </a:r>
            <a:r>
              <a:rPr lang="en-US" dirty="0" smtClean="0"/>
              <a:t> and 4425 </a:t>
            </a:r>
            <a:r>
              <a:rPr lang="en-US" dirty="0" err="1" smtClean="0"/>
              <a:t>bp.</a:t>
            </a:r>
            <a:endParaRPr lang="en-US" dirty="0" smtClean="0"/>
          </a:p>
          <a:p>
            <a:r>
              <a:rPr lang="en-US" dirty="0" smtClean="0"/>
              <a:t>1200 </a:t>
            </a:r>
            <a:r>
              <a:rPr lang="en-US" dirty="0" err="1" smtClean="0"/>
              <a:t>bp</a:t>
            </a:r>
            <a:r>
              <a:rPr lang="en-US" dirty="0" smtClean="0"/>
              <a:t>= insert</a:t>
            </a:r>
          </a:p>
          <a:p>
            <a:r>
              <a:rPr lang="en-US" dirty="0" smtClean="0"/>
              <a:t>4425 </a:t>
            </a:r>
            <a:r>
              <a:rPr lang="en-US" dirty="0" err="1" smtClean="0"/>
              <a:t>bp</a:t>
            </a:r>
            <a:r>
              <a:rPr lang="en-US" dirty="0" smtClean="0"/>
              <a:t>= backbone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785" y="5486399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A.1000 </a:t>
            </a:r>
            <a:r>
              <a:rPr lang="en-US" sz="2000" dirty="0" err="1" smtClean="0"/>
              <a:t>Bp</a:t>
            </a:r>
            <a:r>
              <a:rPr lang="en-US" sz="2000" dirty="0" smtClean="0"/>
              <a:t> Ladder</a:t>
            </a:r>
          </a:p>
          <a:p>
            <a:r>
              <a:rPr lang="en-US" sz="2000" dirty="0" smtClean="0"/>
              <a:t>B. Insert  w/Backbone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16577" y="1225788"/>
            <a:ext cx="3182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A                    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7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057400"/>
            <a:ext cx="8001000" cy="137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Size of gene</a:t>
            </a:r>
          </a:p>
          <a:p>
            <a:r>
              <a:rPr lang="en-US" dirty="0" smtClean="0"/>
              <a:t>Intron </a:t>
            </a:r>
            <a:r>
              <a:rPr lang="en-US" dirty="0" smtClean="0"/>
              <a:t>possibility</a:t>
            </a:r>
          </a:p>
          <a:p>
            <a:r>
              <a:rPr lang="en-US" dirty="0" smtClean="0"/>
              <a:t>Primers possible don’t work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62399"/>
            <a:ext cx="228600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9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1500" dirty="0"/>
              <a:t>"Agarose gel electrophoresis." </a:t>
            </a:r>
            <a:r>
              <a:rPr lang="en-US" sz="1500" dirty="0" err="1"/>
              <a:t>OpenWetWare</a:t>
            </a:r>
            <a:r>
              <a:rPr lang="en-US" sz="1500" dirty="0"/>
              <a:t>. October 2012. </a:t>
            </a:r>
            <a:r>
              <a:rPr lang="en-US" sz="1500" dirty="0">
                <a:hlinkClick r:id="rId2"/>
              </a:rPr>
              <a:t>http://openwetware.org/wiki/Agarose_gel_electrophoresis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Anderson</a:t>
            </a:r>
            <a:r>
              <a:rPr lang="en-US" sz="1500" dirty="0"/>
              <a:t>, John. Part:BBa_I0500. 4 Aug. 2006. Registry of Standard Biological Parts. 4 Aug. 2006.  </a:t>
            </a:r>
            <a:r>
              <a:rPr lang="en-US" sz="1500" dirty="0">
                <a:hlinkClick r:id="rId3"/>
              </a:rPr>
              <a:t>http://partsregistry.org/wiki/index.php?title=Part:BBa_I0500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"</a:t>
            </a:r>
            <a:r>
              <a:rPr lang="en-US" sz="1500" dirty="0"/>
              <a:t>Crotalus </a:t>
            </a:r>
            <a:r>
              <a:rPr lang="en-US" sz="1500" dirty="0" err="1"/>
              <a:t>atrox</a:t>
            </a:r>
            <a:r>
              <a:rPr lang="en-US" sz="1500" dirty="0"/>
              <a:t> hemorrhagic toxin a, </a:t>
            </a:r>
            <a:r>
              <a:rPr lang="en-US" sz="1500" dirty="0" err="1"/>
              <a:t>atrolysin</a:t>
            </a:r>
            <a:r>
              <a:rPr lang="en-US" sz="1500" dirty="0"/>
              <a:t> a (</a:t>
            </a:r>
            <a:r>
              <a:rPr lang="en-US" sz="1500" dirty="0" err="1"/>
              <a:t>Ht</a:t>
            </a:r>
            <a:r>
              <a:rPr lang="en-US" sz="1500" dirty="0"/>
              <a:t>-a) mRNA, partial </a:t>
            </a:r>
            <a:r>
              <a:rPr lang="en-US" sz="1500" dirty="0" err="1"/>
              <a:t>cds</a:t>
            </a:r>
            <a:r>
              <a:rPr lang="en-US" sz="1500" dirty="0"/>
              <a:t>." National Center for Biotechnology Information. 2012. </a:t>
            </a:r>
            <a:r>
              <a:rPr lang="en-US" sz="1500" dirty="0">
                <a:hlinkClick r:id="rId4"/>
              </a:rPr>
              <a:t>http://www.ncbi.nlm.nih.gov/nuccore/U01234.1</a:t>
            </a:r>
            <a:r>
              <a:rPr lang="en-US" sz="1500" dirty="0" smtClean="0"/>
              <a:t>.</a:t>
            </a:r>
          </a:p>
          <a:p>
            <a:r>
              <a:rPr lang="en-US" sz="1500" dirty="0" err="1" smtClean="0"/>
              <a:t>Eguchi</a:t>
            </a:r>
            <a:r>
              <a:rPr lang="en-US" sz="1500" dirty="0"/>
              <a:t>, Tomoko and Yukinori. High yield DNA extraction from the snake cast-off skin or bird feathers. 19 May 2000. University of </a:t>
            </a:r>
            <a:r>
              <a:rPr lang="en-US" sz="1500" dirty="0" err="1"/>
              <a:t>Ryukyus</a:t>
            </a:r>
            <a:r>
              <a:rPr lang="en-US" sz="1500" dirty="0"/>
              <a:t>. 19 May 2000. </a:t>
            </a:r>
            <a:r>
              <a:rPr lang="en-US" sz="1500" dirty="0">
                <a:hlinkClick r:id="rId5"/>
              </a:rPr>
              <a:t>http://scholar.google.com/scholar?hl=en&amp;q=getting+DNA+from+snake+skin&amp;btnG=&amp;as_sdt=1%2C16&amp;as_sdtp</a:t>
            </a:r>
            <a:r>
              <a:rPr lang="en-US" sz="1500" dirty="0" smtClean="0"/>
              <a:t>.</a:t>
            </a:r>
          </a:p>
          <a:p>
            <a:r>
              <a:rPr lang="en-US" sz="1500" dirty="0" err="1" smtClean="0"/>
              <a:t>Fetzner</a:t>
            </a:r>
            <a:r>
              <a:rPr lang="en-US" sz="1500" dirty="0"/>
              <a:t>, James W. Extracting High-Quality DNA from Shed Reptile Skins: A Simplified Method. June 1999. Brigham Young University. June 1999. </a:t>
            </a:r>
            <a:r>
              <a:rPr lang="en-US" sz="1500" dirty="0">
                <a:hlinkClick r:id="rId6"/>
              </a:rPr>
              <a:t>http://www.biotechniques.com/multimedia/archive/00014/99266bm09_14694a.pdf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Site-Directed </a:t>
            </a:r>
            <a:r>
              <a:rPr lang="en-US" sz="1500" dirty="0"/>
              <a:t>Mutagenesis. 22 Aug. 2012. Wikipedia. 22 Aug. 2012. http://en.wikipedia.org/wiki/Site-directed_mutagenesis. </a:t>
            </a:r>
            <a:endParaRPr lang="en-US" sz="1500" dirty="0" smtClean="0"/>
          </a:p>
          <a:p>
            <a:r>
              <a:rPr lang="en-US" sz="1500" dirty="0" smtClean="0"/>
              <a:t>"</a:t>
            </a:r>
            <a:r>
              <a:rPr lang="en-US" sz="1500" dirty="0"/>
              <a:t>Standard PCR Setup." </a:t>
            </a:r>
            <a:r>
              <a:rPr lang="en-US" sz="1500" dirty="0" err="1"/>
              <a:t>Openwetware</a:t>
            </a:r>
            <a:r>
              <a:rPr lang="en-US" sz="1500" dirty="0"/>
              <a:t>. October 2012. http://openwetware.org/wiki/840:153g:Materials.</a:t>
            </a:r>
          </a:p>
        </p:txBody>
      </p:sp>
    </p:spTree>
    <p:extLst>
      <p:ext uri="{BB962C8B-B14F-4D97-AF65-F5344CB8AC3E}">
        <p14:creationId xmlns:p14="http://schemas.microsoft.com/office/powerpoint/2010/main" val="369049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Atrolysin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omes from </a:t>
            </a:r>
            <a:r>
              <a:rPr lang="en-US" i="1" dirty="0" err="1" smtClean="0"/>
              <a:t>Crotalus</a:t>
            </a:r>
            <a:r>
              <a:rPr lang="en-US" i="1" dirty="0" smtClean="0"/>
              <a:t> </a:t>
            </a:r>
            <a:r>
              <a:rPr lang="en-US" i="1" dirty="0" err="1" smtClean="0"/>
              <a:t>atrox</a:t>
            </a:r>
            <a:r>
              <a:rPr lang="en-US" i="1" dirty="0" smtClean="0"/>
              <a:t> </a:t>
            </a:r>
            <a:r>
              <a:rPr lang="en-US" dirty="0" smtClean="0"/>
              <a:t>which is the Western Diamondback Rattlesnake.</a:t>
            </a:r>
          </a:p>
          <a:p>
            <a:r>
              <a:rPr lang="en-US" dirty="0" smtClean="0"/>
              <a:t>We have attained a tissue sample from the Kentucky Reptile Zoo.</a:t>
            </a:r>
          </a:p>
          <a:p>
            <a:r>
              <a:rPr lang="en-US" dirty="0" err="1" smtClean="0"/>
              <a:t>Atrolysin</a:t>
            </a:r>
            <a:r>
              <a:rPr lang="en-US" dirty="0" smtClean="0"/>
              <a:t> A is a hemorrhagic toxin that works by not allowing platelet adhesion, and works only in a neutral </a:t>
            </a:r>
            <a:r>
              <a:rPr lang="en-US" dirty="0" err="1" smtClean="0"/>
              <a:t>pH.</a:t>
            </a:r>
            <a:endParaRPr lang="en-US" dirty="0" smtClean="0"/>
          </a:p>
          <a:p>
            <a:r>
              <a:rPr lang="en-US" dirty="0" smtClean="0"/>
              <a:t>In acidic conditions the venom denatures.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02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Atrolysin</a:t>
            </a:r>
            <a:r>
              <a:rPr lang="en-US" dirty="0" smtClean="0"/>
              <a:t> A has been sequenced in mRNA form. The </a:t>
            </a:r>
            <a:r>
              <a:rPr lang="en-US" dirty="0" err="1" smtClean="0"/>
              <a:t>Genbank</a:t>
            </a:r>
            <a:r>
              <a:rPr lang="en-US" dirty="0" smtClean="0"/>
              <a:t> accession number is U01234. </a:t>
            </a:r>
          </a:p>
          <a:p>
            <a:r>
              <a:rPr lang="en-US" dirty="0" smtClean="0"/>
              <a:t>The mRNA is 1640 base pairs and the coding region is 1263 base pairs. The coding region starts at base pair 1 and codes to 1263.</a:t>
            </a:r>
          </a:p>
          <a:p>
            <a:r>
              <a:rPr lang="en-US" dirty="0" smtClean="0"/>
              <a:t>If the gene would amplify with PCR we would need to make sure it wasn’t larger than 1260 base pairs.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0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Primers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3800" dirty="0" smtClean="0"/>
              <a:t>- 5‘</a:t>
            </a:r>
            <a:r>
              <a:rPr lang="en-US" sz="3800" dirty="0" smtClean="0">
                <a:solidFill>
                  <a:schemeClr val="accent4">
                    <a:lumMod val="50000"/>
                  </a:schemeClr>
                </a:solidFill>
              </a:rPr>
              <a:t>gaattcgcggccgcttctagag</a:t>
            </a:r>
            <a:r>
              <a:rPr lang="en-US" sz="3800" dirty="0" smtClean="0"/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atg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gaaagactca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ccaaaagata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tgttgacctt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gtcatagtt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smtClean="0"/>
              <a:t>3'</a:t>
            </a:r>
          </a:p>
          <a:p>
            <a:pPr marL="0" indent="0">
              <a:buNone/>
            </a:pPr>
            <a:r>
              <a:rPr lang="en-US" sz="3800" dirty="0" smtClean="0"/>
              <a:t>	5' </a:t>
            </a:r>
            <a:r>
              <a:rPr lang="en-US" sz="3800" dirty="0" err="1" smtClean="0"/>
              <a:t>gaaagactca</a:t>
            </a:r>
            <a:r>
              <a:rPr lang="en-US" sz="3800" dirty="0" smtClean="0"/>
              <a:t> </a:t>
            </a:r>
            <a:r>
              <a:rPr lang="en-US" sz="3800" dirty="0" err="1" smtClean="0"/>
              <a:t>ccaaaagata</a:t>
            </a:r>
            <a:r>
              <a:rPr lang="en-US" sz="3800" dirty="0" smtClean="0"/>
              <a:t> </a:t>
            </a:r>
            <a:r>
              <a:rPr lang="en-US" sz="3800" dirty="0" err="1" smtClean="0"/>
              <a:t>tgttgagctt</a:t>
            </a:r>
            <a:r>
              <a:rPr lang="en-US" sz="3800" dirty="0" smtClean="0"/>
              <a:t> </a:t>
            </a:r>
            <a:r>
              <a:rPr lang="en-US" sz="3800" dirty="0" err="1" smtClean="0"/>
              <a:t>gtcatagttg</a:t>
            </a:r>
            <a:r>
              <a:rPr lang="en-US" sz="3800" dirty="0" smtClean="0"/>
              <a:t> </a:t>
            </a:r>
            <a:r>
              <a:rPr lang="en-US" sz="3800" dirty="0" err="1" smtClean="0"/>
              <a:t>cggatcaccg</a:t>
            </a:r>
            <a:r>
              <a:rPr lang="en-US" sz="3800" dirty="0" smtClean="0"/>
              <a:t> </a:t>
            </a:r>
            <a:r>
              <a:rPr lang="en-US" sz="3800" dirty="0" err="1" smtClean="0"/>
              <a:t>aatgttcacg</a:t>
            </a:r>
            <a:r>
              <a:rPr lang="en-US" sz="3800" dirty="0" smtClean="0"/>
              <a:t> </a:t>
            </a:r>
            <a:r>
              <a:rPr lang="en-US" sz="3800" dirty="0" err="1" smtClean="0"/>
              <a:t>aaatacaacg</a:t>
            </a:r>
            <a:r>
              <a:rPr lang="en-US" sz="3800" dirty="0" smtClean="0"/>
              <a:t> </a:t>
            </a:r>
            <a:r>
              <a:rPr lang="en-US" sz="3800" dirty="0" err="1" smtClean="0"/>
              <a:t>gcaatttaaa</a:t>
            </a:r>
            <a:r>
              <a:rPr lang="en-US" sz="3800" dirty="0" smtClean="0"/>
              <a:t> </a:t>
            </a:r>
            <a:r>
              <a:rPr lang="en-US" sz="3800" dirty="0" err="1" smtClean="0"/>
              <a:t>aaagataaga</a:t>
            </a:r>
            <a:r>
              <a:rPr lang="en-US" sz="3800" dirty="0" smtClean="0"/>
              <a:t> </a:t>
            </a:r>
            <a:r>
              <a:rPr lang="en-US" sz="3800" dirty="0" err="1" smtClean="0"/>
              <a:t>aaatggatat</a:t>
            </a:r>
            <a:r>
              <a:rPr lang="en-US" sz="3800" dirty="0" smtClean="0"/>
              <a:t> </a:t>
            </a:r>
            <a:r>
              <a:rPr lang="en-US" sz="3800" dirty="0" err="1" smtClean="0"/>
              <a:t>atcaaattgt</a:t>
            </a:r>
            <a:r>
              <a:rPr lang="en-US" sz="3800" dirty="0" smtClean="0"/>
              <a:t> </a:t>
            </a:r>
            <a:r>
              <a:rPr lang="en-US" sz="3800" dirty="0" err="1" smtClean="0"/>
              <a:t>caacactata</a:t>
            </a:r>
            <a:r>
              <a:rPr lang="en-US" sz="3800" dirty="0" smtClean="0"/>
              <a:t> </a:t>
            </a:r>
            <a:r>
              <a:rPr lang="en-US" sz="3800" dirty="0" err="1" smtClean="0"/>
              <a:t>aatgagattt</a:t>
            </a:r>
            <a:r>
              <a:rPr lang="en-US" sz="3800" dirty="0" smtClean="0"/>
              <a:t> </a:t>
            </a:r>
            <a:r>
              <a:rPr lang="en-US" sz="3800" dirty="0" err="1" smtClean="0"/>
              <a:t>acataccttt</a:t>
            </a:r>
            <a:r>
              <a:rPr lang="en-US" sz="3800" dirty="0" smtClean="0"/>
              <a:t> </a:t>
            </a:r>
            <a:r>
              <a:rPr lang="en-US" sz="3800" dirty="0" err="1" smtClean="0"/>
              <a:t>gaatattcgt</a:t>
            </a:r>
            <a:r>
              <a:rPr lang="en-US" sz="3800" dirty="0" smtClean="0"/>
              <a:t> </a:t>
            </a:r>
            <a:r>
              <a:rPr lang="en-US" sz="3800" dirty="0" err="1" smtClean="0"/>
              <a:t>gtcgcactgg</a:t>
            </a:r>
            <a:r>
              <a:rPr lang="en-US" sz="3800" dirty="0" smtClean="0"/>
              <a:t> </a:t>
            </a:r>
            <a:r>
              <a:rPr lang="en-US" sz="3800" dirty="0" err="1" smtClean="0"/>
              <a:t>ttcgcctaga</a:t>
            </a:r>
            <a:r>
              <a:rPr lang="en-US" sz="3800" dirty="0" smtClean="0"/>
              <a:t> </a:t>
            </a:r>
            <a:r>
              <a:rPr lang="en-US" sz="3800" dirty="0" err="1" smtClean="0"/>
              <a:t>aatttggtcc</a:t>
            </a:r>
            <a:r>
              <a:rPr lang="en-US" sz="3800" dirty="0" smtClean="0"/>
              <a:t> </a:t>
            </a:r>
            <a:r>
              <a:rPr lang="en-US" sz="3800" dirty="0" err="1" smtClean="0"/>
              <a:t>aacggagatt</a:t>
            </a:r>
            <a:r>
              <a:rPr lang="en-US" sz="3800" dirty="0" smtClean="0"/>
              <a:t> </a:t>
            </a:r>
            <a:r>
              <a:rPr lang="en-US" sz="3800" dirty="0" err="1" smtClean="0"/>
              <a:t>tgattgatgt</a:t>
            </a:r>
            <a:r>
              <a:rPr lang="en-US" sz="3800" dirty="0" smtClean="0"/>
              <a:t> </a:t>
            </a:r>
            <a:r>
              <a:rPr lang="en-US" sz="3800" dirty="0" err="1" smtClean="0"/>
              <a:t>gacatcagca</a:t>
            </a:r>
            <a:r>
              <a:rPr lang="en-US" sz="3800" dirty="0" smtClean="0"/>
              <a:t> </a:t>
            </a:r>
            <a:r>
              <a:rPr lang="en-US" sz="3800" dirty="0" err="1" smtClean="0"/>
              <a:t>gcaaatgtta</a:t>
            </a:r>
            <a:r>
              <a:rPr lang="en-US" sz="3800" dirty="0" smtClean="0"/>
              <a:t> </a:t>
            </a:r>
            <a:r>
              <a:rPr lang="en-US" sz="3800" dirty="0" err="1" smtClean="0"/>
              <a:t>ctttgaagtc</a:t>
            </a:r>
            <a:r>
              <a:rPr lang="en-US" sz="3800" dirty="0" smtClean="0"/>
              <a:t> </a:t>
            </a:r>
            <a:r>
              <a:rPr lang="en-US" sz="3800" dirty="0" err="1" smtClean="0"/>
              <a:t>atttggaaac</a:t>
            </a:r>
            <a:r>
              <a:rPr lang="en-US" sz="3800" dirty="0" smtClean="0"/>
              <a:t> </a:t>
            </a:r>
            <a:r>
              <a:rPr lang="en-US" sz="3800" dirty="0" err="1" smtClean="0"/>
              <a:t>tggagagtga</a:t>
            </a:r>
            <a:r>
              <a:rPr lang="en-US" sz="3800" dirty="0" smtClean="0"/>
              <a:t> </a:t>
            </a:r>
            <a:r>
              <a:rPr lang="en-US" sz="3800" dirty="0" err="1" smtClean="0"/>
              <a:t>caaatttgct</a:t>
            </a:r>
            <a:r>
              <a:rPr lang="en-US" sz="3800" dirty="0" smtClean="0"/>
              <a:t> </a:t>
            </a:r>
            <a:r>
              <a:rPr lang="en-US" sz="3800" dirty="0" err="1" smtClean="0"/>
              <a:t>gaggcgcaaa</a:t>
            </a:r>
            <a:r>
              <a:rPr lang="en-US" sz="3800" dirty="0" smtClean="0"/>
              <a:t> </a:t>
            </a:r>
            <a:r>
              <a:rPr lang="en-US" sz="3800" dirty="0" err="1" smtClean="0"/>
              <a:t>agtcatgata</a:t>
            </a:r>
            <a:r>
              <a:rPr lang="en-US" sz="3800" dirty="0" smtClean="0"/>
              <a:t> </a:t>
            </a:r>
            <a:r>
              <a:rPr lang="en-US" sz="3800" dirty="0" err="1" smtClean="0"/>
              <a:t>atgctcagtt</a:t>
            </a:r>
            <a:r>
              <a:rPr lang="en-US" sz="3800" dirty="0" smtClean="0"/>
              <a:t> </a:t>
            </a:r>
            <a:r>
              <a:rPr lang="en-US" sz="3800" dirty="0" err="1" smtClean="0"/>
              <a:t>actcacggcc</a:t>
            </a:r>
            <a:r>
              <a:rPr lang="en-US" sz="3800" dirty="0" smtClean="0"/>
              <a:t> </a:t>
            </a:r>
            <a:r>
              <a:rPr lang="en-US" sz="3800" dirty="0" err="1" smtClean="0"/>
              <a:t>attgatcttg</a:t>
            </a:r>
            <a:r>
              <a:rPr lang="en-US" sz="3800" dirty="0" smtClean="0"/>
              <a:t> </a:t>
            </a:r>
            <a:r>
              <a:rPr lang="en-US" sz="3800" dirty="0" err="1" smtClean="0"/>
              <a:t>atgaagaaac</a:t>
            </a:r>
            <a:r>
              <a:rPr lang="en-US" sz="3800" dirty="0" smtClean="0"/>
              <a:t> </a:t>
            </a:r>
            <a:r>
              <a:rPr lang="en-US" sz="3800" dirty="0" err="1" smtClean="0"/>
              <a:t>tttaggattg</a:t>
            </a:r>
            <a:r>
              <a:rPr lang="en-US" sz="3800" dirty="0" smtClean="0"/>
              <a:t> </a:t>
            </a:r>
            <a:r>
              <a:rPr lang="en-US" sz="3800" dirty="0" err="1" smtClean="0"/>
              <a:t>gctcctttgg</a:t>
            </a:r>
            <a:r>
              <a:rPr lang="en-US" sz="3800" dirty="0" smtClean="0"/>
              <a:t> </a:t>
            </a:r>
            <a:r>
              <a:rPr lang="en-US" sz="3800" dirty="0" err="1" smtClean="0"/>
              <a:t>gcaccatgtg</a:t>
            </a:r>
            <a:r>
              <a:rPr lang="en-US" sz="3800" dirty="0" smtClean="0"/>
              <a:t> </a:t>
            </a:r>
            <a:r>
              <a:rPr lang="en-US" sz="3800" dirty="0" err="1" smtClean="0"/>
              <a:t>tgacccgaag</a:t>
            </a:r>
            <a:r>
              <a:rPr lang="en-US" sz="3800" dirty="0" smtClean="0"/>
              <a:t> </a:t>
            </a:r>
            <a:r>
              <a:rPr lang="en-US" sz="3800" dirty="0" err="1" smtClean="0"/>
              <a:t>ctttctatag</a:t>
            </a:r>
            <a:r>
              <a:rPr lang="en-US" sz="3800" dirty="0" smtClean="0"/>
              <a:t> </a:t>
            </a:r>
            <a:r>
              <a:rPr lang="en-US" sz="3800" dirty="0" err="1" smtClean="0"/>
              <a:t>gaattgttca</a:t>
            </a:r>
            <a:r>
              <a:rPr lang="en-US" sz="3800" dirty="0" smtClean="0"/>
              <a:t> </a:t>
            </a:r>
            <a:r>
              <a:rPr lang="en-US" sz="3800" dirty="0" err="1" smtClean="0"/>
              <a:t>ggatcatagt</a:t>
            </a:r>
            <a:r>
              <a:rPr lang="en-US" sz="3800" dirty="0" smtClean="0"/>
              <a:t> </a:t>
            </a:r>
            <a:r>
              <a:rPr lang="en-US" sz="3800" dirty="0" err="1" smtClean="0"/>
              <a:t>ccaataaatc</a:t>
            </a:r>
            <a:r>
              <a:rPr lang="en-US" sz="3800" dirty="0" smtClean="0"/>
              <a:t> </a:t>
            </a:r>
            <a:r>
              <a:rPr lang="en-US" sz="3800" dirty="0" err="1" smtClean="0"/>
              <a:t>ttttggttgc</a:t>
            </a:r>
            <a:r>
              <a:rPr lang="en-US" sz="3800" dirty="0" smtClean="0"/>
              <a:t> </a:t>
            </a:r>
            <a:r>
              <a:rPr lang="en-US" sz="3800" dirty="0" err="1" smtClean="0"/>
              <a:t>agttacaatg</a:t>
            </a:r>
            <a:r>
              <a:rPr lang="en-US" sz="3800" dirty="0" smtClean="0"/>
              <a:t> </a:t>
            </a:r>
            <a:r>
              <a:rPr lang="en-US" sz="3800" dirty="0" err="1" smtClean="0"/>
              <a:t>gcccatgagc</a:t>
            </a:r>
            <a:r>
              <a:rPr lang="en-US" sz="3800" dirty="0" smtClean="0"/>
              <a:t> </a:t>
            </a:r>
            <a:r>
              <a:rPr lang="en-US" sz="3800" dirty="0" err="1" smtClean="0"/>
              <a:t>tgggtcataa</a:t>
            </a:r>
            <a:r>
              <a:rPr lang="en-US" sz="3800" dirty="0" smtClean="0"/>
              <a:t> </a:t>
            </a:r>
            <a:r>
              <a:rPr lang="en-US" sz="3800" dirty="0" err="1" smtClean="0"/>
              <a:t>tctgggcatg</a:t>
            </a:r>
            <a:r>
              <a:rPr lang="en-US" sz="3800" dirty="0" smtClean="0"/>
              <a:t> </a:t>
            </a:r>
            <a:r>
              <a:rPr lang="en-US" sz="3800" dirty="0" err="1" smtClean="0"/>
              <a:t>gttcatgatg</a:t>
            </a:r>
            <a:r>
              <a:rPr lang="en-US" sz="3800" dirty="0" smtClean="0"/>
              <a:t> </a:t>
            </a:r>
            <a:r>
              <a:rPr lang="en-US" sz="3800" dirty="0" err="1" smtClean="0"/>
              <a:t>aaaatcggtg</a:t>
            </a:r>
            <a:r>
              <a:rPr lang="en-US" sz="3800" dirty="0" smtClean="0"/>
              <a:t> </a:t>
            </a:r>
            <a:r>
              <a:rPr lang="en-US" sz="3800" dirty="0" err="1" smtClean="0"/>
              <a:t>tcattgcagt</a:t>
            </a:r>
            <a:r>
              <a:rPr lang="en-US" sz="3800" dirty="0" smtClean="0"/>
              <a:t> </a:t>
            </a:r>
            <a:r>
              <a:rPr lang="en-US" sz="3800" dirty="0" err="1" smtClean="0"/>
              <a:t>actcccgcat</a:t>
            </a:r>
            <a:r>
              <a:rPr lang="en-US" sz="3800" dirty="0" smtClean="0"/>
              <a:t> </a:t>
            </a:r>
            <a:r>
              <a:rPr lang="en-US" sz="3800" dirty="0" err="1" smtClean="0"/>
              <a:t>gcgttatgtg</a:t>
            </a:r>
            <a:r>
              <a:rPr lang="en-US" sz="3800" dirty="0" smtClean="0"/>
              <a:t> </a:t>
            </a:r>
            <a:r>
              <a:rPr lang="en-US" sz="3800" dirty="0" err="1" smtClean="0"/>
              <a:t>tgctgtgcta</a:t>
            </a:r>
            <a:r>
              <a:rPr lang="en-US" sz="3800" dirty="0" smtClean="0"/>
              <a:t> </a:t>
            </a:r>
            <a:r>
              <a:rPr lang="en-US" sz="3800" dirty="0" err="1" smtClean="0"/>
              <a:t>aggcaacgac</a:t>
            </a:r>
            <a:r>
              <a:rPr lang="en-US" sz="3800" dirty="0" smtClean="0"/>
              <a:t> </a:t>
            </a:r>
            <a:r>
              <a:rPr lang="en-US" sz="3800" dirty="0" err="1" smtClean="0"/>
              <a:t>cttcctatga</a:t>
            </a:r>
            <a:r>
              <a:rPr lang="en-US" sz="3800" dirty="0" smtClean="0"/>
              <a:t> </a:t>
            </a:r>
            <a:r>
              <a:rPr lang="en-US" sz="3800" dirty="0" err="1" smtClean="0"/>
              <a:t>gttcagcgat</a:t>
            </a:r>
            <a:r>
              <a:rPr lang="en-US" sz="3800" dirty="0" smtClean="0"/>
              <a:t> </a:t>
            </a:r>
            <a:r>
              <a:rPr lang="en-US" sz="3800" dirty="0" err="1" smtClean="0"/>
              <a:t>tgtagtctga</a:t>
            </a:r>
            <a:r>
              <a:rPr lang="en-US" sz="3800" dirty="0" smtClean="0"/>
              <a:t> </a:t>
            </a:r>
            <a:r>
              <a:rPr lang="en-US" sz="3800" dirty="0" err="1" smtClean="0"/>
              <a:t>atcactatcg</a:t>
            </a:r>
            <a:r>
              <a:rPr lang="en-US" sz="3800" dirty="0" smtClean="0"/>
              <a:t> </a:t>
            </a:r>
            <a:r>
              <a:rPr lang="en-US" sz="3800" dirty="0" err="1" smtClean="0"/>
              <a:t>aacgtttatt</a:t>
            </a:r>
            <a:r>
              <a:rPr lang="en-US" sz="3800" dirty="0" smtClean="0"/>
              <a:t> </a:t>
            </a:r>
            <a:r>
              <a:rPr lang="en-US" sz="3800" dirty="0" err="1" smtClean="0"/>
              <a:t>atcaattata</a:t>
            </a:r>
            <a:r>
              <a:rPr lang="en-US" sz="3800" dirty="0" smtClean="0"/>
              <a:t> </a:t>
            </a:r>
            <a:r>
              <a:rPr lang="en-US" sz="3800" dirty="0" err="1" smtClean="0"/>
              <a:t>acccacaatg</a:t>
            </a:r>
            <a:r>
              <a:rPr lang="en-US" sz="3800" dirty="0" smtClean="0"/>
              <a:t> </a:t>
            </a:r>
            <a:r>
              <a:rPr lang="en-US" sz="3800" dirty="0" err="1" smtClean="0"/>
              <a:t>cattctcaat</a:t>
            </a:r>
            <a:r>
              <a:rPr lang="en-US" sz="3800" dirty="0" smtClean="0"/>
              <a:t> </a:t>
            </a:r>
            <a:r>
              <a:rPr lang="en-US" sz="3800" dirty="0" err="1" smtClean="0"/>
              <a:t>gaacccttgc</a:t>
            </a:r>
            <a:r>
              <a:rPr lang="en-US" sz="3800" dirty="0" smtClean="0"/>
              <a:t> </a:t>
            </a:r>
            <a:r>
              <a:rPr lang="en-US" sz="3800" dirty="0" err="1" smtClean="0"/>
              <a:t>aaacagatat</a:t>
            </a:r>
            <a:r>
              <a:rPr lang="en-US" sz="3800" dirty="0" smtClean="0"/>
              <a:t> </a:t>
            </a:r>
            <a:r>
              <a:rPr lang="en-US" sz="3800" dirty="0" err="1" smtClean="0"/>
              <a:t>aatttcacct</a:t>
            </a:r>
            <a:r>
              <a:rPr lang="en-US" sz="3800" dirty="0" smtClean="0"/>
              <a:t> </a:t>
            </a:r>
            <a:r>
              <a:rPr lang="en-US" sz="3800" dirty="0" err="1" smtClean="0"/>
              <a:t>ccagtttgtg</a:t>
            </a:r>
            <a:r>
              <a:rPr lang="en-US" sz="3800" dirty="0" smtClean="0"/>
              <a:t> </a:t>
            </a:r>
            <a:r>
              <a:rPr lang="en-US" sz="3800" dirty="0" err="1" smtClean="0"/>
              <a:t>gaaatgaact</a:t>
            </a:r>
            <a:r>
              <a:rPr lang="en-US" sz="3800" dirty="0" smtClean="0"/>
              <a:t> </a:t>
            </a:r>
            <a:r>
              <a:rPr lang="en-US" sz="3800" dirty="0" err="1" smtClean="0"/>
              <a:t>tttggaggtg</a:t>
            </a:r>
            <a:r>
              <a:rPr lang="en-US" sz="3800" dirty="0" smtClean="0"/>
              <a:t> </a:t>
            </a:r>
            <a:r>
              <a:rPr lang="en-US" sz="3800" dirty="0" err="1" smtClean="0"/>
              <a:t>ggagaagaat</a:t>
            </a:r>
            <a:r>
              <a:rPr lang="en-US" sz="3800" dirty="0" smtClean="0"/>
              <a:t> </a:t>
            </a:r>
            <a:r>
              <a:rPr lang="en-US" sz="3800" dirty="0" err="1" smtClean="0"/>
              <a:t>gcgactgtgg</a:t>
            </a:r>
            <a:r>
              <a:rPr lang="en-US" sz="3800" dirty="0" smtClean="0"/>
              <a:t> </a:t>
            </a:r>
            <a:r>
              <a:rPr lang="en-US" sz="3800" dirty="0" err="1" smtClean="0"/>
              <a:t>ctctcctaga</a:t>
            </a:r>
            <a:r>
              <a:rPr lang="en-US" sz="3800" dirty="0" smtClean="0"/>
              <a:t> </a:t>
            </a:r>
            <a:r>
              <a:rPr lang="en-US" sz="3800" dirty="0" err="1" smtClean="0"/>
              <a:t>acttgtcgag</a:t>
            </a:r>
            <a:r>
              <a:rPr lang="en-US" sz="3800" dirty="0" smtClean="0"/>
              <a:t> </a:t>
            </a:r>
            <a:r>
              <a:rPr lang="en-US" sz="3800" dirty="0" err="1" smtClean="0"/>
              <a:t>atccatgctg</a:t>
            </a:r>
            <a:r>
              <a:rPr lang="en-US" sz="3800" dirty="0" smtClean="0"/>
              <a:t> </a:t>
            </a:r>
            <a:r>
              <a:rPr lang="en-US" sz="3800" dirty="0" err="1" smtClean="0"/>
              <a:t>tgatgctgca</a:t>
            </a:r>
            <a:r>
              <a:rPr lang="en-US" sz="3800" dirty="0" smtClean="0"/>
              <a:t> </a:t>
            </a:r>
            <a:r>
              <a:rPr lang="en-US" sz="3800" dirty="0" err="1" smtClean="0"/>
              <a:t>acctgtaaac</a:t>
            </a:r>
            <a:r>
              <a:rPr lang="en-US" sz="3800" dirty="0" smtClean="0"/>
              <a:t> </a:t>
            </a:r>
            <a:r>
              <a:rPr lang="en-US" sz="3800" dirty="0" err="1" smtClean="0"/>
              <a:t>tacactcatg</a:t>
            </a:r>
            <a:r>
              <a:rPr lang="en-US" sz="3800" dirty="0" smtClean="0"/>
              <a:t> </a:t>
            </a:r>
            <a:r>
              <a:rPr lang="en-US" sz="3800" dirty="0" err="1" smtClean="0"/>
              <a:t>ggtagagtgt</a:t>
            </a:r>
            <a:r>
              <a:rPr lang="en-US" sz="3800" dirty="0" smtClean="0"/>
              <a:t> </a:t>
            </a:r>
            <a:r>
              <a:rPr lang="en-US" sz="3800" dirty="0" err="1" smtClean="0"/>
              <a:t>gaatctggag</a:t>
            </a:r>
            <a:r>
              <a:rPr lang="en-US" sz="3800" dirty="0" smtClean="0"/>
              <a:t> </a:t>
            </a:r>
            <a:r>
              <a:rPr lang="en-US" sz="3800" dirty="0" err="1" smtClean="0"/>
              <a:t>agtgttgtca</a:t>
            </a:r>
            <a:r>
              <a:rPr lang="en-US" sz="3800" dirty="0" smtClean="0"/>
              <a:t> </a:t>
            </a:r>
            <a:r>
              <a:rPr lang="en-US" sz="3800" dirty="0" err="1" smtClean="0"/>
              <a:t>gcaatgcaaa</a:t>
            </a:r>
            <a:r>
              <a:rPr lang="en-US" sz="3800" dirty="0" smtClean="0"/>
              <a:t> </a:t>
            </a:r>
            <a:r>
              <a:rPr lang="en-US" sz="3800" dirty="0" err="1" smtClean="0"/>
              <a:t>tttacgagtg</a:t>
            </a:r>
            <a:r>
              <a:rPr lang="en-US" sz="3800" dirty="0" smtClean="0"/>
              <a:t> </a:t>
            </a:r>
            <a:r>
              <a:rPr lang="en-US" sz="3800" dirty="0" err="1" smtClean="0"/>
              <a:t>caggaaatgt</a:t>
            </a:r>
            <a:r>
              <a:rPr lang="en-US" sz="3800" dirty="0" smtClean="0"/>
              <a:t> </a:t>
            </a:r>
            <a:r>
              <a:rPr lang="en-US" sz="3800" dirty="0" err="1" smtClean="0"/>
              <a:t>atgccggcca</a:t>
            </a:r>
            <a:r>
              <a:rPr lang="en-US" sz="3800" dirty="0" smtClean="0"/>
              <a:t> </a:t>
            </a:r>
            <a:r>
              <a:rPr lang="en-US" sz="3800" dirty="0" err="1" smtClean="0"/>
              <a:t>gcaaggagtg</a:t>
            </a:r>
            <a:r>
              <a:rPr lang="en-US" sz="3800" dirty="0" smtClean="0"/>
              <a:t> </a:t>
            </a:r>
            <a:r>
              <a:rPr lang="en-US" sz="3800" dirty="0" err="1" smtClean="0"/>
              <a:t>agtgtgacat</a:t>
            </a:r>
            <a:r>
              <a:rPr lang="en-US" sz="3800" dirty="0" smtClean="0"/>
              <a:t> </a:t>
            </a:r>
            <a:r>
              <a:rPr lang="en-US" sz="3800" dirty="0" err="1" smtClean="0"/>
              <a:t>tgctgaaagc</a:t>
            </a:r>
            <a:r>
              <a:rPr lang="en-US" sz="3800" dirty="0" smtClean="0"/>
              <a:t> </a:t>
            </a:r>
            <a:r>
              <a:rPr lang="en-US" sz="3800" dirty="0" err="1" smtClean="0"/>
              <a:t>tgcactggcc</a:t>
            </a:r>
            <a:r>
              <a:rPr lang="en-US" sz="3800" dirty="0" smtClean="0"/>
              <a:t> </a:t>
            </a:r>
            <a:r>
              <a:rPr lang="en-US" sz="3800" dirty="0" err="1" smtClean="0"/>
              <a:t>aatctgctga</a:t>
            </a:r>
            <a:r>
              <a:rPr lang="en-US" sz="3800" dirty="0" smtClean="0"/>
              <a:t> </a:t>
            </a:r>
            <a:r>
              <a:rPr lang="en-US" sz="3800" dirty="0" err="1" smtClean="0"/>
              <a:t>ctgtcccaca</a:t>
            </a:r>
            <a:r>
              <a:rPr lang="en-US" sz="3800" dirty="0" smtClean="0"/>
              <a:t> </a:t>
            </a:r>
            <a:r>
              <a:rPr lang="en-US" sz="3800" dirty="0" err="1" smtClean="0"/>
              <a:t>gatgacttcc</a:t>
            </a:r>
            <a:r>
              <a:rPr lang="en-US" sz="3800" dirty="0" smtClean="0"/>
              <a:t> </a:t>
            </a:r>
            <a:r>
              <a:rPr lang="en-US" sz="3800" dirty="0" err="1" smtClean="0"/>
              <a:t>ataggaatgg</a:t>
            </a:r>
            <a:r>
              <a:rPr lang="en-US" sz="3800" dirty="0" smtClean="0"/>
              <a:t> </a:t>
            </a:r>
            <a:r>
              <a:rPr lang="en-US" sz="3800" dirty="0" err="1" smtClean="0"/>
              <a:t>aaaaccatgc</a:t>
            </a:r>
            <a:r>
              <a:rPr lang="en-US" sz="3800" dirty="0" smtClean="0"/>
              <a:t> </a:t>
            </a:r>
            <a:r>
              <a:rPr lang="en-US" sz="3800" dirty="0" err="1" smtClean="0"/>
              <a:t>ctacacaact</a:t>
            </a:r>
            <a:r>
              <a:rPr lang="en-US" sz="3800" dirty="0" smtClean="0"/>
              <a:t> </a:t>
            </a:r>
            <a:r>
              <a:rPr lang="en-US" sz="3800" dirty="0" err="1" smtClean="0"/>
              <a:t>tcggttactg</a:t>
            </a:r>
            <a:r>
              <a:rPr lang="en-US" sz="3800" dirty="0" smtClean="0"/>
              <a:t> </a:t>
            </a:r>
            <a:r>
              <a:rPr lang="en-US" sz="3800" dirty="0" err="1" smtClean="0"/>
              <a:t>ctacaatggg</a:t>
            </a:r>
            <a:r>
              <a:rPr lang="en-US" sz="3800" dirty="0" smtClean="0"/>
              <a:t> </a:t>
            </a:r>
            <a:r>
              <a:rPr lang="en-US" sz="3800" dirty="0" err="1" smtClean="0"/>
              <a:t>aattgcccca</a:t>
            </a:r>
            <a:r>
              <a:rPr lang="en-US" sz="3800" dirty="0" smtClean="0"/>
              <a:t> </a:t>
            </a:r>
            <a:r>
              <a:rPr lang="en-US" sz="3800" dirty="0" err="1" smtClean="0"/>
              <a:t>tcatgtatca</a:t>
            </a:r>
            <a:r>
              <a:rPr lang="en-US" sz="3800" dirty="0" smtClean="0"/>
              <a:t> </a:t>
            </a:r>
            <a:r>
              <a:rPr lang="en-US" sz="3800" dirty="0" err="1" smtClean="0"/>
              <a:t>ccaatgttat</a:t>
            </a:r>
            <a:r>
              <a:rPr lang="en-US" sz="3800" dirty="0" smtClean="0"/>
              <a:t> </a:t>
            </a:r>
            <a:r>
              <a:rPr lang="en-US" sz="3800" dirty="0" err="1" smtClean="0"/>
              <a:t>gctctctggg</a:t>
            </a:r>
            <a:r>
              <a:rPr lang="en-US" sz="3800" dirty="0" smtClean="0"/>
              <a:t> </a:t>
            </a:r>
            <a:r>
              <a:rPr lang="en-US" sz="3800" dirty="0" err="1" smtClean="0"/>
              <a:t>ggtcaaatgt</a:t>
            </a:r>
            <a:r>
              <a:rPr lang="en-US" sz="3800" dirty="0" smtClean="0"/>
              <a:t> </a:t>
            </a:r>
            <a:r>
              <a:rPr lang="en-US" sz="3800" dirty="0" err="1" smtClean="0"/>
              <a:t>aactgtggct</a:t>
            </a:r>
            <a:r>
              <a:rPr lang="en-US" sz="3800" dirty="0" smtClean="0"/>
              <a:t> </a:t>
            </a:r>
            <a:r>
              <a:rPr lang="en-US" sz="3800" dirty="0" err="1" smtClean="0"/>
              <a:t>ccagatgcat</a:t>
            </a:r>
            <a:r>
              <a:rPr lang="en-US" sz="3800" dirty="0" smtClean="0"/>
              <a:t> </a:t>
            </a:r>
            <a:r>
              <a:rPr lang="en-US" sz="3800" dirty="0" err="1" smtClean="0"/>
              <a:t>gttttgatat</a:t>
            </a:r>
            <a:r>
              <a:rPr lang="en-US" sz="3800" dirty="0" smtClean="0"/>
              <a:t> </a:t>
            </a:r>
            <a:r>
              <a:rPr lang="en-US" sz="3800" dirty="0" err="1" smtClean="0"/>
              <a:t>taaccagagc</a:t>
            </a:r>
            <a:r>
              <a:rPr lang="en-US" sz="3800" dirty="0" smtClean="0"/>
              <a:t> </a:t>
            </a:r>
            <a:r>
              <a:rPr lang="en-US" sz="3800" dirty="0" err="1" smtClean="0"/>
              <a:t>ggcaataatt</a:t>
            </a:r>
            <a:r>
              <a:rPr lang="en-US" sz="3800" dirty="0" smtClean="0"/>
              <a:t> </a:t>
            </a:r>
            <a:r>
              <a:rPr lang="en-US" sz="3800" dirty="0" err="1" smtClean="0"/>
              <a:t>ctttcta</a:t>
            </a:r>
            <a:r>
              <a:rPr lang="en-US" sz="3800" dirty="0" err="1" smtClean="0">
                <a:solidFill>
                  <a:schemeClr val="bg1">
                    <a:lumMod val="95000"/>
                  </a:schemeClr>
                </a:solidFill>
              </a:rPr>
              <a:t>ctg</a:t>
            </a:r>
            <a:r>
              <a:rPr lang="en-US" sz="3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3800" dirty="0" err="1" smtClean="0">
                <a:solidFill>
                  <a:schemeClr val="bg1">
                    <a:lumMod val="95000"/>
                  </a:schemeClr>
                </a:solidFill>
              </a:rPr>
              <a:t>cag</a:t>
            </a:r>
            <a:r>
              <a:rPr lang="en-US" sz="3800" dirty="0" err="1" smtClean="0"/>
              <a:t>aaaggaa</a:t>
            </a:r>
            <a:r>
              <a:rPr lang="en-US" sz="3800" dirty="0" smtClean="0"/>
              <a:t> </a:t>
            </a:r>
            <a:r>
              <a:rPr lang="en-US" sz="3800" dirty="0" err="1" smtClean="0"/>
              <a:t>aatggtgtaa</a:t>
            </a:r>
            <a:r>
              <a:rPr lang="en-US" sz="3800" dirty="0" smtClean="0"/>
              <a:t> </a:t>
            </a:r>
            <a:r>
              <a:rPr lang="en-US" sz="3800" dirty="0" err="1" smtClean="0"/>
              <a:t>atattccatg</a:t>
            </a:r>
            <a:endParaRPr lang="en-US" sz="3800" dirty="0" smtClean="0"/>
          </a:p>
          <a:p>
            <a:pPr marL="0" indent="0">
              <a:buNone/>
            </a:pPr>
            <a:r>
              <a:rPr lang="en-US" sz="3800" dirty="0" smtClean="0"/>
              <a:t>                               Forward </a:t>
            </a:r>
            <a:r>
              <a:rPr lang="en-US" sz="3800" dirty="0" smtClean="0">
                <a:solidFill>
                  <a:srgbClr val="FF0000"/>
                </a:solidFill>
              </a:rPr>
              <a:t>Mutagen             5'ggcaataattctttctactgcagaaaggaaaatggtgtaa 3'</a:t>
            </a:r>
          </a:p>
          <a:p>
            <a:pPr marL="0" indent="0">
              <a:buNone/>
            </a:pPr>
            <a:r>
              <a:rPr lang="en-US" sz="3800" dirty="0" smtClean="0"/>
              <a:t>                               Reverse </a:t>
            </a:r>
            <a:r>
              <a:rPr lang="en-US" sz="3800" dirty="0" smtClean="0">
                <a:solidFill>
                  <a:srgbClr val="FF0000"/>
                </a:solidFill>
              </a:rPr>
              <a:t>Mutagen              5'ttacaacattttcctttctgcagtagaaagaattattgcc    3'</a:t>
            </a:r>
          </a:p>
          <a:p>
            <a:pPr marL="0" indent="0">
              <a:buNone/>
            </a:pPr>
            <a:r>
              <a:rPr lang="en-US" sz="3800" dirty="0" smtClean="0"/>
              <a:t> </a:t>
            </a:r>
            <a:r>
              <a:rPr lang="en-US" sz="3800" dirty="0" err="1" smtClean="0"/>
              <a:t>tgcacaagag</a:t>
            </a:r>
            <a:r>
              <a:rPr lang="en-US" sz="3800" dirty="0" smtClean="0"/>
              <a:t> </a:t>
            </a:r>
            <a:r>
              <a:rPr lang="en-US" sz="3800" dirty="0" err="1" smtClean="0"/>
              <a:t>gatgtaaagt</a:t>
            </a:r>
            <a:r>
              <a:rPr lang="en-US" sz="3800" dirty="0" smtClean="0"/>
              <a:t> </a:t>
            </a:r>
            <a:r>
              <a:rPr lang="en-US" sz="3800" dirty="0" err="1" smtClean="0"/>
              <a:t>gtggcaggtt</a:t>
            </a:r>
            <a:r>
              <a:rPr lang="en-US" sz="3800" dirty="0" smtClean="0"/>
              <a:t> </a:t>
            </a:r>
            <a:r>
              <a:rPr lang="en-US" sz="3800" dirty="0" err="1" smtClean="0"/>
              <a:t>attctgcaat</a:t>
            </a:r>
            <a:r>
              <a:rPr lang="en-US" sz="3800" dirty="0" smtClean="0"/>
              <a:t> </a:t>
            </a:r>
            <a:r>
              <a:rPr lang="en-US" sz="3800" dirty="0" err="1" smtClean="0"/>
              <a:t>gttaatgatt</a:t>
            </a:r>
            <a:r>
              <a:rPr lang="en-US" sz="3800" dirty="0" smtClean="0"/>
              <a:t> </a:t>
            </a:r>
            <a:r>
              <a:rPr lang="en-US" sz="3800" dirty="0" err="1" smtClean="0"/>
              <a:t>ttctatgccg</a:t>
            </a:r>
            <a:r>
              <a:rPr lang="en-US" sz="3800" dirty="0" smtClean="0"/>
              <a:t> </a:t>
            </a:r>
            <a:r>
              <a:rPr lang="en-US" sz="3800" dirty="0" err="1" smtClean="0"/>
              <a:t>acacaaatat</a:t>
            </a:r>
            <a:r>
              <a:rPr lang="en-US" sz="3800" dirty="0" smtClean="0"/>
              <a:t> </a:t>
            </a:r>
            <a:r>
              <a:rPr lang="en-US" sz="3800" dirty="0" err="1" smtClean="0"/>
              <a:t>tcagatgatg</a:t>
            </a:r>
            <a:r>
              <a:rPr lang="en-US" sz="3800" dirty="0" smtClean="0"/>
              <a:t> </a:t>
            </a:r>
            <a:r>
              <a:rPr lang="en-US" sz="3800" dirty="0" err="1" smtClean="0"/>
              <a:t>gaatggttga</a:t>
            </a:r>
            <a:r>
              <a:rPr lang="en-US" sz="3800" dirty="0" smtClean="0"/>
              <a:t> </a:t>
            </a:r>
            <a:r>
              <a:rPr lang="en-US" sz="3800" dirty="0" err="1" smtClean="0"/>
              <a:t>tcatggaaca</a:t>
            </a:r>
            <a:r>
              <a:rPr lang="en-US" sz="3800" dirty="0" smtClean="0"/>
              <a:t> </a:t>
            </a:r>
            <a:r>
              <a:rPr lang="en-US" sz="3800" dirty="0" err="1" smtClean="0"/>
              <a:t>aaatgcgcag</a:t>
            </a:r>
            <a:r>
              <a:rPr lang="en-US" sz="3800" dirty="0" smtClean="0"/>
              <a:t> </a:t>
            </a:r>
            <a:r>
              <a:rPr lang="en-US" sz="3800" dirty="0" err="1" smtClean="0"/>
              <a:t>atggaaaggt</a:t>
            </a:r>
            <a:r>
              <a:rPr lang="en-US" sz="3800" dirty="0" smtClean="0"/>
              <a:t> </a:t>
            </a:r>
            <a:r>
              <a:rPr lang="en-US" sz="3800" dirty="0" err="1" smtClean="0"/>
              <a:t>ctgcaaaaac</a:t>
            </a:r>
            <a:r>
              <a:rPr lang="en-US" sz="3800" dirty="0" smtClean="0"/>
              <a:t> </a:t>
            </a:r>
            <a:r>
              <a:rPr lang="en-US" sz="3800" dirty="0" err="1" smtClean="0"/>
              <a:t>aggcagtgtg</a:t>
            </a:r>
            <a:r>
              <a:rPr lang="en-US" sz="3800" dirty="0" smtClean="0"/>
              <a:t> </a:t>
            </a:r>
            <a:r>
              <a:rPr lang="en-US" sz="3800" dirty="0" err="1" smtClean="0"/>
              <a:t>ttgatgtgac</a:t>
            </a:r>
            <a:r>
              <a:rPr lang="en-US" sz="3800" dirty="0" smtClean="0"/>
              <a:t> </a:t>
            </a:r>
            <a:r>
              <a:rPr lang="en-US" sz="3800" dirty="0" err="1" smtClean="0"/>
              <a:t>tacagcctac</a:t>
            </a:r>
            <a:r>
              <a:rPr lang="en-US" sz="3800" dirty="0" smtClean="0"/>
              <a:t> </a:t>
            </a:r>
            <a:r>
              <a:rPr lang="en-US" sz="3800" dirty="0" err="1" smtClean="0"/>
              <a:t>aaatcaacct</a:t>
            </a:r>
            <a:r>
              <a:rPr lang="en-US" sz="3800" dirty="0" smtClean="0"/>
              <a:t> </a:t>
            </a:r>
            <a:r>
              <a:rPr lang="en-US" sz="3800" dirty="0" err="1" smtClean="0"/>
              <a:t>ctggcttctc</a:t>
            </a:r>
            <a:r>
              <a:rPr lang="en-US" sz="3800" dirty="0" smtClean="0"/>
              <a:t> </a:t>
            </a:r>
          </a:p>
          <a:p>
            <a:pPr marL="0" indent="0">
              <a:buNone/>
            </a:pPr>
            <a:r>
              <a:rPr lang="en-US" sz="3800" dirty="0" smtClean="0"/>
              <a:t>                                </a:t>
            </a:r>
            <a:r>
              <a:rPr lang="en-US" sz="3800" dirty="0" smtClean="0">
                <a:solidFill>
                  <a:schemeClr val="bg1"/>
                </a:solidFill>
              </a:rPr>
              <a:t>3'atgtcggatg </a:t>
            </a:r>
            <a:r>
              <a:rPr lang="en-US" sz="3800" dirty="0" err="1" smtClean="0">
                <a:solidFill>
                  <a:schemeClr val="bg1"/>
                </a:solidFill>
              </a:rPr>
              <a:t>tttagttggag</a:t>
            </a:r>
            <a:r>
              <a:rPr lang="en-US" sz="3800" dirty="0" smtClean="0">
                <a:solidFill>
                  <a:schemeClr val="bg1"/>
                </a:solidFill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</a:rPr>
              <a:t>acggaagagtcagatttgaagtctaaact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/>
              <a:t>gacgtcgccggcgatgatcat</a:t>
            </a:r>
            <a:r>
              <a:rPr lang="en-US" sz="3800" dirty="0" smtClean="0"/>
              <a:t> </a:t>
            </a:r>
            <a:r>
              <a:rPr lang="en-US" sz="3800" dirty="0" smtClean="0">
                <a:solidFill>
                  <a:schemeClr val="bg1"/>
                </a:solidFill>
              </a:rPr>
              <a:t>5</a:t>
            </a:r>
            <a:r>
              <a:rPr lang="en-US" sz="3800" dirty="0" smtClean="0"/>
              <a:t>'-suffix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PCR Primer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Forward: 5’ ATG GAA AGA CTC ACC AAA AGA TAT GTT GAC CTT GTC ATA GTT G 3’</a:t>
            </a:r>
          </a:p>
          <a:p>
            <a:r>
              <a:rPr lang="en-US" sz="2400" dirty="0" smtClean="0"/>
              <a:t>Reverse Primers: 5’ TCA AAT CTG AGA GAA GCC AGA GGT TGA TTT GTA GGC TGT A 3’</a:t>
            </a:r>
          </a:p>
          <a:p>
            <a:r>
              <a:rPr lang="en-US" sz="2400" dirty="0" smtClean="0"/>
              <a:t>Mutagen Forward Site 5’- GGC AAT </a:t>
            </a:r>
            <a:r>
              <a:rPr lang="en-US" sz="2400" dirty="0" err="1" smtClean="0"/>
              <a:t>AAT</a:t>
            </a:r>
            <a:r>
              <a:rPr lang="en-US" sz="2400" dirty="0" smtClean="0"/>
              <a:t> TCT TTC TAC TGC AGA AAG GAA AAT GTT GTA A - 3’</a:t>
            </a:r>
          </a:p>
          <a:p>
            <a:r>
              <a:rPr lang="en-US" sz="2400" dirty="0" smtClean="0"/>
              <a:t>Mutagen Reverse Site 5'- TTA CAA CAT TTT CCT TTC TGC AGT AGA AAG AAT TAT TGC C -3</a:t>
            </a:r>
            <a:r>
              <a:rPr lang="en-US" dirty="0" smtClean="0"/>
              <a:t>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6172200" cy="1981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Promoter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pBad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araC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1200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Bp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L-arabinose inducible &amp;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Kanomycin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Resistant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Plasmid backbone-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pSB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2K3.ogg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BBa_I0500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38400"/>
            <a:ext cx="6172200" cy="404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843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DNA Extraction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4660" y="1219200"/>
            <a:ext cx="4038600" cy="4525963"/>
          </a:xfrm>
        </p:spPr>
        <p:txBody>
          <a:bodyPr>
            <a:normAutofit/>
          </a:bodyPr>
          <a:lstStyle/>
          <a:p>
            <a:r>
              <a:rPr lang="en-US" sz="1200" dirty="0" smtClean="0"/>
              <a:t>    </a:t>
            </a:r>
            <a:r>
              <a:rPr lang="en-US" sz="1400" dirty="0" smtClean="0"/>
              <a:t>A.            B.             L.             C.             D.</a:t>
            </a:r>
            <a:endParaRPr lang="en-US" sz="1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We ran Undigested and Digested samples of the DNA</a:t>
            </a:r>
          </a:p>
          <a:p>
            <a:r>
              <a:rPr lang="en-US" dirty="0" smtClean="0"/>
              <a:t>Only faint banding was seen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77240" y="4800600"/>
            <a:ext cx="3434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lphaUcPeriod"/>
            </a:pPr>
            <a:r>
              <a:rPr lang="en-US" sz="1600" dirty="0" smtClean="0"/>
              <a:t>Undigested B DNA</a:t>
            </a:r>
          </a:p>
          <a:p>
            <a:pPr marL="228600" indent="-228600">
              <a:buAutoNum type="alphaUcPeriod"/>
            </a:pPr>
            <a:r>
              <a:rPr lang="en-US" sz="1600" dirty="0"/>
              <a:t>D</a:t>
            </a:r>
            <a:r>
              <a:rPr lang="en-US" sz="1600" dirty="0" smtClean="0"/>
              <a:t>igested B DNA</a:t>
            </a:r>
          </a:p>
          <a:p>
            <a:pPr marL="228600" indent="-228600">
              <a:buAutoNum type="alphaUcPeriod" startAt="12"/>
            </a:pPr>
            <a:r>
              <a:rPr lang="en-US" sz="1600" dirty="0" smtClean="0"/>
              <a:t>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pPr marL="228600" indent="-228600">
              <a:buAutoNum type="alphaUcPeriod" startAt="3"/>
            </a:pPr>
            <a:r>
              <a:rPr lang="en-US" sz="1600" dirty="0" smtClean="0"/>
              <a:t>Undigested A DNA</a:t>
            </a:r>
          </a:p>
          <a:p>
            <a:pPr marL="228600" indent="-228600">
              <a:buAutoNum type="alphaUcPeriod" startAt="3"/>
            </a:pPr>
            <a:r>
              <a:rPr lang="en-US" sz="1600" dirty="0" smtClean="0"/>
              <a:t>Digested A DNA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20" y="1524000"/>
            <a:ext cx="3686280" cy="3102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7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Extraction w/ more tissue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Doubled amount of tissue.</a:t>
            </a:r>
          </a:p>
          <a:p>
            <a:r>
              <a:rPr lang="en-US" dirty="0" smtClean="0"/>
              <a:t>Left it in the incubator/shaker for 72 hours.</a:t>
            </a:r>
          </a:p>
          <a:p>
            <a:r>
              <a:rPr lang="en-US" dirty="0" smtClean="0"/>
              <a:t>Didn’t dilute sample as much.</a:t>
            </a:r>
            <a:endParaRPr lang="en-US" dirty="0"/>
          </a:p>
          <a:p>
            <a:r>
              <a:rPr lang="en-US" dirty="0" smtClean="0"/>
              <a:t>Result: no DNA either, but still tried a PCR on the 1</a:t>
            </a:r>
            <a:r>
              <a:rPr lang="en-US" baseline="30000" dirty="0" smtClean="0"/>
              <a:t>st</a:t>
            </a:r>
            <a:r>
              <a:rPr lang="en-US" dirty="0" smtClean="0"/>
              <a:t> extraction.</a:t>
            </a:r>
            <a:endParaRPr lang="en-US" dirty="0"/>
          </a:p>
        </p:txBody>
      </p:sp>
      <p:pic>
        <p:nvPicPr>
          <p:cNvPr id="3074" name="Picture 2" descr="C:\Users\goosa\Downloads\179px-!OCT9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96198"/>
            <a:ext cx="2895600" cy="376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11430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          </a:t>
            </a:r>
            <a:r>
              <a:rPr lang="en-US" sz="1600" dirty="0" smtClean="0"/>
              <a:t>A.           B.           L.         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5410200"/>
            <a:ext cx="251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 Sample 1  </a:t>
            </a:r>
          </a:p>
          <a:p>
            <a:r>
              <a:rPr lang="en-US" dirty="0" smtClean="0"/>
              <a:t>B. Sample 2</a:t>
            </a:r>
          </a:p>
          <a:p>
            <a:r>
              <a:rPr lang="en-US" dirty="0" smtClean="0"/>
              <a:t>L. 1000 </a:t>
            </a:r>
            <a:r>
              <a:rPr lang="en-US" dirty="0" err="1" smtClean="0"/>
              <a:t>Bp</a:t>
            </a:r>
            <a:r>
              <a:rPr lang="en-US" dirty="0" smtClean="0"/>
              <a:t> Ladder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731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"/>
            <a:ext cx="8229600" cy="1143000"/>
          </a:xfrm>
        </p:spPr>
        <p:txBody>
          <a:bodyPr/>
          <a:lstStyle/>
          <a:p>
            <a:r>
              <a:rPr lang="en-US" dirty="0" smtClean="0"/>
              <a:t>PCR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Nothing was amplified.</a:t>
            </a:r>
          </a:p>
          <a:p>
            <a:r>
              <a:rPr lang="en-US" dirty="0" smtClean="0"/>
              <a:t>DNA probably was not present.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880646"/>
            <a:ext cx="419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</a:t>
            </a:r>
            <a:r>
              <a:rPr lang="en-US" sz="1600" dirty="0" smtClean="0"/>
              <a:t>L.      A.     B.      C.       D.     L.       E.      F.     G.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802640" y="4572000"/>
            <a:ext cx="327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A. Positive control</a:t>
            </a:r>
          </a:p>
          <a:p>
            <a:r>
              <a:rPr lang="en-US" sz="1400" dirty="0" smtClean="0"/>
              <a:t>B. Primer set 2 Negative control</a:t>
            </a:r>
          </a:p>
          <a:p>
            <a:r>
              <a:rPr lang="en-US" sz="1400" dirty="0" smtClean="0"/>
              <a:t>C. DNA Sample #2 </a:t>
            </a:r>
            <a:r>
              <a:rPr lang="en-US" sz="1400" dirty="0"/>
              <a:t>P</a:t>
            </a:r>
            <a:r>
              <a:rPr lang="en-US" sz="1400" dirty="0" smtClean="0"/>
              <a:t>rimer set 2</a:t>
            </a:r>
          </a:p>
          <a:p>
            <a:r>
              <a:rPr lang="en-US" sz="1400" dirty="0" smtClean="0"/>
              <a:t>D. DNA </a:t>
            </a:r>
            <a:r>
              <a:rPr lang="en-US" sz="1400" dirty="0"/>
              <a:t>S</a:t>
            </a:r>
            <a:r>
              <a:rPr lang="en-US" sz="1400" dirty="0" smtClean="0"/>
              <a:t>ample #1 </a:t>
            </a:r>
            <a:r>
              <a:rPr lang="en-US" sz="1400" dirty="0"/>
              <a:t>P</a:t>
            </a:r>
            <a:r>
              <a:rPr lang="en-US" sz="1400" dirty="0" smtClean="0"/>
              <a:t>rimer set 2</a:t>
            </a:r>
          </a:p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E. Primer set 1 Negative control</a:t>
            </a:r>
          </a:p>
          <a:p>
            <a:r>
              <a:rPr lang="en-US" sz="1400" dirty="0" smtClean="0"/>
              <a:t>F. DNA sample #2 </a:t>
            </a:r>
            <a:r>
              <a:rPr lang="en-US" sz="1400" dirty="0"/>
              <a:t>P</a:t>
            </a:r>
            <a:r>
              <a:rPr lang="en-US" sz="1400" dirty="0" smtClean="0"/>
              <a:t>rimer set 1</a:t>
            </a:r>
          </a:p>
          <a:p>
            <a:r>
              <a:rPr lang="en-US" sz="1400" dirty="0" smtClean="0"/>
              <a:t>G.DNA sample #1 Primer set 1</a:t>
            </a:r>
            <a:endParaRPr lang="en-US" sz="1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53" y="1219200"/>
            <a:ext cx="4230893" cy="3227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033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1265</Words>
  <Application>Microsoft Office PowerPoint</Application>
  <PresentationFormat>On-screen Show (4:3)</PresentationFormat>
  <Paragraphs>151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The Cloning of Atrolysin A from Crotalus atrox</vt:lpstr>
      <vt:lpstr>Atrolysin A</vt:lpstr>
      <vt:lpstr>PowerPoint Presentation</vt:lpstr>
      <vt:lpstr>Primers Sequence</vt:lpstr>
      <vt:lpstr>PCR Primer Sequences</vt:lpstr>
      <vt:lpstr>PowerPoint Presentation</vt:lpstr>
      <vt:lpstr>1st DNA Extraction Protocol</vt:lpstr>
      <vt:lpstr>1st Extraction w/ more tissue</vt:lpstr>
      <vt:lpstr>PCR</vt:lpstr>
      <vt:lpstr>2nd DNA Extraction Protocol</vt:lpstr>
      <vt:lpstr>PCR of 2nd DNA Extraction</vt:lpstr>
      <vt:lpstr>PCR w/modifications of 2nd Extraction</vt:lpstr>
      <vt:lpstr>PCR w/ Lower temps</vt:lpstr>
      <vt:lpstr>PCR of High DNA Concentration</vt:lpstr>
      <vt:lpstr>Plasmid Prep</vt:lpstr>
      <vt:lpstr>Destination Plasmid</vt:lpstr>
      <vt:lpstr>Conclusion</vt:lpstr>
      <vt:lpstr>References</vt:lpstr>
    </vt:vector>
  </TitlesOfParts>
  <Company>College of Natural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Cloning of Atrolysin A from Crotalus atrox</dc:title>
  <dc:creator>temp</dc:creator>
  <cp:lastModifiedBy>temp</cp:lastModifiedBy>
  <cp:revision>31</cp:revision>
  <dcterms:created xsi:type="dcterms:W3CDTF">2012-11-27T21:02:18Z</dcterms:created>
  <dcterms:modified xsi:type="dcterms:W3CDTF">2012-12-04T22:42:26Z</dcterms:modified>
</cp:coreProperties>
</file>