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7" r:id="rId4"/>
    <p:sldId id="258" r:id="rId5"/>
    <p:sldId id="261"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1" d="100"/>
          <a:sy n="111" d="100"/>
        </p:scale>
        <p:origin x="-776"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6B8433-707F-A647-8BAE-D250C8071902}" type="datetimeFigureOut">
              <a:rPr lang="en-US" smtClean="0"/>
              <a:t>1/23/13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352663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6B8433-707F-A647-8BAE-D250C8071902}" type="datetimeFigureOut">
              <a:rPr lang="en-US" smtClean="0"/>
              <a:t>1/23/13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3988627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6B8433-707F-A647-8BAE-D250C8071902}" type="datetimeFigureOut">
              <a:rPr lang="en-US" smtClean="0"/>
              <a:t>1/23/13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3342905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6B8433-707F-A647-8BAE-D250C8071902}" type="datetimeFigureOut">
              <a:rPr lang="en-US" smtClean="0"/>
              <a:t>1/23/13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2336165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6B8433-707F-A647-8BAE-D250C8071902}" type="datetimeFigureOut">
              <a:rPr lang="en-US" smtClean="0"/>
              <a:t>1/23/13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2473674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6B8433-707F-A647-8BAE-D250C8071902}" type="datetimeFigureOut">
              <a:rPr lang="en-US" smtClean="0"/>
              <a:t>1/23/13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2565411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6B8433-707F-A647-8BAE-D250C8071902}" type="datetimeFigureOut">
              <a:rPr lang="en-US" smtClean="0"/>
              <a:t>1/23/13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1220861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6B8433-707F-A647-8BAE-D250C8071902}" type="datetimeFigureOut">
              <a:rPr lang="en-US" smtClean="0"/>
              <a:t>1/23/13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2506634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6B8433-707F-A647-8BAE-D250C8071902}" type="datetimeFigureOut">
              <a:rPr lang="en-US" smtClean="0"/>
              <a:t>1/23/13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2250237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6B8433-707F-A647-8BAE-D250C8071902}" type="datetimeFigureOut">
              <a:rPr lang="en-US" smtClean="0"/>
              <a:t>1/23/13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1412551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6B8433-707F-A647-8BAE-D250C8071902}" type="datetimeFigureOut">
              <a:rPr lang="en-US" smtClean="0"/>
              <a:t>1/23/13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74137-7902-524A-97F5-DB106265FAC6}" type="slidenum">
              <a:rPr lang="en-US" smtClean="0"/>
              <a:t>‹#›</a:t>
            </a:fld>
            <a:endParaRPr lang="en-US"/>
          </a:p>
        </p:txBody>
      </p:sp>
    </p:spTree>
    <p:extLst>
      <p:ext uri="{BB962C8B-B14F-4D97-AF65-F5344CB8AC3E}">
        <p14:creationId xmlns:p14="http://schemas.microsoft.com/office/powerpoint/2010/main" val="1284125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6B8433-707F-A647-8BAE-D250C8071902}" type="datetimeFigureOut">
              <a:rPr lang="en-US" smtClean="0"/>
              <a:t>1/23/13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774137-7902-524A-97F5-DB106265FAC6}" type="slidenum">
              <a:rPr lang="en-US" smtClean="0"/>
              <a:t>‹#›</a:t>
            </a:fld>
            <a:endParaRPr lang="en-US"/>
          </a:p>
        </p:txBody>
      </p:sp>
    </p:spTree>
    <p:extLst>
      <p:ext uri="{BB962C8B-B14F-4D97-AF65-F5344CB8AC3E}">
        <p14:creationId xmlns:p14="http://schemas.microsoft.com/office/powerpoint/2010/main" val="2199710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ohs.ors.od.nih.gov/decontamination.ht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Lab Organizational Meeting</a:t>
            </a:r>
            <a:endParaRPr lang="en-US" dirty="0"/>
          </a:p>
        </p:txBody>
      </p:sp>
      <p:sp>
        <p:nvSpPr>
          <p:cNvPr id="3" name="Subtitle 2"/>
          <p:cNvSpPr>
            <a:spLocks noGrp="1"/>
          </p:cNvSpPr>
          <p:nvPr>
            <p:ph type="subTitle" idx="1"/>
          </p:nvPr>
        </p:nvSpPr>
        <p:spPr/>
        <p:txBody>
          <a:bodyPr/>
          <a:lstStyle/>
          <a:p>
            <a:r>
              <a:rPr lang="en-US" dirty="0" smtClean="0"/>
              <a:t>1/23/13</a:t>
            </a:r>
            <a:endParaRPr lang="en-US" dirty="0"/>
          </a:p>
        </p:txBody>
      </p:sp>
    </p:spTree>
    <p:extLst>
      <p:ext uri="{BB962C8B-B14F-4D97-AF65-F5344CB8AC3E}">
        <p14:creationId xmlns:p14="http://schemas.microsoft.com/office/powerpoint/2010/main" val="244299555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031" y="193740"/>
            <a:ext cx="8789721" cy="6664260"/>
          </a:xfrm>
        </p:spPr>
        <p:txBody>
          <a:bodyPr>
            <a:normAutofit fontScale="40000" lnSpcReduction="20000"/>
          </a:bodyPr>
          <a:lstStyle/>
          <a:p>
            <a:pPr marL="0" indent="0">
              <a:buNone/>
            </a:pPr>
            <a:r>
              <a:rPr lang="en-US" sz="5500" b="1" u="sng" dirty="0"/>
              <a:t>General Lab Rules and Guidelines</a:t>
            </a:r>
            <a:endParaRPr lang="en-US" sz="5500" u="sng" dirty="0"/>
          </a:p>
          <a:p>
            <a:endParaRPr lang="en-US" dirty="0"/>
          </a:p>
          <a:p>
            <a:pPr lvl="0"/>
            <a:r>
              <a:rPr lang="en-US" dirty="0"/>
              <a:t>Always close and lock the lab door if no one is inside.</a:t>
            </a:r>
          </a:p>
          <a:p>
            <a:pPr lvl="0"/>
            <a:r>
              <a:rPr lang="en-US" dirty="0"/>
              <a:t>If you see that a general lab supply is running low, write the catalog number, company, and quantity desired on the white board.  Try to write items up far enough in advance to ensure we don’t run out.</a:t>
            </a:r>
          </a:p>
          <a:p>
            <a:pPr lvl="0"/>
            <a:r>
              <a:rPr lang="en-US" dirty="0"/>
              <a:t>Always wear gloves in lab.  Also, please spray gloves with 70% </a:t>
            </a:r>
            <a:r>
              <a:rPr lang="en-US" dirty="0" err="1"/>
              <a:t>EtOH</a:t>
            </a:r>
            <a:r>
              <a:rPr lang="en-US" dirty="0"/>
              <a:t> before opening incubators.</a:t>
            </a:r>
          </a:p>
          <a:p>
            <a:pPr lvl="0"/>
            <a:r>
              <a:rPr lang="en-US" dirty="0"/>
              <a:t>Please notify </a:t>
            </a:r>
            <a:r>
              <a:rPr lang="en-US" dirty="0" smtClean="0"/>
              <a:t>Shelly of </a:t>
            </a:r>
            <a:r>
              <a:rPr lang="en-US" dirty="0"/>
              <a:t>any problems ASAP.</a:t>
            </a:r>
          </a:p>
          <a:p>
            <a:pPr lvl="0"/>
            <a:r>
              <a:rPr lang="en-US" dirty="0"/>
              <a:t>You are responsible for </a:t>
            </a:r>
            <a:r>
              <a:rPr lang="en-US" dirty="0" smtClean="0"/>
              <a:t>your bench space’s cleanliness and waste.</a:t>
            </a:r>
            <a:endParaRPr lang="en-US" dirty="0"/>
          </a:p>
          <a:p>
            <a:pPr lvl="0"/>
            <a:r>
              <a:rPr lang="en-US" dirty="0"/>
              <a:t>Always close the sash of the chemical/fume hood when you are not working inside it.</a:t>
            </a:r>
          </a:p>
          <a:p>
            <a:pPr lvl="0"/>
            <a:r>
              <a:rPr lang="en-US" dirty="0"/>
              <a:t>Never wear gloves outside of the lab (</a:t>
            </a:r>
            <a:r>
              <a:rPr lang="en-US" u="sng" dirty="0"/>
              <a:t>please remove your gloves </a:t>
            </a:r>
            <a:r>
              <a:rPr lang="en-US" u="sng" dirty="0" smtClean="0"/>
              <a:t>using the </a:t>
            </a:r>
            <a:r>
              <a:rPr lang="en-US" u="sng" dirty="0"/>
              <a:t>computer room or </a:t>
            </a:r>
            <a:r>
              <a:rPr lang="en-US" u="sng" dirty="0" smtClean="0"/>
              <a:t>going to the </a:t>
            </a:r>
            <a:r>
              <a:rPr lang="en-US" u="sng" dirty="0"/>
              <a:t>offices</a:t>
            </a:r>
            <a:r>
              <a:rPr lang="en-US" dirty="0"/>
              <a:t>).</a:t>
            </a:r>
          </a:p>
          <a:p>
            <a:pPr lvl="0"/>
            <a:r>
              <a:rPr lang="en-US" dirty="0" smtClean="0"/>
              <a:t>Please </a:t>
            </a:r>
            <a:r>
              <a:rPr lang="en-US" dirty="0"/>
              <a:t>wipe down the balances when you are done using them and return all chemicals to their proper shelves.</a:t>
            </a:r>
          </a:p>
          <a:p>
            <a:pPr lvl="0"/>
            <a:r>
              <a:rPr lang="en-US" dirty="0" smtClean="0"/>
              <a:t>Please </a:t>
            </a:r>
            <a:r>
              <a:rPr lang="en-US" dirty="0"/>
              <a:t>turn off orbital shakers, mixers, and the stripping water bath when not in use.</a:t>
            </a:r>
          </a:p>
          <a:p>
            <a:pPr lvl="0"/>
            <a:r>
              <a:rPr lang="en-US" dirty="0"/>
              <a:t>Make sure samples are capped tightly and counterbalanced when centrifuging.  Also, please screw the top onto the micro-centrifuge during use.</a:t>
            </a:r>
          </a:p>
          <a:p>
            <a:pPr lvl="0"/>
            <a:r>
              <a:rPr lang="en-US" u="sng" dirty="0"/>
              <a:t>Ask</a:t>
            </a:r>
            <a:r>
              <a:rPr lang="en-US" dirty="0"/>
              <a:t> before you borrow something from someone else’s bench, and return it immediately after you’re finish using it.</a:t>
            </a:r>
          </a:p>
          <a:p>
            <a:pPr lvl="0"/>
            <a:r>
              <a:rPr lang="en-US" dirty="0"/>
              <a:t>If something breaks, please report it </a:t>
            </a:r>
            <a:r>
              <a:rPr lang="en-US" dirty="0" smtClean="0"/>
              <a:t>immediately!</a:t>
            </a:r>
            <a:endParaRPr lang="en-US" dirty="0"/>
          </a:p>
          <a:p>
            <a:pPr lvl="0"/>
            <a:r>
              <a:rPr lang="en-US" sz="4900" b="1" dirty="0"/>
              <a:t>Please keep the sinks and eye washes free of glassware, ice containers, etc.</a:t>
            </a:r>
          </a:p>
          <a:p>
            <a:pPr lvl="0"/>
            <a:r>
              <a:rPr lang="en-US" dirty="0"/>
              <a:t>If you don’t understand how to do something… ASK!</a:t>
            </a:r>
          </a:p>
          <a:p>
            <a:endParaRPr lang="en-US" dirty="0" smtClean="0"/>
          </a:p>
          <a:p>
            <a:endParaRPr lang="en-US" dirty="0"/>
          </a:p>
          <a:p>
            <a:endParaRPr lang="en-US" dirty="0"/>
          </a:p>
          <a:p>
            <a:pPr marL="0" indent="0">
              <a:buNone/>
            </a:pPr>
            <a:r>
              <a:rPr lang="en-US" sz="4900" b="1" u="sng" dirty="0"/>
              <a:t>Tissue Culture </a:t>
            </a:r>
            <a:r>
              <a:rPr lang="en-US" sz="4900" b="1" u="sng" dirty="0" smtClean="0"/>
              <a:t>Room</a:t>
            </a:r>
            <a:endParaRPr lang="en-US" sz="4900" b="1" u="sng" dirty="0"/>
          </a:p>
          <a:p>
            <a:endParaRPr lang="en-US" dirty="0"/>
          </a:p>
          <a:p>
            <a:pPr lvl="0"/>
            <a:r>
              <a:rPr lang="en-US" dirty="0" smtClean="0"/>
              <a:t>Always </a:t>
            </a:r>
            <a:r>
              <a:rPr lang="en-US" dirty="0"/>
              <a:t>wipe down the hood with 70% </a:t>
            </a:r>
            <a:r>
              <a:rPr lang="en-US" dirty="0" err="1"/>
              <a:t>EtOH</a:t>
            </a:r>
            <a:r>
              <a:rPr lang="en-US" dirty="0"/>
              <a:t> when finished.</a:t>
            </a:r>
          </a:p>
          <a:p>
            <a:pPr lvl="0"/>
            <a:r>
              <a:rPr lang="en-US" dirty="0" smtClean="0"/>
              <a:t>If you empty a Pasteur pipette container, please restock the hood with a new one.  The same courtesy applies to </a:t>
            </a:r>
            <a:r>
              <a:rPr lang="en-US" dirty="0" err="1" smtClean="0"/>
              <a:t>Kimwipes</a:t>
            </a:r>
            <a:r>
              <a:rPr lang="en-US" dirty="0" smtClean="0"/>
              <a:t>, pipettes, etc.</a:t>
            </a:r>
          </a:p>
          <a:p>
            <a:pPr lvl="0"/>
            <a:r>
              <a:rPr lang="en-US" dirty="0" smtClean="0"/>
              <a:t>Always turn off the vacuum pump when you’re finished in the hood.</a:t>
            </a:r>
          </a:p>
          <a:p>
            <a:pPr lvl="0"/>
            <a:r>
              <a:rPr lang="en-US" dirty="0" smtClean="0"/>
              <a:t>If </a:t>
            </a:r>
            <a:r>
              <a:rPr lang="en-US" dirty="0"/>
              <a:t>the </a:t>
            </a:r>
            <a:r>
              <a:rPr lang="en-US" dirty="0" smtClean="0"/>
              <a:t>biohazard bag </a:t>
            </a:r>
            <a:r>
              <a:rPr lang="en-US" dirty="0"/>
              <a:t>is full, please </a:t>
            </a:r>
            <a:r>
              <a:rPr lang="en-US" dirty="0" smtClean="0"/>
              <a:t>empty.</a:t>
            </a:r>
            <a:endParaRPr lang="en-US" dirty="0"/>
          </a:p>
          <a:p>
            <a:pPr lvl="0"/>
            <a:r>
              <a:rPr lang="en-US" dirty="0"/>
              <a:t>If the liquid media waste bottle is extremely full (&gt;1800 mL) </a:t>
            </a:r>
            <a:r>
              <a:rPr lang="en-US" dirty="0" smtClean="0"/>
              <a:t>please </a:t>
            </a:r>
            <a:r>
              <a:rPr lang="en-US" dirty="0"/>
              <a:t>bleach it and dump </a:t>
            </a:r>
            <a:r>
              <a:rPr lang="en-US" dirty="0" smtClean="0"/>
              <a:t>it.</a:t>
            </a:r>
            <a:endParaRPr lang="en-US" dirty="0"/>
          </a:p>
          <a:p>
            <a:pPr lvl="0"/>
            <a:r>
              <a:rPr lang="en-US" dirty="0"/>
              <a:t>Lastly, please follow proper safety procedures and sterile techniques </a:t>
            </a:r>
            <a:r>
              <a:rPr lang="en-US" u="sng" dirty="0"/>
              <a:t>at all </a:t>
            </a:r>
            <a:r>
              <a:rPr lang="en-US" u="sng" dirty="0" smtClean="0"/>
              <a:t>times</a:t>
            </a:r>
            <a:r>
              <a:rPr lang="en-US" dirty="0" smtClean="0"/>
              <a:t>. </a:t>
            </a:r>
          </a:p>
          <a:p>
            <a:r>
              <a:rPr lang="en-US" sz="4000" b="1" dirty="0" smtClean="0"/>
              <a:t>Please keep the sinks and eye washes free of glassware, waste, etc.</a:t>
            </a:r>
            <a:endParaRPr lang="en-US" sz="4000" dirty="0"/>
          </a:p>
          <a:p>
            <a:endParaRPr lang="en-US" dirty="0"/>
          </a:p>
        </p:txBody>
      </p:sp>
    </p:spTree>
    <p:extLst>
      <p:ext uri="{BB962C8B-B14F-4D97-AF65-F5344CB8AC3E}">
        <p14:creationId xmlns:p14="http://schemas.microsoft.com/office/powerpoint/2010/main" val="411108046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14"/>
            <a:ext cx="8229600" cy="857000"/>
          </a:xfrm>
        </p:spPr>
        <p:txBody>
          <a:bodyPr/>
          <a:lstStyle/>
          <a:p>
            <a:r>
              <a:rPr lang="en-US" dirty="0" smtClean="0"/>
              <a:t>TC room notes</a:t>
            </a:r>
            <a:endParaRPr lang="en-US" dirty="0"/>
          </a:p>
        </p:txBody>
      </p:sp>
      <p:sp>
        <p:nvSpPr>
          <p:cNvPr id="3" name="Content Placeholder 2"/>
          <p:cNvSpPr>
            <a:spLocks noGrp="1"/>
          </p:cNvSpPr>
          <p:nvPr>
            <p:ph idx="1"/>
          </p:nvPr>
        </p:nvSpPr>
        <p:spPr>
          <a:xfrm>
            <a:off x="0" y="853886"/>
            <a:ext cx="9144000" cy="6004114"/>
          </a:xfrm>
        </p:spPr>
        <p:txBody>
          <a:bodyPr>
            <a:normAutofit fontScale="77500" lnSpcReduction="20000"/>
          </a:bodyPr>
          <a:lstStyle/>
          <a:p>
            <a:r>
              <a:rPr lang="en-US" dirty="0" smtClean="0"/>
              <a:t>When you spill media in the TC hood or in the incubator, it's recommended that you first use water to wipe it up, then ethanol.  The reason for this is that ethanol will not completely remove the salts from the surface, which can damage the surface and create spots.  Have water handy in the TC room!  Incubator shelves are removable for cleaning if necessary. </a:t>
            </a:r>
          </a:p>
          <a:p>
            <a:pPr marL="0" indent="0">
              <a:buNone/>
            </a:pPr>
            <a:endParaRPr lang="en-US" dirty="0" smtClean="0"/>
          </a:p>
          <a:p>
            <a:r>
              <a:rPr lang="en-US" dirty="0" smtClean="0"/>
              <a:t>All </a:t>
            </a:r>
            <a:r>
              <a:rPr lang="en-US" dirty="0"/>
              <a:t>media spills need to be cleaned up immediately.  If you have a major media spill, I'm happy to help you clean it up (if I'm available).  In the case of a "major spill", where media is spilled below the TC surface, or on a large area in an incubator, it should be cleaned right away and reported to me</a:t>
            </a:r>
            <a:r>
              <a:rPr lang="en-US" dirty="0" smtClean="0"/>
              <a:t>.</a:t>
            </a:r>
          </a:p>
          <a:p>
            <a:endParaRPr lang="en-US" dirty="0"/>
          </a:p>
          <a:p>
            <a:r>
              <a:rPr lang="en-US" dirty="0" smtClean="0"/>
              <a:t>The hood is sterile due to YOUR TECHNIQUE, maintenance, and laminar flow.</a:t>
            </a:r>
          </a:p>
          <a:p>
            <a:pPr marL="0" indent="0">
              <a:buNone/>
            </a:pPr>
            <a:endParaRPr lang="en-US" dirty="0" smtClean="0"/>
          </a:p>
          <a:p>
            <a:r>
              <a:rPr lang="en-US" dirty="0" smtClean="0"/>
              <a:t>Keep ONLY WHAT YOU NEED in the hood!</a:t>
            </a:r>
            <a:endParaRPr lang="en-US" dirty="0"/>
          </a:p>
        </p:txBody>
      </p:sp>
    </p:spTree>
    <p:extLst>
      <p:ext uri="{BB962C8B-B14F-4D97-AF65-F5344CB8AC3E}">
        <p14:creationId xmlns:p14="http://schemas.microsoft.com/office/powerpoint/2010/main" val="309990921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75413"/>
          </a:xfrm>
        </p:spPr>
        <p:txBody>
          <a:bodyPr/>
          <a:lstStyle/>
          <a:p>
            <a:r>
              <a:rPr lang="en-US" dirty="0" smtClean="0"/>
              <a:t>UV lamp in the hood</a:t>
            </a:r>
            <a:endParaRPr lang="en-US" dirty="0"/>
          </a:p>
        </p:txBody>
      </p:sp>
      <p:sp>
        <p:nvSpPr>
          <p:cNvPr id="3" name="Content Placeholder 2"/>
          <p:cNvSpPr>
            <a:spLocks noGrp="1"/>
          </p:cNvSpPr>
          <p:nvPr>
            <p:ph idx="1"/>
          </p:nvPr>
        </p:nvSpPr>
        <p:spPr>
          <a:xfrm>
            <a:off x="0" y="818010"/>
            <a:ext cx="9144000" cy="6039990"/>
          </a:xfrm>
        </p:spPr>
        <p:txBody>
          <a:bodyPr>
            <a:normAutofit fontScale="55000" lnSpcReduction="20000"/>
          </a:bodyPr>
          <a:lstStyle/>
          <a:p>
            <a:r>
              <a:rPr lang="en-US" sz="3500" dirty="0"/>
              <a:t>Whenever using the UV lamps in the TC hoods, the blower should be turned </a:t>
            </a:r>
            <a:r>
              <a:rPr lang="en-US" sz="3500" b="1" dirty="0"/>
              <a:t>off</a:t>
            </a:r>
            <a:r>
              <a:rPr lang="en-US" sz="3500" dirty="0"/>
              <a:t>.  If the blower is left on, the pressure behind the sash builds up and can potentially crack the sash. </a:t>
            </a:r>
            <a:r>
              <a:rPr lang="en-US" sz="3500" dirty="0" smtClean="0"/>
              <a:t>UV </a:t>
            </a:r>
            <a:r>
              <a:rPr lang="en-US" sz="3500" dirty="0"/>
              <a:t>lamps are NOT recommended for sterilization of biosafety cabinets.  However, as some protocols call for sterilization of certain surfaces, the following are guidelines for UV lamp use in all DAL TC hoods</a:t>
            </a:r>
            <a:r>
              <a:rPr lang="en-US" sz="3500" dirty="0" smtClean="0"/>
              <a:t>.</a:t>
            </a:r>
          </a:p>
          <a:p>
            <a:pPr marL="0" indent="0">
              <a:buNone/>
            </a:pPr>
            <a:endParaRPr lang="en-US" sz="3500" dirty="0" smtClean="0"/>
          </a:p>
          <a:p>
            <a:r>
              <a:rPr lang="en-US" sz="3500" dirty="0" smtClean="0"/>
              <a:t>Feel free to use the UV light meter to determine how intense the lamp actually is.</a:t>
            </a:r>
          </a:p>
          <a:p>
            <a:r>
              <a:rPr lang="en-US" sz="3500" dirty="0" smtClean="0"/>
              <a:t>Will is building a new UV light for chemistry for the lab.</a:t>
            </a:r>
            <a:endParaRPr lang="en-US" sz="3500" dirty="0"/>
          </a:p>
          <a:p>
            <a:pPr marL="0" indent="0">
              <a:buNone/>
            </a:pPr>
            <a:r>
              <a:rPr lang="en-US" sz="3500" dirty="0" smtClean="0"/>
              <a:t>	</a:t>
            </a:r>
          </a:p>
          <a:p>
            <a:pPr marL="0" indent="0">
              <a:buNone/>
            </a:pPr>
            <a:r>
              <a:rPr lang="en-US" sz="3500" dirty="0"/>
              <a:t>	</a:t>
            </a:r>
            <a:r>
              <a:rPr lang="en-US" sz="3500" dirty="0" smtClean="0"/>
              <a:t>1</a:t>
            </a:r>
            <a:r>
              <a:rPr lang="en-US" sz="3500" dirty="0"/>
              <a:t>) Turn the blower </a:t>
            </a:r>
            <a:r>
              <a:rPr lang="en-US" sz="3500" b="1" dirty="0"/>
              <a:t>off</a:t>
            </a:r>
            <a:r>
              <a:rPr lang="en-US" sz="3500" dirty="0"/>
              <a:t>.</a:t>
            </a:r>
          </a:p>
          <a:p>
            <a:pPr marL="0" indent="0">
              <a:buNone/>
            </a:pPr>
            <a:r>
              <a:rPr lang="en-US" sz="3500" dirty="0" smtClean="0"/>
              <a:t>	2</a:t>
            </a:r>
            <a:r>
              <a:rPr lang="en-US" sz="3500" dirty="0"/>
              <a:t>) Lower the sash all the way before activating the UV light.</a:t>
            </a:r>
            <a:br>
              <a:rPr lang="en-US" sz="3500" dirty="0"/>
            </a:br>
            <a:r>
              <a:rPr lang="en-US" sz="3500" dirty="0" smtClean="0"/>
              <a:t>	3</a:t>
            </a:r>
            <a:r>
              <a:rPr lang="en-US" sz="3500" dirty="0"/>
              <a:t>) Leave the UV lamp on for no longer than 30 minutes.</a:t>
            </a:r>
            <a:br>
              <a:rPr lang="en-US" sz="3500" dirty="0"/>
            </a:br>
            <a:r>
              <a:rPr lang="en-US" sz="3500" dirty="0" smtClean="0"/>
              <a:t>	4</a:t>
            </a:r>
            <a:r>
              <a:rPr lang="en-US" sz="3500" dirty="0"/>
              <a:t>) When finished, raise the sash to the marked height &amp; run the blower for </a:t>
            </a:r>
            <a:r>
              <a:rPr lang="en-US" sz="3500" b="1" dirty="0"/>
              <a:t>20 minutes </a:t>
            </a:r>
            <a:r>
              <a:rPr lang="en-US" sz="3500" dirty="0"/>
              <a:t>before </a:t>
            </a:r>
            <a:r>
              <a:rPr lang="en-US" sz="3500" dirty="0" smtClean="0"/>
              <a:t>		resuming </a:t>
            </a:r>
            <a:r>
              <a:rPr lang="en-US" sz="3500" dirty="0"/>
              <a:t>work </a:t>
            </a:r>
            <a:r>
              <a:rPr lang="en-US" sz="3500" dirty="0" smtClean="0"/>
              <a:t>	in </a:t>
            </a:r>
            <a:r>
              <a:rPr lang="en-US" sz="3500" dirty="0"/>
              <a:t>the TC hood.</a:t>
            </a:r>
            <a:br>
              <a:rPr lang="en-US" sz="3500" dirty="0"/>
            </a:br>
            <a:r>
              <a:rPr lang="en-US" sz="3500" dirty="0"/>
              <a:t/>
            </a:r>
            <a:br>
              <a:rPr lang="en-US" sz="3500" dirty="0"/>
            </a:br>
            <a:r>
              <a:rPr lang="en-US" sz="3500" dirty="0"/>
              <a:t>**The blower should always be turned off when the sash is all the way down.**</a:t>
            </a:r>
            <a:br>
              <a:rPr lang="en-US" sz="3500" dirty="0"/>
            </a:br>
            <a:r>
              <a:rPr lang="en-US" sz="3500" dirty="0"/>
              <a:t/>
            </a:r>
            <a:br>
              <a:rPr lang="en-US" sz="3500" dirty="0"/>
            </a:br>
            <a:r>
              <a:rPr lang="en-US" sz="3500" dirty="0"/>
              <a:t>For more detailed information regarding UV sterilization, please see:</a:t>
            </a:r>
            <a:br>
              <a:rPr lang="en-US" sz="3500" dirty="0"/>
            </a:br>
            <a:r>
              <a:rPr lang="en-US" sz="3500" dirty="0" smtClean="0"/>
              <a:t>	1</a:t>
            </a:r>
            <a:r>
              <a:rPr lang="en-US" sz="3500" dirty="0"/>
              <a:t>) "At the bench a laboratory navigator" by Kathy Baker </a:t>
            </a:r>
          </a:p>
          <a:p>
            <a:pPr marL="0" indent="0">
              <a:buNone/>
            </a:pPr>
            <a:r>
              <a:rPr lang="en-US" sz="3500" dirty="0" smtClean="0"/>
              <a:t>	2</a:t>
            </a:r>
            <a:r>
              <a:rPr lang="en-US" sz="3500" dirty="0"/>
              <a:t>) </a:t>
            </a:r>
            <a:r>
              <a:rPr lang="en-US" sz="3500" dirty="0">
                <a:hlinkClick r:id="rId2"/>
              </a:rPr>
              <a:t>http://dohs.ors.od.nih.gov/</a:t>
            </a:r>
            <a:r>
              <a:rPr lang="en-US" sz="3500" dirty="0" smtClean="0">
                <a:hlinkClick r:id="rId2"/>
              </a:rPr>
              <a:t>decontamination.htm</a:t>
            </a:r>
            <a:r>
              <a:rPr lang="en-US" sz="3500" dirty="0" smtClean="0"/>
              <a:t>	</a:t>
            </a:r>
          </a:p>
          <a:p>
            <a:pPr marL="0" indent="0">
              <a:buNone/>
            </a:pPr>
            <a:r>
              <a:rPr lang="en-US" sz="3500" dirty="0"/>
              <a:t>	</a:t>
            </a:r>
            <a:r>
              <a:rPr lang="en-US" sz="3500" dirty="0" smtClean="0"/>
              <a:t>3</a:t>
            </a:r>
            <a:r>
              <a:rPr lang="en-US" sz="3500" dirty="0"/>
              <a:t>) http://</a:t>
            </a:r>
            <a:r>
              <a:rPr lang="en-US" sz="3500" dirty="0" err="1"/>
              <a:t>ehs.uky.edu</a:t>
            </a:r>
            <a:r>
              <a:rPr lang="en-US" sz="3500" dirty="0"/>
              <a:t>/biosafety/</a:t>
            </a:r>
            <a:r>
              <a:rPr lang="en-US" sz="3500" dirty="0" err="1"/>
              <a:t>uv_cabinets.html</a:t>
            </a:r>
            <a:r>
              <a:rPr lang="en-US" sz="3500" dirty="0"/>
              <a:t/>
            </a:r>
            <a:br>
              <a:rPr lang="en-US" sz="3500" dirty="0"/>
            </a:br>
            <a:r>
              <a:rPr lang="en-US" sz="3500" dirty="0" smtClean="0"/>
              <a:t>	4</a:t>
            </a:r>
            <a:r>
              <a:rPr lang="en-US" sz="3500" dirty="0"/>
              <a:t>) Newsom SWB and BM </a:t>
            </a:r>
            <a:r>
              <a:rPr lang="en-US" sz="3500" dirty="0" err="1"/>
              <a:t>Walsingham</a:t>
            </a:r>
            <a:r>
              <a:rPr lang="en-US" sz="3500" dirty="0"/>
              <a:t>. 1974. Sterilization of the biological safety </a:t>
            </a:r>
            <a:r>
              <a:rPr lang="en-US" sz="3500" dirty="0" smtClean="0"/>
              <a:t>			cabinet</a:t>
            </a:r>
            <a:r>
              <a:rPr lang="en-US" sz="3500" dirty="0"/>
              <a:t>. J. </a:t>
            </a:r>
            <a:r>
              <a:rPr lang="en-US" sz="3500" dirty="0" err="1" smtClean="0"/>
              <a:t>Clin</a:t>
            </a:r>
            <a:r>
              <a:rPr lang="en-US" sz="3500" dirty="0" smtClean="0"/>
              <a:t>. Path</a:t>
            </a:r>
            <a:r>
              <a:rPr lang="en-US" sz="3500" dirty="0"/>
              <a:t>. 27: </a:t>
            </a:r>
            <a:r>
              <a:rPr lang="en-US" sz="3500" dirty="0" smtClean="0"/>
              <a:t>921</a:t>
            </a:r>
            <a:r>
              <a:rPr lang="en-US" sz="3500" dirty="0"/>
              <a:t>-924.</a:t>
            </a:r>
          </a:p>
          <a:p>
            <a:endParaRPr lang="en-US" dirty="0"/>
          </a:p>
        </p:txBody>
      </p:sp>
    </p:spTree>
    <p:extLst>
      <p:ext uri="{BB962C8B-B14F-4D97-AF65-F5344CB8AC3E}">
        <p14:creationId xmlns:p14="http://schemas.microsoft.com/office/powerpoint/2010/main" val="346176059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2360"/>
          </a:xfrm>
        </p:spPr>
        <p:txBody>
          <a:bodyPr>
            <a:normAutofit fontScale="90000"/>
          </a:bodyPr>
          <a:lstStyle/>
          <a:p>
            <a:r>
              <a:rPr lang="en-US" dirty="0" smtClean="0"/>
              <a:t>Working document for lab clean up items</a:t>
            </a:r>
            <a:endParaRPr lang="en-US" dirty="0"/>
          </a:p>
        </p:txBody>
      </p:sp>
      <p:sp>
        <p:nvSpPr>
          <p:cNvPr id="3" name="Content Placeholder 2"/>
          <p:cNvSpPr>
            <a:spLocks noGrp="1"/>
          </p:cNvSpPr>
          <p:nvPr>
            <p:ph idx="1"/>
          </p:nvPr>
        </p:nvSpPr>
        <p:spPr>
          <a:xfrm>
            <a:off x="0" y="1148143"/>
            <a:ext cx="9144000" cy="5709857"/>
          </a:xfrm>
        </p:spPr>
        <p:txBody>
          <a:bodyPr numCol="2">
            <a:noAutofit/>
          </a:bodyPr>
          <a:lstStyle/>
          <a:p>
            <a:r>
              <a:rPr lang="en-US" sz="2400" dirty="0" smtClean="0"/>
              <a:t>Replace battery on -70</a:t>
            </a:r>
          </a:p>
          <a:p>
            <a:r>
              <a:rPr lang="en-US" sz="2400" dirty="0" smtClean="0"/>
              <a:t>Clean up scale area</a:t>
            </a:r>
          </a:p>
          <a:p>
            <a:r>
              <a:rPr lang="en-US" sz="2400" dirty="0" smtClean="0"/>
              <a:t>Clean up fume hoods</a:t>
            </a:r>
          </a:p>
          <a:p>
            <a:r>
              <a:rPr lang="en-US" sz="2400" dirty="0" smtClean="0"/>
              <a:t>Organize the extra bulk boxes</a:t>
            </a:r>
          </a:p>
          <a:p>
            <a:r>
              <a:rPr lang="en-US" sz="2400" dirty="0" smtClean="0"/>
              <a:t>Break down old boxes</a:t>
            </a:r>
          </a:p>
          <a:p>
            <a:r>
              <a:rPr lang="en-US" sz="2400" dirty="0" smtClean="0"/>
              <a:t>Clean up and organize the TC room</a:t>
            </a:r>
          </a:p>
          <a:p>
            <a:r>
              <a:rPr lang="en-US" sz="2400" dirty="0" smtClean="0"/>
              <a:t>Set up double flask in TC hood</a:t>
            </a:r>
          </a:p>
          <a:p>
            <a:r>
              <a:rPr lang="en-US" sz="2400" dirty="0" smtClean="0"/>
              <a:t>Clean the TC hood</a:t>
            </a:r>
          </a:p>
          <a:p>
            <a:r>
              <a:rPr lang="en-US" sz="2400" dirty="0" smtClean="0"/>
              <a:t>Clean the incubators</a:t>
            </a:r>
          </a:p>
          <a:p>
            <a:r>
              <a:rPr lang="en-US" sz="2400" dirty="0" smtClean="0"/>
              <a:t>Clean up sink area</a:t>
            </a:r>
          </a:p>
          <a:p>
            <a:r>
              <a:rPr lang="en-US" sz="2400" dirty="0" smtClean="0"/>
              <a:t>Organize the 4C, -20, and -70</a:t>
            </a:r>
          </a:p>
          <a:p>
            <a:r>
              <a:rPr lang="en-US" sz="2400" dirty="0" smtClean="0"/>
              <a:t>Organize and label the lab drawers</a:t>
            </a:r>
          </a:p>
          <a:p>
            <a:r>
              <a:rPr lang="en-US" sz="2400" dirty="0" smtClean="0"/>
              <a:t>Clean up, organize the MAGPix and plate reader areas</a:t>
            </a:r>
          </a:p>
          <a:p>
            <a:r>
              <a:rPr lang="en-US" sz="2400" dirty="0" smtClean="0"/>
              <a:t>Clean up, organize the microscope room</a:t>
            </a:r>
          </a:p>
          <a:p>
            <a:r>
              <a:rPr lang="en-US" sz="2400" dirty="0" smtClean="0"/>
              <a:t>Go through </a:t>
            </a:r>
            <a:r>
              <a:rPr lang="en-US" sz="2400" dirty="0" err="1" smtClean="0"/>
              <a:t>pipetters</a:t>
            </a:r>
            <a:r>
              <a:rPr lang="en-US" sz="2400" dirty="0" smtClean="0"/>
              <a:t>, any need servicing?</a:t>
            </a:r>
            <a:endParaRPr lang="en-US" sz="2400" dirty="0"/>
          </a:p>
        </p:txBody>
      </p:sp>
    </p:spTree>
    <p:extLst>
      <p:ext uri="{BB962C8B-B14F-4D97-AF65-F5344CB8AC3E}">
        <p14:creationId xmlns:p14="http://schemas.microsoft.com/office/powerpoint/2010/main" val="195961565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Potential dates for lab-wide cleanup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Expect that this will run from 9a-5p</a:t>
            </a:r>
          </a:p>
          <a:p>
            <a:r>
              <a:rPr lang="en-US" dirty="0" smtClean="0"/>
              <a:t>Grad students attendance mandatory (all day)</a:t>
            </a:r>
          </a:p>
          <a:p>
            <a:r>
              <a:rPr lang="en-US" dirty="0" smtClean="0"/>
              <a:t>Schedule experiments around this time</a:t>
            </a:r>
          </a:p>
          <a:p>
            <a:r>
              <a:rPr lang="en-US" dirty="0" smtClean="0"/>
              <a:t>Lunch provided (what do you want?)</a:t>
            </a:r>
          </a:p>
          <a:p>
            <a:r>
              <a:rPr lang="en-US" dirty="0" smtClean="0"/>
              <a:t>Undergrads can come help when they can</a:t>
            </a:r>
          </a:p>
          <a:p>
            <a:r>
              <a:rPr lang="en-US" dirty="0" smtClean="0"/>
              <a:t>Possible dates:</a:t>
            </a:r>
          </a:p>
          <a:p>
            <a:pPr lvl="1"/>
            <a:r>
              <a:rPr lang="en-US" dirty="0" smtClean="0"/>
              <a:t>Friday, 2/1</a:t>
            </a:r>
          </a:p>
          <a:p>
            <a:pPr lvl="1"/>
            <a:r>
              <a:rPr lang="en-US" sz="5200" b="1" dirty="0" smtClean="0"/>
              <a:t>Friday 2/8</a:t>
            </a:r>
          </a:p>
          <a:p>
            <a:pPr lvl="1"/>
            <a:r>
              <a:rPr lang="en-US" dirty="0" smtClean="0"/>
              <a:t>Monday 2/11</a:t>
            </a:r>
          </a:p>
          <a:p>
            <a:pPr lvl="1"/>
            <a:r>
              <a:rPr lang="en-US" dirty="0" smtClean="0"/>
              <a:t>Friday 2/15</a:t>
            </a:r>
          </a:p>
          <a:p>
            <a:pPr lvl="1"/>
            <a:r>
              <a:rPr lang="en-US" dirty="0" smtClean="0"/>
              <a:t>Monday 3/1</a:t>
            </a:r>
            <a:endParaRPr lang="en-US" dirty="0"/>
          </a:p>
        </p:txBody>
      </p:sp>
    </p:spTree>
    <p:extLst>
      <p:ext uri="{BB962C8B-B14F-4D97-AF65-F5344CB8AC3E}">
        <p14:creationId xmlns:p14="http://schemas.microsoft.com/office/powerpoint/2010/main" val="379460005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9535"/>
          </a:xfrm>
        </p:spPr>
        <p:txBody>
          <a:bodyPr/>
          <a:lstStyle/>
          <a:p>
            <a:r>
              <a:rPr lang="en-US" dirty="0" smtClean="0"/>
              <a:t>Group Meeting Schedule</a:t>
            </a:r>
            <a:endParaRPr lang="en-US" dirty="0"/>
          </a:p>
        </p:txBody>
      </p:sp>
      <p:sp>
        <p:nvSpPr>
          <p:cNvPr id="4" name="Rectangle 3"/>
          <p:cNvSpPr/>
          <p:nvPr/>
        </p:nvSpPr>
        <p:spPr>
          <a:xfrm>
            <a:off x="392622" y="1499682"/>
            <a:ext cx="8474008" cy="4616648"/>
          </a:xfrm>
          <a:prstGeom prst="rect">
            <a:avLst/>
          </a:prstGeom>
        </p:spPr>
        <p:txBody>
          <a:bodyPr wrap="square">
            <a:spAutoFit/>
          </a:bodyPr>
          <a:lstStyle/>
          <a:p>
            <a:r>
              <a:rPr lang="en-US" sz="1400" dirty="0" smtClean="0"/>
              <a:t>Jan 23 - Lab cleanup organizational meeting. Shelly and Dannielle</a:t>
            </a:r>
          </a:p>
          <a:p>
            <a:endParaRPr lang="en-US" sz="1400" dirty="0" smtClean="0"/>
          </a:p>
          <a:p>
            <a:r>
              <a:rPr lang="en-US" sz="1400" dirty="0" smtClean="0"/>
              <a:t>Jan 30 - Will</a:t>
            </a:r>
          </a:p>
          <a:p>
            <a:endParaRPr lang="en-US" sz="1400" dirty="0" smtClean="0"/>
          </a:p>
          <a:p>
            <a:r>
              <a:rPr lang="en-US" sz="1400" dirty="0" smtClean="0"/>
              <a:t>Feb 6 - </a:t>
            </a:r>
            <a:r>
              <a:rPr lang="en-US" sz="1400" dirty="0" err="1" smtClean="0"/>
              <a:t>Thuy</a:t>
            </a:r>
            <a:endParaRPr lang="en-US" sz="1400" dirty="0" smtClean="0"/>
          </a:p>
          <a:p>
            <a:endParaRPr lang="en-US" sz="1400" dirty="0" smtClean="0"/>
          </a:p>
          <a:p>
            <a:r>
              <a:rPr lang="en-US" sz="1400" dirty="0" smtClean="0"/>
              <a:t>Feb 13 - Dannielle</a:t>
            </a:r>
          </a:p>
          <a:p>
            <a:endParaRPr lang="en-US" sz="1400" dirty="0" smtClean="0"/>
          </a:p>
          <a:p>
            <a:r>
              <a:rPr lang="en-US" sz="1400" dirty="0" smtClean="0"/>
              <a:t>Feb 20 - Lauren B</a:t>
            </a:r>
          </a:p>
          <a:p>
            <a:endParaRPr lang="en-US" sz="1400" dirty="0" smtClean="0"/>
          </a:p>
          <a:p>
            <a:r>
              <a:rPr lang="en-US" sz="1400" dirty="0" smtClean="0"/>
              <a:t>Feb 27 - Lauren J</a:t>
            </a:r>
          </a:p>
          <a:p>
            <a:endParaRPr lang="en-US" sz="1400" dirty="0" smtClean="0"/>
          </a:p>
          <a:p>
            <a:r>
              <a:rPr lang="en-US" sz="1400" dirty="0" smtClean="0"/>
              <a:t>Mar 6 - </a:t>
            </a:r>
            <a:r>
              <a:rPr lang="en-US" sz="1400" dirty="0" err="1" smtClean="0"/>
              <a:t>Thuy</a:t>
            </a:r>
            <a:r>
              <a:rPr lang="en-US" sz="1400" dirty="0" smtClean="0"/>
              <a:t>, Technique Review of MAGPix Assays</a:t>
            </a:r>
          </a:p>
          <a:p>
            <a:endParaRPr lang="en-US" sz="1400" dirty="0" smtClean="0"/>
          </a:p>
          <a:p>
            <a:r>
              <a:rPr lang="en-US" sz="1400" dirty="0" smtClean="0"/>
              <a:t>Mar 13 - Will, Technique Review of making an adenovirus</a:t>
            </a:r>
          </a:p>
          <a:p>
            <a:endParaRPr lang="en-US" sz="1400" dirty="0" smtClean="0"/>
          </a:p>
          <a:p>
            <a:r>
              <a:rPr lang="en-US" sz="1400" dirty="0" smtClean="0"/>
              <a:t>Mar 27 - Dannielle, </a:t>
            </a:r>
            <a:r>
              <a:rPr lang="en-US" sz="1400" dirty="0" err="1" smtClean="0"/>
              <a:t>JClub</a:t>
            </a:r>
            <a:r>
              <a:rPr lang="en-US" sz="1400" dirty="0" smtClean="0"/>
              <a:t> review of epigenetics in cancer progression</a:t>
            </a:r>
          </a:p>
          <a:p>
            <a:endParaRPr lang="en-US" sz="1400" dirty="0" smtClean="0"/>
          </a:p>
          <a:p>
            <a:r>
              <a:rPr lang="en-US" sz="1400" dirty="0" smtClean="0"/>
              <a:t>Apr 17 - Lauren B, </a:t>
            </a:r>
            <a:r>
              <a:rPr lang="en-US" sz="1400" dirty="0" err="1" smtClean="0"/>
              <a:t>JClub</a:t>
            </a:r>
            <a:r>
              <a:rPr lang="en-US" sz="1400" dirty="0" smtClean="0"/>
              <a:t> review of chemotherapeutic treatment options for triple negative breast cancer</a:t>
            </a:r>
          </a:p>
          <a:p>
            <a:endParaRPr lang="en-US" sz="1400" dirty="0" smtClean="0"/>
          </a:p>
          <a:p>
            <a:r>
              <a:rPr lang="en-US" sz="1400" dirty="0" smtClean="0"/>
              <a:t>Apr 24 - Lauren J, Technique Review of 3D PEG hydrogels </a:t>
            </a:r>
            <a:endParaRPr lang="en-US" sz="1400" dirty="0"/>
          </a:p>
        </p:txBody>
      </p:sp>
    </p:spTree>
    <p:extLst>
      <p:ext uri="{BB962C8B-B14F-4D97-AF65-F5344CB8AC3E}">
        <p14:creationId xmlns:p14="http://schemas.microsoft.com/office/powerpoint/2010/main" val="403928271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162</TotalTime>
  <Words>698</Words>
  <Application>Microsoft Macintosh PowerPoint</Application>
  <PresentationFormat>On-screen Show (4:3)</PresentationFormat>
  <Paragraphs>98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Lab Organizational Meeting</vt:lpstr>
      <vt:lpstr>PowerPoint Presentation</vt:lpstr>
      <vt:lpstr>TC room notes</vt:lpstr>
      <vt:lpstr>UV lamp in the hood</vt:lpstr>
      <vt:lpstr>Working document for lab clean up items</vt:lpstr>
      <vt:lpstr>Potential dates for lab-wide cleanup </vt:lpstr>
      <vt:lpstr>Group Meeting Schedule</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Organizational Meeting</dc:title>
  <dc:creator>Shelly Peyton</dc:creator>
  <cp:lastModifiedBy>Shelly Peyton</cp:lastModifiedBy>
  <cp:revision>7</cp:revision>
  <dcterms:created xsi:type="dcterms:W3CDTF">2013-01-22T13:59:35Z</dcterms:created>
  <dcterms:modified xsi:type="dcterms:W3CDTF">2013-01-23T16:05:37Z</dcterms:modified>
</cp:coreProperties>
</file>