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9" r:id="rId4"/>
    <p:sldId id="272" r:id="rId5"/>
    <p:sldId id="281" r:id="rId6"/>
    <p:sldId id="275" r:id="rId7"/>
    <p:sldId id="276" r:id="rId8"/>
    <p:sldId id="277" r:id="rId9"/>
    <p:sldId id="282" r:id="rId10"/>
    <p:sldId id="283" r:id="rId11"/>
    <p:sldId id="284" r:id="rId12"/>
    <p:sldId id="262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8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67FC-6C81-8748-A9A9-13DDC0A77389}" type="datetimeFigureOut">
              <a:rPr lang="en-US" smtClean="0"/>
              <a:t>4/1/16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D2AD-5267-7A4E-A7F2-95B3E2C37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40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67FC-6C81-8748-A9A9-13DDC0A77389}" type="datetimeFigureOut">
              <a:rPr lang="en-US" smtClean="0"/>
              <a:t>4/1/16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D2AD-5267-7A4E-A7F2-95B3E2C37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69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67FC-6C81-8748-A9A9-13DDC0A77389}" type="datetimeFigureOut">
              <a:rPr lang="en-US" smtClean="0"/>
              <a:t>4/1/16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D2AD-5267-7A4E-A7F2-95B3E2C37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20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67FC-6C81-8748-A9A9-13DDC0A77389}" type="datetimeFigureOut">
              <a:rPr lang="en-US" smtClean="0"/>
              <a:t>4/1/16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D2AD-5267-7A4E-A7F2-95B3E2C37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80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67FC-6C81-8748-A9A9-13DDC0A77389}" type="datetimeFigureOut">
              <a:rPr lang="en-US" smtClean="0"/>
              <a:t>4/1/16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D2AD-5267-7A4E-A7F2-95B3E2C37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71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67FC-6C81-8748-A9A9-13DDC0A77389}" type="datetimeFigureOut">
              <a:rPr lang="en-US" smtClean="0"/>
              <a:t>4/1/16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D2AD-5267-7A4E-A7F2-95B3E2C37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48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67FC-6C81-8748-A9A9-13DDC0A77389}" type="datetimeFigureOut">
              <a:rPr lang="en-US" smtClean="0"/>
              <a:t>4/1/16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D2AD-5267-7A4E-A7F2-95B3E2C37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41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67FC-6C81-8748-A9A9-13DDC0A77389}" type="datetimeFigureOut">
              <a:rPr lang="en-US" smtClean="0"/>
              <a:t>4/1/16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D2AD-5267-7A4E-A7F2-95B3E2C37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85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67FC-6C81-8748-A9A9-13DDC0A77389}" type="datetimeFigureOut">
              <a:rPr lang="en-US" smtClean="0"/>
              <a:t>4/1/16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D2AD-5267-7A4E-A7F2-95B3E2C37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95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67FC-6C81-8748-A9A9-13DDC0A77389}" type="datetimeFigureOut">
              <a:rPr lang="en-US" smtClean="0"/>
              <a:t>4/1/16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D2AD-5267-7A4E-A7F2-95B3E2C37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31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67FC-6C81-8748-A9A9-13DDC0A77389}" type="datetimeFigureOut">
              <a:rPr lang="en-US" smtClean="0"/>
              <a:t>4/1/16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D2AD-5267-7A4E-A7F2-95B3E2C37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6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767FC-6C81-8748-A9A9-13DDC0A77389}" type="datetimeFigureOut">
              <a:rPr lang="en-US" smtClean="0"/>
              <a:t>4/1/16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DD2AD-5267-7A4E-A7F2-95B3E2C37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32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Tissue Engineering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239200"/>
          </a:xfrm>
        </p:spPr>
        <p:txBody>
          <a:bodyPr>
            <a:normAutofit/>
          </a:bodyPr>
          <a:lstStyle/>
          <a:p>
            <a:r>
              <a:rPr lang="en-US" dirty="0" smtClean="0"/>
              <a:t>Lecture 16</a:t>
            </a:r>
          </a:p>
          <a:p>
            <a:r>
              <a:rPr lang="en-US" dirty="0" smtClean="0"/>
              <a:t>Paper Review</a:t>
            </a:r>
          </a:p>
          <a:p>
            <a:r>
              <a:rPr lang="en-US" dirty="0" smtClean="0"/>
              <a:t>4-5-16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2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Figure 6: Jon Velez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353" y="1417638"/>
            <a:ext cx="6893538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7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113"/>
            <a:ext cx="8229600" cy="8363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Figure 7 and Table 1: Megan Greiner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84" y="769206"/>
            <a:ext cx="5166151" cy="5026665"/>
          </a:xfrm>
          <a:prstGeom prst="rect">
            <a:avLst/>
          </a:prstGeom>
        </p:spPr>
      </p:pic>
      <p:pic>
        <p:nvPicPr>
          <p:cNvPr id="6" name="Picture 5" descr="Screen Shot 2016-03-18 at 9.52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78" y="5921087"/>
            <a:ext cx="69850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94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5796"/>
            <a:ext cx="8229600" cy="1143000"/>
          </a:xfrm>
        </p:spPr>
        <p:txBody>
          <a:bodyPr/>
          <a:lstStyle/>
          <a:p>
            <a:r>
              <a:rPr lang="en-US" dirty="0" smtClean="0"/>
              <a:t>Conclusions, Perspectives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204"/>
            <a:ext cx="8229600" cy="566030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933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08"/>
            <a:ext cx="8229600" cy="7452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Introduction,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3499"/>
            <a:ext cx="9144000" cy="6114501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Cartilage doesn’t heal well, and deteriorates over time.</a:t>
            </a:r>
          </a:p>
          <a:p>
            <a:r>
              <a:rPr lang="en-US" sz="2800" dirty="0" smtClean="0">
                <a:latin typeface="Calibri"/>
                <a:cs typeface="Calibri"/>
              </a:rPr>
              <a:t>We already have ways to culture chondrocytes (cartilage-making cells) in matrices, and we know that they make matrix via lots of different extracellular stimuli.</a:t>
            </a:r>
          </a:p>
          <a:p>
            <a:r>
              <a:rPr lang="en-US" sz="2800" dirty="0" smtClean="0">
                <a:latin typeface="Calibri"/>
                <a:cs typeface="Calibri"/>
              </a:rPr>
              <a:t>BUT, we don’t really have a way to keep that matrix around.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Chondrocytes make matrix and then the matrix diffuses away, </a:t>
            </a:r>
            <a:r>
              <a:rPr lang="en-US" sz="2000" i="1" dirty="0" smtClean="0">
                <a:latin typeface="Calibri"/>
                <a:cs typeface="Calibri"/>
              </a:rPr>
              <a:t>useless</a:t>
            </a:r>
            <a:endParaRPr lang="en-US" sz="2000" dirty="0" smtClean="0">
              <a:latin typeface="Calibri"/>
              <a:cs typeface="Calibri"/>
            </a:endParaRPr>
          </a:p>
          <a:p>
            <a:r>
              <a:rPr lang="en-US" sz="2800" dirty="0" smtClean="0">
                <a:latin typeface="Calibri"/>
                <a:cs typeface="Calibri"/>
              </a:rPr>
              <a:t>ALSO, the matrix degradation kinetics isn’t the same as the chondrocyte matrix production kinetics.  MISMATCH.</a:t>
            </a:r>
          </a:p>
          <a:p>
            <a:r>
              <a:rPr lang="en-US" sz="2800" dirty="0" smtClean="0">
                <a:latin typeface="Calibri"/>
                <a:cs typeface="Calibri"/>
              </a:rPr>
              <a:t>Goal of this paper, tune the degradation kinetics of the scaffold system to the matrix production kinetics, then use this gel for cartilage repair.</a:t>
            </a:r>
          </a:p>
        </p:txBody>
      </p:sp>
    </p:spTree>
    <p:extLst>
      <p:ext uri="{BB962C8B-B14F-4D97-AF65-F5344CB8AC3E}">
        <p14:creationId xmlns:p14="http://schemas.microsoft.com/office/powerpoint/2010/main" val="3199614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888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Figure 1a: Gladys </a:t>
            </a:r>
            <a:r>
              <a:rPr lang="en-US" sz="3200" dirty="0" err="1" smtClean="0"/>
              <a:t>Saruchera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4787"/>
          <a:stretch/>
        </p:blipFill>
        <p:spPr>
          <a:xfrm>
            <a:off x="0" y="1985622"/>
            <a:ext cx="9111841" cy="259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25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3788"/>
          </a:xfrm>
        </p:spPr>
        <p:txBody>
          <a:bodyPr/>
          <a:lstStyle/>
          <a:p>
            <a:r>
              <a:rPr lang="en-US" dirty="0" smtClean="0"/>
              <a:t>Figure 1b-d: Veronica Murray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4692"/>
          <a:stretch/>
        </p:blipFill>
        <p:spPr>
          <a:xfrm>
            <a:off x="0" y="1609964"/>
            <a:ext cx="9127208" cy="481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30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2a: Jack LaBelle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57324"/>
          <a:stretch/>
        </p:blipFill>
        <p:spPr>
          <a:xfrm>
            <a:off x="0" y="2518326"/>
            <a:ext cx="9144000" cy="272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61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79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Figure 2b-c: Brandon Morgan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7443"/>
          <a:stretch/>
        </p:blipFill>
        <p:spPr>
          <a:xfrm>
            <a:off x="0" y="1949845"/>
            <a:ext cx="9144000" cy="335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29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7329"/>
          </a:xfrm>
        </p:spPr>
        <p:txBody>
          <a:bodyPr/>
          <a:lstStyle/>
          <a:p>
            <a:r>
              <a:rPr lang="en-US" dirty="0" smtClean="0"/>
              <a:t>Figure 3: John </a:t>
            </a:r>
            <a:r>
              <a:rPr lang="en-US" dirty="0" err="1" smtClean="0"/>
              <a:t>Vetrano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028" y="1216417"/>
            <a:ext cx="7840772" cy="553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97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02"/>
            <a:ext cx="8229600" cy="876355"/>
          </a:xfrm>
        </p:spPr>
        <p:txBody>
          <a:bodyPr/>
          <a:lstStyle/>
          <a:p>
            <a:r>
              <a:rPr lang="en-US" dirty="0" smtClean="0"/>
              <a:t>Figure 4: Rob Wang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07" y="1050918"/>
            <a:ext cx="7335096" cy="58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81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8090"/>
          </a:xfrm>
        </p:spPr>
        <p:txBody>
          <a:bodyPr/>
          <a:lstStyle/>
          <a:p>
            <a:r>
              <a:rPr lang="en-US" dirty="0" smtClean="0"/>
              <a:t>Figure 5: Matt Long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280" y="923468"/>
            <a:ext cx="6891619" cy="593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1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179</Words>
  <Application>Microsoft Macintosh PowerPoint</Application>
  <PresentationFormat>On-screen Show (4:3)</PresentationFormat>
  <Paragraphs>21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Tissue Engineering</vt:lpstr>
      <vt:lpstr>Introduction, Motivation</vt:lpstr>
      <vt:lpstr>Figure 1a: Gladys Saruchera</vt:lpstr>
      <vt:lpstr>Figure 1b-d: Veronica Murray</vt:lpstr>
      <vt:lpstr>Figure 2a: Jack LaBelle</vt:lpstr>
      <vt:lpstr>Figure 2b-c: Brandon Morgan</vt:lpstr>
      <vt:lpstr>Figure 3: John Vetrano</vt:lpstr>
      <vt:lpstr>Figure 4: Rob Wang</vt:lpstr>
      <vt:lpstr>Figure 5: Matt Long</vt:lpstr>
      <vt:lpstr>Figure 6: Jon Velez</vt:lpstr>
      <vt:lpstr>Figure 7 and Table 1: Megan Greiner</vt:lpstr>
      <vt:lpstr>Conclusions, Perspectives</vt:lpstr>
    </vt:vector>
  </TitlesOfParts>
  <Company>University of Massachusetts, Amherst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Tissue Engineering</dc:title>
  <dc:creator>Shelly Peyton</dc:creator>
  <cp:lastModifiedBy>Shelly Peyton</cp:lastModifiedBy>
  <cp:revision>19</cp:revision>
  <dcterms:created xsi:type="dcterms:W3CDTF">2015-01-25T19:03:39Z</dcterms:created>
  <dcterms:modified xsi:type="dcterms:W3CDTF">2016-04-01T14:46:03Z</dcterms:modified>
</cp:coreProperties>
</file>