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6" r:id="rId4"/>
    <p:sldId id="266" r:id="rId5"/>
    <p:sldId id="267" r:id="rId6"/>
    <p:sldId id="268" r:id="rId7"/>
    <p:sldId id="269" r:id="rId8"/>
    <p:sldId id="287" r:id="rId9"/>
    <p:sldId id="270" r:id="rId10"/>
    <p:sldId id="273" r:id="rId11"/>
    <p:sldId id="288" r:id="rId12"/>
    <p:sldId id="272" r:id="rId13"/>
    <p:sldId id="274" r:id="rId14"/>
    <p:sldId id="279" r:id="rId15"/>
    <p:sldId id="276" r:id="rId16"/>
    <p:sldId id="289" r:id="rId17"/>
    <p:sldId id="277" r:id="rId18"/>
    <p:sldId id="278" r:id="rId19"/>
    <p:sldId id="281" r:id="rId20"/>
    <p:sldId id="283" r:id="rId21"/>
    <p:sldId id="280" r:id="rId22"/>
    <p:sldId id="284" r:id="rId23"/>
    <p:sldId id="290" r:id="rId24"/>
    <p:sldId id="285" r:id="rId25"/>
    <p:sldId id="264" r:id="rId26"/>
    <p:sldId id="282"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8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90E05-3BBB-4014-B001-0B80EAD293F9}" type="datetimeFigureOut">
              <a:rPr lang="en-US" smtClean="0"/>
              <a:t>12/10/2014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F5633-57BE-4A5A-99A6-06EFAAC4A19D}" type="slidenum">
              <a:rPr lang="en-US" smtClean="0"/>
              <a:t>‹#›</a:t>
            </a:fld>
            <a:endParaRPr lang="en-US"/>
          </a:p>
        </p:txBody>
      </p:sp>
    </p:spTree>
    <p:extLst>
      <p:ext uri="{BB962C8B-B14F-4D97-AF65-F5344CB8AC3E}">
        <p14:creationId xmlns:p14="http://schemas.microsoft.com/office/powerpoint/2010/main" val="88203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347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41435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7536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9743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4114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31853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9712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1783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7977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1955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5486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3582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4620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5982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5081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2257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4496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06ED47-2BDF-408D-8EDE-B31138E9FBF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39633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6ED47-2BDF-408D-8EDE-B31138E9FBF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253952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6ED47-2BDF-408D-8EDE-B31138E9FBF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187693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0"/>
            <a:ext cx="109728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14515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6ED47-2BDF-408D-8EDE-B31138E9FBF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135578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6ED47-2BDF-408D-8EDE-B31138E9FBF1}"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149898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06ED47-2BDF-408D-8EDE-B31138E9FBF1}"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213475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06ED47-2BDF-408D-8EDE-B31138E9FBF1}"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851656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06ED47-2BDF-408D-8EDE-B31138E9FBF1}"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113771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6ED47-2BDF-408D-8EDE-B31138E9FBF1}"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55592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6ED47-2BDF-408D-8EDE-B31138E9FBF1}"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291097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6ED47-2BDF-408D-8EDE-B31138E9FBF1}"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E8A58-D65B-4C33-900F-A268FE3EE65F}" type="slidenum">
              <a:rPr lang="en-US" smtClean="0"/>
              <a:t>‹#›</a:t>
            </a:fld>
            <a:endParaRPr lang="en-US"/>
          </a:p>
        </p:txBody>
      </p:sp>
    </p:spTree>
    <p:extLst>
      <p:ext uri="{BB962C8B-B14F-4D97-AF65-F5344CB8AC3E}">
        <p14:creationId xmlns:p14="http://schemas.microsoft.com/office/powerpoint/2010/main" val="429339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6ED47-2BDF-408D-8EDE-B31138E9FBF1}" type="datetimeFigureOut">
              <a:rPr lang="en-US" smtClean="0"/>
              <a:t>12/10/2014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E8A58-D65B-4C33-900F-A268FE3EE65F}" type="slidenum">
              <a:rPr lang="en-US" smtClean="0"/>
              <a:t>‹#›</a:t>
            </a:fld>
            <a:endParaRPr lang="en-US"/>
          </a:p>
        </p:txBody>
      </p:sp>
    </p:spTree>
    <p:extLst>
      <p:ext uri="{BB962C8B-B14F-4D97-AF65-F5344CB8AC3E}">
        <p14:creationId xmlns:p14="http://schemas.microsoft.com/office/powerpoint/2010/main" val="124280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accent1">
                    <a:lumMod val="75000"/>
                  </a:schemeClr>
                </a:solidFill>
                <a:latin typeface="Arial" panose="020B0604020202020204" pitchFamily="34" charset="0"/>
                <a:cs typeface="Arial" panose="020B0604020202020204" pitchFamily="34" charset="0"/>
              </a:rPr>
              <a:t>Data analysis of </a:t>
            </a:r>
            <a:r>
              <a:rPr lang="en-US" b="1" dirty="0" err="1" smtClean="0">
                <a:solidFill>
                  <a:schemeClr val="accent1">
                    <a:lumMod val="75000"/>
                  </a:schemeClr>
                </a:solidFill>
                <a:latin typeface="Arial" panose="020B0604020202020204" pitchFamily="34" charset="0"/>
                <a:cs typeface="Arial" panose="020B0604020202020204" pitchFamily="34" charset="0"/>
              </a:rPr>
              <a:t>Fontan</a:t>
            </a:r>
            <a:r>
              <a:rPr lang="en-US" b="1" dirty="0" smtClean="0">
                <a:solidFill>
                  <a:schemeClr val="accent1">
                    <a:lumMod val="75000"/>
                  </a:schemeClr>
                </a:solidFill>
                <a:latin typeface="Arial" panose="020B0604020202020204" pitchFamily="34" charset="0"/>
                <a:cs typeface="Arial" panose="020B0604020202020204" pitchFamily="34" charset="0"/>
              </a:rPr>
              <a:t> et al. results does not support the findings of the paper</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lnSpcReduction="10000"/>
          </a:bodyPr>
          <a:lstStyle/>
          <a:p>
            <a:r>
              <a:rPr lang="en-US" dirty="0" smtClean="0">
                <a:latin typeface="Arial" panose="020B0604020202020204" pitchFamily="34" charset="0"/>
                <a:cs typeface="Arial" panose="020B0604020202020204" pitchFamily="34" charset="0"/>
              </a:rPr>
              <a:t>Nicole Anguiano</a:t>
            </a:r>
          </a:p>
          <a:p>
            <a:r>
              <a:rPr lang="en-US" dirty="0" smtClean="0">
                <a:latin typeface="Arial" panose="020B0604020202020204" pitchFamily="34" charset="0"/>
                <a:cs typeface="Arial" panose="020B0604020202020204" pitchFamily="34" charset="0"/>
              </a:rPr>
              <a:t>BIOL 368: Bioinformatics Laboratory</a:t>
            </a:r>
          </a:p>
          <a:p>
            <a:r>
              <a:rPr lang="en-US" dirty="0" smtClean="0">
                <a:latin typeface="Arial" panose="020B0604020202020204" pitchFamily="34" charset="0"/>
                <a:cs typeface="Arial" panose="020B0604020202020204" pitchFamily="34" charset="0"/>
              </a:rPr>
              <a:t>December 10, 2014</a:t>
            </a:r>
          </a:p>
          <a:p>
            <a:r>
              <a:rPr lang="en-US" dirty="0" smtClean="0">
                <a:latin typeface="Arial" panose="020B0604020202020204" pitchFamily="34" charset="0"/>
                <a:cs typeface="Arial" panose="020B0604020202020204" pitchFamily="34" charset="0"/>
              </a:rPr>
              <a:t>Loyola </a:t>
            </a:r>
            <a:r>
              <a:rPr lang="en-US" smtClean="0">
                <a:latin typeface="Arial" panose="020B0604020202020204" pitchFamily="34" charset="0"/>
                <a:cs typeface="Arial" panose="020B0604020202020204" pitchFamily="34" charset="0"/>
              </a:rPr>
              <a:t>Marymount university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65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SDS treatment had downregulation in genes coding for cell envelope stress response</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609585" indent="-507987">
              <a:buClr>
                <a:schemeClr val="dk1"/>
              </a:buClr>
              <a:buSzPct val="100000"/>
              <a:buFont typeface="Arial"/>
              <a:buChar char="●"/>
            </a:pPr>
            <a:r>
              <a:rPr lang="en" sz="3200" dirty="0" smtClean="0">
                <a:latin typeface="Arial" panose="020B0604020202020204" pitchFamily="34" charset="0"/>
                <a:cs typeface="Arial" panose="020B0604020202020204" pitchFamily="34" charset="0"/>
              </a:rPr>
              <a:t>72 genes were found to be downregulated, mostly genes involved in the cell envelope stress response</a:t>
            </a:r>
          </a:p>
          <a:p>
            <a:pPr marL="609585" indent="-507987">
              <a:buClr>
                <a:schemeClr val="dk1"/>
              </a:buClr>
              <a:buSzPct val="100000"/>
              <a:buFont typeface="Arial"/>
              <a:buChar char="●"/>
            </a:pPr>
            <a:r>
              <a:rPr lang="en" sz="3200" dirty="0" smtClean="0">
                <a:latin typeface="Arial" panose="020B0604020202020204" pitchFamily="34" charset="0"/>
                <a:cs typeface="Arial" panose="020B0604020202020204" pitchFamily="34" charset="0"/>
              </a:rPr>
              <a:t>Transcriptional regulators also found to be downregulated</a:t>
            </a:r>
          </a:p>
          <a:p>
            <a:pPr marL="609585" indent="-507987">
              <a:buClr>
                <a:schemeClr val="dk1"/>
              </a:buClr>
              <a:buSzPct val="100000"/>
              <a:buFont typeface="Arial"/>
              <a:buChar char="●"/>
            </a:pPr>
            <a:r>
              <a:rPr lang="en" sz="3200" dirty="0" smtClean="0">
                <a:latin typeface="Arial" panose="020B0604020202020204" pitchFamily="34" charset="0"/>
                <a:cs typeface="Arial" panose="020B0604020202020204" pitchFamily="34" charset="0"/>
              </a:rPr>
              <a:t>Specific genes mentioned: ideR and mbt cluster</a:t>
            </a:r>
          </a:p>
          <a:p>
            <a:pPr marL="1066785" lvl="1" indent="-507987">
              <a:buClr>
                <a:schemeClr val="dk1"/>
              </a:buClr>
              <a:buSzPct val="100000"/>
              <a:buFont typeface="Arial"/>
              <a:buChar char="●"/>
            </a:pPr>
            <a:r>
              <a:rPr lang="en" sz="2800" dirty="0" smtClean="0">
                <a:latin typeface="Arial" panose="020B0604020202020204" pitchFamily="34" charset="0"/>
                <a:cs typeface="Arial" panose="020B0604020202020204" pitchFamily="34" charset="0"/>
              </a:rPr>
              <a:t>ideR downreglates the genes in the mbt cluster (mbtB, mbtD, mbtE, mbtF, mbtH)</a:t>
            </a:r>
          </a:p>
          <a:p>
            <a:pPr marL="1066785" lvl="1" indent="-507987">
              <a:buClr>
                <a:schemeClr val="dk1"/>
              </a:buClr>
              <a:buSzPct val="100000"/>
              <a:buFont typeface="Arial"/>
              <a:buChar char="●"/>
            </a:pPr>
            <a:r>
              <a:rPr lang="en" sz="2800" dirty="0" smtClean="0">
                <a:latin typeface="Arial" panose="020B0604020202020204" pitchFamily="34" charset="0"/>
                <a:cs typeface="Arial" panose="020B0604020202020204" pitchFamily="34" charset="0"/>
              </a:rPr>
              <a:t>As ideR was downregulated in the sigB mutant, concaminant increase in mbt cluster was expected</a:t>
            </a:r>
          </a:p>
          <a:p>
            <a:pPr marL="1066785" lvl="1" indent="-507987">
              <a:buClr>
                <a:schemeClr val="dk1"/>
              </a:buClr>
              <a:buSzPct val="100000"/>
              <a:buFont typeface="Arial"/>
              <a:buChar char="●"/>
            </a:pPr>
            <a:r>
              <a:rPr lang="en" sz="2800" dirty="0" smtClean="0">
                <a:latin typeface="Arial" panose="020B0604020202020204" pitchFamily="34" charset="0"/>
                <a:cs typeface="Arial" panose="020B0604020202020204" pitchFamily="34" charset="0"/>
              </a:rPr>
              <a:t>Every gene in the mbt cluster found to be significantly upregulated</a:t>
            </a: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74982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13"/>
            <a:ext cx="10515600" cy="1325563"/>
          </a:xfrm>
        </p:spPr>
        <p:txBody>
          <a:bodyPr>
            <a:normAutofit/>
          </a:bodyPr>
          <a:lstStyle/>
          <a:p>
            <a:pPr algn="ctr"/>
            <a:r>
              <a:rPr lang="en-US" sz="4000" b="1" dirty="0" smtClean="0">
                <a:solidFill>
                  <a:schemeClr val="accent1">
                    <a:lumMod val="75000"/>
                  </a:schemeClr>
                </a:solidFill>
                <a:latin typeface="Arial" panose="020B0604020202020204" pitchFamily="34" charset="0"/>
                <a:cs typeface="Arial" panose="020B0604020202020204" pitchFamily="34" charset="0"/>
              </a:rPr>
              <a:t>OUTLINE</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1676"/>
            <a:ext cx="10515600" cy="4351338"/>
          </a:xfrm>
        </p:spPr>
        <p:txBody>
          <a:bodyPr/>
          <a:lstStyle/>
          <a:p>
            <a:pPr marL="457200" lvl="0" indent="-381000">
              <a:spcBef>
                <a:spcPts val="0"/>
              </a:spcBef>
              <a:buClr>
                <a:schemeClr val="dk1"/>
              </a:buClr>
              <a:buSzPct val="100000"/>
              <a:buFont typeface="Arial"/>
              <a:buChar char="●"/>
            </a:pPr>
            <a:r>
              <a:rPr lang="en" dirty="0">
                <a:solidFill>
                  <a:schemeClr val="bg1">
                    <a:lumMod val="65000"/>
                  </a:schemeClr>
                </a:solidFill>
                <a:latin typeface="Arial" panose="020B0604020202020204" pitchFamily="34" charset="0"/>
                <a:cs typeface="Arial" panose="020B0604020202020204" pitchFamily="34" charset="0"/>
              </a:rPr>
              <a:t>σ</a:t>
            </a:r>
            <a:r>
              <a:rPr lang="en" baseline="30000" dirty="0">
                <a:solidFill>
                  <a:schemeClr val="bg1">
                    <a:lumMod val="65000"/>
                  </a:schemeClr>
                </a:solidFill>
                <a:latin typeface="Arial" panose="020B0604020202020204" pitchFamily="34" charset="0"/>
                <a:cs typeface="Arial" panose="020B0604020202020204" pitchFamily="34" charset="0"/>
              </a:rPr>
              <a:t>B</a:t>
            </a:r>
            <a:r>
              <a:rPr lang="en" dirty="0">
                <a:solidFill>
                  <a:schemeClr val="bg1">
                    <a:lumMod val="65000"/>
                  </a:schemeClr>
                </a:solidFill>
                <a:latin typeface="Arial" panose="020B0604020202020204" pitchFamily="34" charset="0"/>
                <a:cs typeface="Arial" panose="020B0604020202020204" pitchFamily="34" charset="0"/>
              </a:rPr>
              <a:t> plays a role in the stress response of </a:t>
            </a:r>
            <a:r>
              <a:rPr lang="en" i="1" dirty="0">
                <a:solidFill>
                  <a:schemeClr val="bg1">
                    <a:lumMod val="65000"/>
                  </a:schemeClr>
                </a:solidFill>
                <a:latin typeface="Arial" panose="020B0604020202020204" pitchFamily="34" charset="0"/>
                <a:cs typeface="Arial" panose="020B0604020202020204" pitchFamily="34" charset="0"/>
              </a:rPr>
              <a:t>M. tuberculosis</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DNA microarrays were used to measure changes in gene expression during cell envelope stress</a:t>
            </a:r>
          </a:p>
          <a:p>
            <a:pPr marL="457200" lvl="0" indent="-381000">
              <a:spcBef>
                <a:spcPts val="0"/>
              </a:spcBef>
              <a:buClr>
                <a:schemeClr val="dk1"/>
              </a:buClr>
              <a:buSzPct val="100000"/>
              <a:buFont typeface="Arial"/>
              <a:buChar char="●"/>
            </a:pPr>
            <a:r>
              <a:rPr lang="en" dirty="0" smtClean="0">
                <a:latin typeface="Arial" panose="020B0604020202020204" pitchFamily="34" charset="0"/>
                <a:cs typeface="Arial" panose="020B0604020202020204" pitchFamily="34" charset="0"/>
              </a:rPr>
              <a:t>Data analysis aimed to verify the findings given in the paper, but problems were encountered</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GenMAPP and MAPPFinder analysis used to further analyze the data</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Significant differences exist between the findings of the paper a</a:t>
            </a:r>
            <a:r>
              <a:rPr lang="en-US" dirty="0" err="1" smtClean="0">
                <a:solidFill>
                  <a:schemeClr val="bg1">
                    <a:lumMod val="65000"/>
                  </a:schemeClr>
                </a:solidFill>
                <a:latin typeface="Arial" panose="020B0604020202020204" pitchFamily="34" charset="0"/>
                <a:cs typeface="Arial" panose="020B0604020202020204" pitchFamily="34" charset="0"/>
              </a:rPr>
              <a:t>nd</a:t>
            </a:r>
            <a:r>
              <a:rPr lang="en" dirty="0" smtClean="0">
                <a:solidFill>
                  <a:schemeClr val="bg1">
                    <a:lumMod val="65000"/>
                  </a:schemeClr>
                </a:solidFill>
                <a:latin typeface="Arial" panose="020B0604020202020204" pitchFamily="34" charset="0"/>
                <a:cs typeface="Arial" panose="020B0604020202020204" pitchFamily="34" charset="0"/>
              </a:rPr>
              <a:t> my analysis</a:t>
            </a:r>
            <a:endParaRPr lang="en-US"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978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Problems were encountered when attempting to perform data analysis</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609585" indent="-507987">
              <a:buClr>
                <a:schemeClr val="dk1"/>
              </a:buClr>
              <a:buSzPct val="100000"/>
              <a:buFont typeface="Arial" panose="020B0604020202020204" pitchFamily="34" charset="0"/>
              <a:buChar char="●"/>
            </a:pPr>
            <a:r>
              <a:rPr lang="en" sz="3200" dirty="0" smtClean="0">
                <a:latin typeface="Arial" panose="020B0604020202020204" pitchFamily="34" charset="0"/>
                <a:cs typeface="Arial" panose="020B0604020202020204" pitchFamily="34" charset="0"/>
              </a:rPr>
              <a:t>Raw data was not provided, and the calculations performed on the processed data were not given</a:t>
            </a:r>
          </a:p>
          <a:p>
            <a:pPr marL="609585" indent="-507987">
              <a:buClr>
                <a:schemeClr val="dk1"/>
              </a:buClr>
              <a:buSzPct val="100000"/>
              <a:buFont typeface="Arial"/>
              <a:buChar char="●"/>
            </a:pPr>
            <a:r>
              <a:rPr lang="en" sz="3200" dirty="0" smtClean="0">
                <a:latin typeface="Arial" panose="020B0604020202020204" pitchFamily="34" charset="0"/>
                <a:cs typeface="Arial" panose="020B0604020202020204" pitchFamily="34" charset="0"/>
              </a:rPr>
              <a:t>The Gene IDs that corresponded to each Reporter Identifier were not given</a:t>
            </a:r>
          </a:p>
          <a:p>
            <a:pPr marL="1066785" lvl="1" indent="-507987">
              <a:buClr>
                <a:schemeClr val="dk1"/>
              </a:buClr>
              <a:buSzPct val="100000"/>
              <a:buFont typeface="Arial"/>
              <a:buChar char="●"/>
            </a:pPr>
            <a:r>
              <a:rPr lang="en" sz="2800" dirty="0" smtClean="0">
                <a:latin typeface="Arial" panose="020B0604020202020204" pitchFamily="34" charset="0"/>
                <a:cs typeface="Arial" panose="020B0604020202020204" pitchFamily="34" charset="0"/>
              </a:rPr>
              <a:t>Which Gene ID corresponded to which Reporter Identifier had to be assumed</a:t>
            </a:r>
          </a:p>
          <a:p>
            <a:pPr marL="1066785" lvl="1" indent="-507987">
              <a:buClr>
                <a:schemeClr val="dk1"/>
              </a:buClr>
              <a:buSzPct val="100000"/>
              <a:buFont typeface="Arial"/>
              <a:buChar char="●"/>
            </a:pPr>
            <a:r>
              <a:rPr lang="en" sz="2800" dirty="0" smtClean="0">
                <a:latin typeface="Arial" panose="020B0604020202020204" pitchFamily="34" charset="0"/>
                <a:cs typeface="Arial" panose="020B0604020202020204" pitchFamily="34" charset="0"/>
              </a:rPr>
              <a:t>Could cause discrepancies in data if the wrong gene is assigned to the wrong Reporter Identifier</a:t>
            </a:r>
          </a:p>
          <a:p>
            <a:pPr marL="101598" indent="0">
              <a:buClr>
                <a:schemeClr val="dk1"/>
              </a:buClr>
              <a:buSzPct val="100000"/>
              <a:buNone/>
            </a:pPr>
            <a:endParaRPr lang="en" dirty="0" smtClean="0">
              <a:latin typeface="Arial" panose="020B0604020202020204" pitchFamily="34" charset="0"/>
              <a:cs typeface="Arial" panose="020B0604020202020204" pitchFamily="34" charset="0"/>
            </a:endParaRP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794073"/>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Significant genes in the paper were not found to have significance in my analysis</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4968510"/>
            <a:ext cx="10972800" cy="1608411"/>
          </a:xfrm>
          <a:prstGeom prst="rect">
            <a:avLst/>
          </a:prstGeom>
        </p:spPr>
        <p:txBody>
          <a:bodyPr vert="horz" lIns="121900" tIns="121900" rIns="121900" bIns="121900" rtlCol="0" anchor="t" anchorCtr="0">
            <a:noAutofit/>
          </a:bodyPr>
          <a:lstStyle/>
          <a:p>
            <a:pPr marL="1185316" lvl="1" indent="-457200">
              <a:buClr>
                <a:schemeClr val="dk1"/>
              </a:buClr>
              <a:buSzPct val="100000"/>
              <a:buFont typeface="Arial" panose="020B0604020202020204" pitchFamily="34" charset="0"/>
              <a:buChar char="●"/>
            </a:pPr>
            <a:r>
              <a:rPr lang="en" sz="2800" dirty="0" smtClean="0">
                <a:latin typeface="Arial" panose="020B0604020202020204" pitchFamily="34" charset="0"/>
                <a:cs typeface="Arial" panose="020B0604020202020204" pitchFamily="34" charset="0"/>
              </a:rPr>
              <a:t>Only ideR found to have significance, but found to be upregulated in my analysis</a:t>
            </a:r>
          </a:p>
          <a:p>
            <a:pPr marL="1185316" lvl="1" indent="-457200">
              <a:buClr>
                <a:schemeClr val="dk1"/>
              </a:buClr>
              <a:buSzPct val="100000"/>
              <a:buFont typeface="Arial" panose="020B0604020202020204" pitchFamily="34" charset="0"/>
              <a:buChar char="●"/>
            </a:pPr>
            <a:r>
              <a:rPr lang="en" sz="2800" dirty="0" smtClean="0">
                <a:latin typeface="Arial" panose="020B0604020202020204" pitchFamily="34" charset="0"/>
                <a:cs typeface="Arial" panose="020B0604020202020204" pitchFamily="34" charset="0"/>
              </a:rPr>
              <a:t>All other significant genes mentioned in the paper were not found to be significant</a:t>
            </a:r>
          </a:p>
        </p:txBody>
      </p:sp>
      <p:pic>
        <p:nvPicPr>
          <p:cNvPr id="2" name="Picture 1"/>
          <p:cNvPicPr>
            <a:picLocks noChangeAspect="1"/>
          </p:cNvPicPr>
          <p:nvPr/>
        </p:nvPicPr>
        <p:blipFill>
          <a:blip r:embed="rId3"/>
          <a:stretch>
            <a:fillRect/>
          </a:stretch>
        </p:blipFill>
        <p:spPr>
          <a:xfrm>
            <a:off x="609600" y="1609322"/>
            <a:ext cx="11035722" cy="3359188"/>
          </a:xfrm>
          <a:prstGeom prst="rect">
            <a:avLst/>
          </a:prstGeom>
        </p:spPr>
      </p:pic>
    </p:spTree>
    <p:extLst>
      <p:ext uri="{BB962C8B-B14F-4D97-AF65-F5344CB8AC3E}">
        <p14:creationId xmlns:p14="http://schemas.microsoft.com/office/powerpoint/2010/main" val="394421323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Top 10 most significant genes not found to be significant in the paper</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5757899"/>
            <a:ext cx="10972800" cy="819022"/>
          </a:xfrm>
          <a:prstGeom prst="rect">
            <a:avLst/>
          </a:prstGeom>
        </p:spPr>
        <p:txBody>
          <a:bodyPr vert="horz" lIns="121900" tIns="121900" rIns="121900" bIns="121900" rtlCol="0" anchor="t" anchorCtr="0">
            <a:noAutofit/>
          </a:bodyPr>
          <a:lstStyle/>
          <a:p>
            <a:pPr marL="1185316" lvl="1" indent="-457200">
              <a:buClr>
                <a:schemeClr val="dk1"/>
              </a:buClr>
              <a:buSzPct val="100000"/>
              <a:buFont typeface="Arial" panose="020B0604020202020204" pitchFamily="34" charset="0"/>
              <a:buChar char="●"/>
            </a:pPr>
            <a:r>
              <a:rPr lang="en" sz="2000" dirty="0" smtClean="0">
                <a:latin typeface="Arial" panose="020B0604020202020204" pitchFamily="34" charset="0"/>
                <a:cs typeface="Arial" panose="020B0604020202020204" pitchFamily="34" charset="0"/>
              </a:rPr>
              <a:t>None of the genes with a p-value of less than 0.0002 were considered significantly upregulated or downregulated in the paper</a:t>
            </a:r>
          </a:p>
        </p:txBody>
      </p:sp>
      <p:pic>
        <p:nvPicPr>
          <p:cNvPr id="4" name="Picture 3"/>
          <p:cNvPicPr>
            <a:picLocks noChangeAspect="1"/>
          </p:cNvPicPr>
          <p:nvPr/>
        </p:nvPicPr>
        <p:blipFill>
          <a:blip r:embed="rId3"/>
          <a:stretch>
            <a:fillRect/>
          </a:stretch>
        </p:blipFill>
        <p:spPr>
          <a:xfrm>
            <a:off x="1488786" y="1609322"/>
            <a:ext cx="9214427" cy="4148577"/>
          </a:xfrm>
          <a:prstGeom prst="rect">
            <a:avLst/>
          </a:prstGeom>
        </p:spPr>
      </p:pic>
    </p:spTree>
    <p:extLst>
      <p:ext uri="{BB962C8B-B14F-4D97-AF65-F5344CB8AC3E}">
        <p14:creationId xmlns:p14="http://schemas.microsoft.com/office/powerpoint/2010/main" val="3276708388"/>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Despite discrepancy, sanity check found a significant number of changed genes</a:t>
            </a:r>
            <a:endParaRPr lang="en" sz="4000" b="1" i="1" dirty="0">
              <a:solidFill>
                <a:srgbClr val="1155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350102" y="1609322"/>
            <a:ext cx="4701473" cy="3238477"/>
          </a:xfrm>
          <a:prstGeom prst="rect">
            <a:avLst/>
          </a:prstGeom>
        </p:spPr>
      </p:pic>
      <p:sp>
        <p:nvSpPr>
          <p:cNvPr id="49" name="Shape 49"/>
          <p:cNvSpPr txBox="1">
            <a:spLocks noGrp="1"/>
          </p:cNvSpPr>
          <p:nvPr>
            <p:ph type="body" idx="1"/>
          </p:nvPr>
        </p:nvSpPr>
        <p:spPr>
          <a:xfrm>
            <a:off x="609600" y="4847799"/>
            <a:ext cx="10972800" cy="1640779"/>
          </a:xfrm>
          <a:prstGeom prst="rect">
            <a:avLst/>
          </a:prstGeom>
        </p:spPr>
        <p:txBody>
          <a:bodyPr vert="horz" lIns="121900" tIns="121900" rIns="121900" bIns="121900" rtlCol="0" anchor="t" anchorCtr="0">
            <a:noAutofit/>
          </a:bodyPr>
          <a:lstStyle/>
          <a:p>
            <a:pPr marL="1185316" lvl="1" indent="-457200">
              <a:buClr>
                <a:schemeClr val="dk1"/>
              </a:buClr>
              <a:buSzPct val="100000"/>
              <a:buFont typeface="Arial" panose="020B0604020202020204" pitchFamily="34" charset="0"/>
              <a:buChar char="●"/>
            </a:pPr>
            <a:r>
              <a:rPr lang="en" dirty="0" smtClean="0">
                <a:latin typeface="Arial" panose="020B0604020202020204" pitchFamily="34" charset="0"/>
                <a:cs typeface="Arial" panose="020B0604020202020204" pitchFamily="34" charset="0"/>
              </a:rPr>
              <a:t>3,924 total genes used to calculate the percentages</a:t>
            </a:r>
          </a:p>
          <a:p>
            <a:pPr marL="1185316" lvl="1" indent="-457200">
              <a:buClr>
                <a:schemeClr val="dk1"/>
              </a:buClr>
              <a:buSzPct val="100000"/>
              <a:buFont typeface="Arial" panose="020B0604020202020204" pitchFamily="34" charset="0"/>
              <a:buChar char="●"/>
            </a:pPr>
            <a:r>
              <a:rPr lang="en" dirty="0" smtClean="0">
                <a:latin typeface="Arial" panose="020B0604020202020204" pitchFamily="34" charset="0"/>
                <a:cs typeface="Arial" panose="020B0604020202020204" pitchFamily="34" charset="0"/>
              </a:rPr>
              <a:t>The B-H and </a:t>
            </a:r>
            <a:r>
              <a:rPr lang="en-US" dirty="0" err="1">
                <a:latin typeface="Arial" panose="020B0604020202020204" pitchFamily="34" charset="0"/>
                <a:cs typeface="Arial" panose="020B0604020202020204" pitchFamily="34" charset="0"/>
              </a:rPr>
              <a:t>Bonferroni</a:t>
            </a:r>
            <a:r>
              <a:rPr lang="en" dirty="0" smtClean="0">
                <a:latin typeface="Arial" panose="020B0604020202020204" pitchFamily="34" charset="0"/>
                <a:cs typeface="Arial" panose="020B0604020202020204" pitchFamily="34" charset="0"/>
              </a:rPr>
              <a:t> p values did not find a significant number of genes</a:t>
            </a:r>
          </a:p>
          <a:p>
            <a:pPr marL="1185316" lvl="1" indent="-457200">
              <a:buClr>
                <a:schemeClr val="dk1"/>
              </a:buClr>
              <a:buSzPct val="100000"/>
              <a:buFont typeface="Arial" panose="020B0604020202020204" pitchFamily="34" charset="0"/>
              <a:buChar char="●"/>
            </a:pPr>
            <a:r>
              <a:rPr lang="en" dirty="0" smtClean="0">
                <a:latin typeface="Arial" panose="020B0604020202020204" pitchFamily="34" charset="0"/>
                <a:cs typeface="Arial" panose="020B0604020202020204" pitchFamily="34" charset="0"/>
              </a:rPr>
              <a:t>However, each of the p-value cutoffs did find a significant number of genes</a:t>
            </a:r>
            <a:endParaRPr lang="en" dirty="0">
              <a:latin typeface="Arial" panose="020B0604020202020204" pitchFamily="34" charset="0"/>
              <a:cs typeface="Arial" panose="020B0604020202020204" pitchFamily="34" charset="0"/>
            </a:endParaRP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29202"/>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13"/>
            <a:ext cx="10515600" cy="1325563"/>
          </a:xfrm>
        </p:spPr>
        <p:txBody>
          <a:bodyPr>
            <a:normAutofit/>
          </a:bodyPr>
          <a:lstStyle/>
          <a:p>
            <a:pPr algn="ctr"/>
            <a:r>
              <a:rPr lang="en-US" sz="4000" b="1" dirty="0" smtClean="0">
                <a:solidFill>
                  <a:schemeClr val="accent1">
                    <a:lumMod val="75000"/>
                  </a:schemeClr>
                </a:solidFill>
                <a:latin typeface="Arial" panose="020B0604020202020204" pitchFamily="34" charset="0"/>
                <a:cs typeface="Arial" panose="020B0604020202020204" pitchFamily="34" charset="0"/>
              </a:rPr>
              <a:t>OUTLINE</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1676"/>
            <a:ext cx="10515600" cy="4351338"/>
          </a:xfrm>
        </p:spPr>
        <p:txBody>
          <a:bodyPr/>
          <a:lstStyle/>
          <a:p>
            <a:pPr marL="457200" lvl="0" indent="-381000">
              <a:spcBef>
                <a:spcPts val="0"/>
              </a:spcBef>
              <a:buClr>
                <a:schemeClr val="dk1"/>
              </a:buClr>
              <a:buSzPct val="100000"/>
              <a:buFont typeface="Arial"/>
              <a:buChar char="●"/>
            </a:pPr>
            <a:r>
              <a:rPr lang="en" dirty="0">
                <a:solidFill>
                  <a:schemeClr val="bg1">
                    <a:lumMod val="65000"/>
                  </a:schemeClr>
                </a:solidFill>
                <a:latin typeface="Arial" panose="020B0604020202020204" pitchFamily="34" charset="0"/>
                <a:cs typeface="Arial" panose="020B0604020202020204" pitchFamily="34" charset="0"/>
              </a:rPr>
              <a:t>σ</a:t>
            </a:r>
            <a:r>
              <a:rPr lang="en" baseline="30000" dirty="0">
                <a:solidFill>
                  <a:schemeClr val="bg1">
                    <a:lumMod val="65000"/>
                  </a:schemeClr>
                </a:solidFill>
                <a:latin typeface="Arial" panose="020B0604020202020204" pitchFamily="34" charset="0"/>
                <a:cs typeface="Arial" panose="020B0604020202020204" pitchFamily="34" charset="0"/>
              </a:rPr>
              <a:t>B</a:t>
            </a:r>
            <a:r>
              <a:rPr lang="en" dirty="0">
                <a:solidFill>
                  <a:schemeClr val="bg1">
                    <a:lumMod val="65000"/>
                  </a:schemeClr>
                </a:solidFill>
                <a:latin typeface="Arial" panose="020B0604020202020204" pitchFamily="34" charset="0"/>
                <a:cs typeface="Arial" panose="020B0604020202020204" pitchFamily="34" charset="0"/>
              </a:rPr>
              <a:t> plays a role in the stress response of </a:t>
            </a:r>
            <a:r>
              <a:rPr lang="en" i="1" dirty="0">
                <a:solidFill>
                  <a:schemeClr val="bg1">
                    <a:lumMod val="65000"/>
                  </a:schemeClr>
                </a:solidFill>
                <a:latin typeface="Arial" panose="020B0604020202020204" pitchFamily="34" charset="0"/>
                <a:cs typeface="Arial" panose="020B0604020202020204" pitchFamily="34" charset="0"/>
              </a:rPr>
              <a:t>M. tuberculosis</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DNA microarrays were used to measure changes in gene expression during cell envelope stress</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Data analysis aimed to verify the findings given in the paper, but problems were encountered</a:t>
            </a:r>
          </a:p>
          <a:p>
            <a:pPr marL="457200" lvl="0" indent="-381000">
              <a:spcBef>
                <a:spcPts val="0"/>
              </a:spcBef>
              <a:buClr>
                <a:schemeClr val="dk1"/>
              </a:buClr>
              <a:buSzPct val="100000"/>
              <a:buFont typeface="Arial"/>
              <a:buChar char="●"/>
            </a:pPr>
            <a:r>
              <a:rPr lang="en" dirty="0" smtClean="0">
                <a:latin typeface="Arial" panose="020B0604020202020204" pitchFamily="34" charset="0"/>
                <a:cs typeface="Arial" panose="020B0604020202020204" pitchFamily="34" charset="0"/>
              </a:rPr>
              <a:t>GenMAPP and MAPPFinder analysis used to further analyze the data</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Significant differences exist between the findings of the paper a</a:t>
            </a:r>
            <a:r>
              <a:rPr lang="en-US" dirty="0" err="1" smtClean="0">
                <a:solidFill>
                  <a:schemeClr val="bg1">
                    <a:lumMod val="65000"/>
                  </a:schemeClr>
                </a:solidFill>
                <a:latin typeface="Arial" panose="020B0604020202020204" pitchFamily="34" charset="0"/>
                <a:cs typeface="Arial" panose="020B0604020202020204" pitchFamily="34" charset="0"/>
              </a:rPr>
              <a:t>nd</a:t>
            </a:r>
            <a:r>
              <a:rPr lang="en" dirty="0" smtClean="0">
                <a:solidFill>
                  <a:schemeClr val="bg1">
                    <a:lumMod val="65000"/>
                  </a:schemeClr>
                </a:solidFill>
                <a:latin typeface="Arial" panose="020B0604020202020204" pitchFamily="34" charset="0"/>
                <a:cs typeface="Arial" panose="020B0604020202020204" pitchFamily="34" charset="0"/>
              </a:rPr>
              <a:t> my analysis</a:t>
            </a:r>
            <a:endParaRPr lang="en-US"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40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MAPPFinder criteria aimed to find the most significant GO categories</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609585" indent="-507987">
              <a:buClr>
                <a:schemeClr val="dk1"/>
              </a:buClr>
              <a:buSzPct val="100000"/>
              <a:buFont typeface="Arial" panose="020B0604020202020204" pitchFamily="34" charset="0"/>
              <a:buChar char="●"/>
            </a:pPr>
            <a:r>
              <a:rPr lang="en" sz="3200" dirty="0" smtClean="0">
                <a:latin typeface="Arial" panose="020B0604020202020204" pitchFamily="34" charset="0"/>
                <a:cs typeface="Arial" panose="020B0604020202020204" pitchFamily="34" charset="0"/>
              </a:rPr>
              <a:t>Normalized data was used in the GenMAPP analysis</a:t>
            </a:r>
          </a:p>
          <a:p>
            <a:pPr marL="609585" indent="-507987">
              <a:buClr>
                <a:schemeClr val="dk1"/>
              </a:buClr>
              <a:buSzPct val="100000"/>
              <a:buFont typeface="Arial" panose="020B0604020202020204" pitchFamily="34" charset="0"/>
              <a:buChar char="●"/>
            </a:pPr>
            <a:r>
              <a:rPr lang="en" sz="3200" dirty="0" smtClean="0">
                <a:latin typeface="Arial" panose="020B0604020202020204" pitchFamily="34" charset="0"/>
                <a:cs typeface="Arial" panose="020B0604020202020204" pitchFamily="34" charset="0"/>
              </a:rPr>
              <a:t>45 errors found when importing the data into GenMAPP</a:t>
            </a:r>
          </a:p>
          <a:p>
            <a:pPr marL="609585" indent="-507987">
              <a:buClr>
                <a:schemeClr val="dk1"/>
              </a:buClr>
              <a:buSzPct val="100000"/>
              <a:buFont typeface="Arial" panose="020B0604020202020204" pitchFamily="34" charset="0"/>
              <a:buChar char="●"/>
            </a:pPr>
            <a:r>
              <a:rPr lang="en" sz="3200" dirty="0" smtClean="0">
                <a:latin typeface="Arial" panose="020B0604020202020204" pitchFamily="34" charset="0"/>
                <a:cs typeface="Arial" panose="020B0604020202020204" pitchFamily="34" charset="0"/>
              </a:rPr>
              <a:t>Four criteria were used in the GenMAPP analysis: </a:t>
            </a:r>
          </a:p>
          <a:p>
            <a:pPr marL="1066785" lvl="1" indent="-507987">
              <a:buClr>
                <a:schemeClr val="dk1"/>
              </a:buClr>
              <a:buSzPct val="100000"/>
              <a:buFont typeface="Arial" panose="020B0604020202020204" pitchFamily="34" charset="0"/>
              <a:buChar char="●"/>
            </a:pPr>
            <a:r>
              <a:rPr lang="en" sz="2800" dirty="0" smtClean="0">
                <a:latin typeface="Arial" panose="020B0604020202020204" pitchFamily="34" charset="0"/>
                <a:cs typeface="Arial" panose="020B0604020202020204" pitchFamily="34" charset="0"/>
              </a:rPr>
              <a:t>IncreasedBH: Average Log Fold Change &gt; 0.25, B-H p-value &lt; 0.05</a:t>
            </a:r>
          </a:p>
          <a:p>
            <a:pPr marL="1066785" lvl="1" indent="-507987">
              <a:buClr>
                <a:schemeClr val="dk1"/>
              </a:buClr>
              <a:buSzPct val="100000"/>
              <a:buFont typeface="Arial" panose="020B0604020202020204" pitchFamily="34" charset="0"/>
              <a:buChar char="●"/>
            </a:pPr>
            <a:r>
              <a:rPr lang="en" sz="2800" dirty="0" smtClean="0">
                <a:latin typeface="Arial" panose="020B0604020202020204" pitchFamily="34" charset="0"/>
                <a:cs typeface="Arial" panose="020B0604020202020204" pitchFamily="34" charset="0"/>
              </a:rPr>
              <a:t>DecreasedBH: Average Log Fold Change &lt; -0.25, B-H p-value &gt; 0.05</a:t>
            </a:r>
          </a:p>
          <a:p>
            <a:pPr marL="1066785" lvl="1" indent="-507987">
              <a:buClr>
                <a:schemeClr val="dk1"/>
              </a:buClr>
              <a:buSzPct val="100000"/>
              <a:buFont typeface="Arial" panose="020B0604020202020204" pitchFamily="34" charset="0"/>
              <a:buChar char="●"/>
            </a:pPr>
            <a:r>
              <a:rPr lang="en" sz="2800" dirty="0" smtClean="0">
                <a:latin typeface="Arial" panose="020B0604020202020204" pitchFamily="34" charset="0"/>
                <a:cs typeface="Arial" panose="020B0604020202020204" pitchFamily="34" charset="0"/>
              </a:rPr>
              <a:t>Increased: Average </a:t>
            </a:r>
            <a:r>
              <a:rPr lang="en" sz="2800" dirty="0">
                <a:latin typeface="Arial" panose="020B0604020202020204" pitchFamily="34" charset="0"/>
                <a:cs typeface="Arial" panose="020B0604020202020204" pitchFamily="34" charset="0"/>
              </a:rPr>
              <a:t>Log Fold Change &gt; 0.25, </a:t>
            </a:r>
            <a:r>
              <a:rPr lang="en" sz="2800" dirty="0" smtClean="0">
                <a:latin typeface="Arial" panose="020B0604020202020204" pitchFamily="34" charset="0"/>
                <a:cs typeface="Arial" panose="020B0604020202020204" pitchFamily="34" charset="0"/>
              </a:rPr>
              <a:t>p-value </a:t>
            </a:r>
            <a:r>
              <a:rPr lang="en" sz="2800" dirty="0">
                <a:latin typeface="Arial" panose="020B0604020202020204" pitchFamily="34" charset="0"/>
                <a:cs typeface="Arial" panose="020B0604020202020204" pitchFamily="34" charset="0"/>
              </a:rPr>
              <a:t>&lt; </a:t>
            </a:r>
            <a:r>
              <a:rPr lang="en" sz="2800" dirty="0" smtClean="0">
                <a:latin typeface="Arial" panose="020B0604020202020204" pitchFamily="34" charset="0"/>
                <a:cs typeface="Arial" panose="020B0604020202020204" pitchFamily="34" charset="0"/>
              </a:rPr>
              <a:t>0.05</a:t>
            </a:r>
          </a:p>
          <a:p>
            <a:pPr marL="1066785" lvl="1" indent="-507987">
              <a:buClr>
                <a:schemeClr val="dk1"/>
              </a:buClr>
              <a:buSzPct val="100000"/>
              <a:buFont typeface="Arial" panose="020B0604020202020204" pitchFamily="34" charset="0"/>
              <a:buChar char="●"/>
            </a:pPr>
            <a:r>
              <a:rPr lang="en" sz="2800" dirty="0" smtClean="0">
                <a:latin typeface="Arial" panose="020B0604020202020204" pitchFamily="34" charset="0"/>
                <a:cs typeface="Arial" panose="020B0604020202020204" pitchFamily="34" charset="0"/>
              </a:rPr>
              <a:t>Decreased: Average </a:t>
            </a:r>
            <a:r>
              <a:rPr lang="en" sz="2800" dirty="0">
                <a:latin typeface="Arial" panose="020B0604020202020204" pitchFamily="34" charset="0"/>
                <a:cs typeface="Arial" panose="020B0604020202020204" pitchFamily="34" charset="0"/>
              </a:rPr>
              <a:t>Log Fold Change &lt; -0.25, </a:t>
            </a:r>
            <a:r>
              <a:rPr lang="en" sz="2800" dirty="0" smtClean="0">
                <a:latin typeface="Arial" panose="020B0604020202020204" pitchFamily="34" charset="0"/>
                <a:cs typeface="Arial" panose="020B0604020202020204" pitchFamily="34" charset="0"/>
              </a:rPr>
              <a:t>p-value </a:t>
            </a:r>
            <a:r>
              <a:rPr lang="en" sz="2800" dirty="0">
                <a:latin typeface="Arial" panose="020B0604020202020204" pitchFamily="34" charset="0"/>
                <a:cs typeface="Arial" panose="020B0604020202020204" pitchFamily="34" charset="0"/>
              </a:rPr>
              <a:t>&gt; </a:t>
            </a:r>
            <a:r>
              <a:rPr lang="en" sz="2800" dirty="0" smtClean="0">
                <a:latin typeface="Arial" panose="020B0604020202020204" pitchFamily="34" charset="0"/>
                <a:cs typeface="Arial" panose="020B0604020202020204" pitchFamily="34" charset="0"/>
              </a:rPr>
              <a:t>0.05</a:t>
            </a:r>
          </a:p>
          <a:p>
            <a:pPr marL="609585" indent="-507987">
              <a:buClr>
                <a:schemeClr val="dk1"/>
              </a:buClr>
              <a:buSzPct val="100000"/>
              <a:buFont typeface="Arial" panose="020B0604020202020204" pitchFamily="34" charset="0"/>
              <a:buChar char="●"/>
            </a:pPr>
            <a:r>
              <a:rPr lang="en" sz="3200" dirty="0" smtClean="0">
                <a:latin typeface="Arial" panose="020B0604020202020204" pitchFamily="34" charset="0"/>
                <a:cs typeface="Arial" panose="020B0604020202020204" pitchFamily="34" charset="0"/>
              </a:rPr>
              <a:t>Ultimately ended up using the “Increased” and “Decreased” categories</a:t>
            </a:r>
            <a:endParaRPr lang="en" sz="3200" dirty="0">
              <a:latin typeface="Arial" panose="020B0604020202020204" pitchFamily="34" charset="0"/>
              <a:cs typeface="Arial" panose="020B0604020202020204" pitchFamily="34" charset="0"/>
            </a:endParaRPr>
          </a:p>
          <a:p>
            <a:pPr marL="1066785" lvl="1" indent="-507987">
              <a:buClr>
                <a:schemeClr val="dk1"/>
              </a:buClr>
              <a:buSzPct val="100000"/>
              <a:buFont typeface="Arial" panose="020B0604020202020204" pitchFamily="34" charset="0"/>
              <a:buChar char="●"/>
            </a:pPr>
            <a:endParaRPr lang="en" sz="2400" dirty="0" smtClean="0">
              <a:latin typeface="Arial" panose="020B0604020202020204" pitchFamily="34" charset="0"/>
              <a:cs typeface="Arial" panose="020B0604020202020204" pitchFamily="34" charset="0"/>
            </a:endParaRPr>
          </a:p>
          <a:p>
            <a:pPr marL="101598" indent="0">
              <a:buClr>
                <a:schemeClr val="dk1"/>
              </a:buClr>
              <a:buSzPct val="100000"/>
              <a:buNone/>
            </a:pPr>
            <a:endParaRPr lang="en" dirty="0" smtClean="0">
              <a:latin typeface="Arial" panose="020B0604020202020204" pitchFamily="34" charset="0"/>
              <a:cs typeface="Arial" panose="020B0604020202020204" pitchFamily="34" charset="0"/>
            </a:endParaRP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026582"/>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MAPPFinder found upregulation in metabolism of phosphates</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1066785" lvl="1" indent="-507987">
              <a:buClr>
                <a:schemeClr val="dk1"/>
              </a:buClr>
              <a:buSzPct val="100000"/>
              <a:buFont typeface="Arial" panose="020B0604020202020204" pitchFamily="34" charset="0"/>
              <a:buChar char="●"/>
            </a:pPr>
            <a:endParaRPr lang="en" sz="2400" dirty="0" smtClean="0">
              <a:latin typeface="Arial" panose="020B0604020202020204" pitchFamily="34" charset="0"/>
              <a:cs typeface="Arial" panose="020B0604020202020204" pitchFamily="34" charset="0"/>
            </a:endParaRPr>
          </a:p>
          <a:p>
            <a:pPr marL="101598" indent="0">
              <a:buClr>
                <a:schemeClr val="dk1"/>
              </a:buClr>
              <a:buSzPct val="100000"/>
              <a:buNone/>
            </a:pPr>
            <a:endParaRPr lang="en" dirty="0" smtClean="0">
              <a:latin typeface="Arial" panose="020B0604020202020204" pitchFamily="34" charset="0"/>
              <a:cs typeface="Arial" panose="020B0604020202020204" pitchFamily="34" charset="0"/>
            </a:endParaRP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
        <p:nvSpPr>
          <p:cNvPr id="3" name="TextBox 2"/>
          <p:cNvSpPr txBox="1"/>
          <p:nvPr/>
        </p:nvSpPr>
        <p:spPr>
          <a:xfrm>
            <a:off x="9249778" y="2508072"/>
            <a:ext cx="2942222" cy="317009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Criteria:</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Z-score &gt; 2</a:t>
            </a:r>
          </a:p>
          <a:p>
            <a:pPr marL="342900" indent="-342900">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PermuteP</a:t>
            </a:r>
            <a:r>
              <a:rPr lang="en-US" sz="2000" dirty="0" smtClean="0">
                <a:latin typeface="Arial" panose="020B0604020202020204" pitchFamily="34" charset="0"/>
                <a:cs typeface="Arial" panose="020B0604020202020204" pitchFamily="34" charset="0"/>
              </a:rPr>
              <a:t> &lt; 0.05</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Number Changed </a:t>
            </a:r>
            <a:r>
              <a:rPr lang="en-US" sz="2000" dirty="0" smtClean="0"/>
              <a:t>≥ 2</a:t>
            </a:r>
          </a:p>
          <a:p>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43 total categories found, with significant overlap</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62464" y="2192942"/>
            <a:ext cx="8787314" cy="3737887"/>
          </a:xfrm>
          <a:prstGeom prst="rect">
            <a:avLst/>
          </a:prstGeom>
        </p:spPr>
      </p:pic>
    </p:spTree>
    <p:extLst>
      <p:ext uri="{BB962C8B-B14F-4D97-AF65-F5344CB8AC3E}">
        <p14:creationId xmlns:p14="http://schemas.microsoft.com/office/powerpoint/2010/main" val="3750136242"/>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US" sz="4000" b="1" dirty="0" smtClean="0">
                <a:solidFill>
                  <a:schemeClr val="accent1">
                    <a:lumMod val="75000"/>
                  </a:schemeClr>
                </a:solidFill>
                <a:latin typeface="Arial" panose="020B0604020202020204" pitchFamily="34" charset="0"/>
                <a:cs typeface="Arial" panose="020B0604020202020204" pitchFamily="34" charset="0"/>
              </a:rPr>
              <a:t>Pyrimidine nucleoside </a:t>
            </a:r>
            <a:r>
              <a:rPr lang="en-US" sz="4000" b="1" dirty="0">
                <a:solidFill>
                  <a:schemeClr val="accent1">
                    <a:lumMod val="75000"/>
                  </a:schemeClr>
                </a:solidFill>
                <a:latin typeface="Arial" panose="020B0604020202020204" pitchFamily="34" charset="0"/>
                <a:cs typeface="Arial" panose="020B0604020202020204" pitchFamily="34" charset="0"/>
              </a:rPr>
              <a:t>triphosphate metabolic </a:t>
            </a:r>
            <a:r>
              <a:rPr lang="en-US" sz="4000" b="1" dirty="0" smtClean="0">
                <a:solidFill>
                  <a:schemeClr val="accent1">
                    <a:lumMod val="75000"/>
                  </a:schemeClr>
                </a:solidFill>
                <a:latin typeface="Arial" panose="020B0604020202020204" pitchFamily="34" charset="0"/>
                <a:cs typeface="Arial" panose="020B0604020202020204" pitchFamily="34" charset="0"/>
              </a:rPr>
              <a:t>process is heavily </a:t>
            </a:r>
            <a:r>
              <a:rPr lang="en-US" sz="4000" b="1" dirty="0" err="1" smtClean="0">
                <a:solidFill>
                  <a:schemeClr val="accent1">
                    <a:lumMod val="75000"/>
                  </a:schemeClr>
                </a:solidFill>
                <a:latin typeface="Arial" panose="020B0604020202020204" pitchFamily="34" charset="0"/>
                <a:cs typeface="Arial" panose="020B0604020202020204" pitchFamily="34" charset="0"/>
              </a:rPr>
              <a:t>upregulated</a:t>
            </a:r>
            <a:endParaRPr lang="en" sz="4000" b="1" i="1" dirty="0">
              <a:solidFill>
                <a:schemeClr val="accent1">
                  <a:lumMod val="75000"/>
                </a:schemeClr>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1066785" lvl="1" indent="-507987">
              <a:buClr>
                <a:schemeClr val="dk1"/>
              </a:buClr>
              <a:buSzPct val="100000"/>
              <a:buFont typeface="Arial" panose="020B0604020202020204" pitchFamily="34" charset="0"/>
              <a:buChar char="●"/>
            </a:pPr>
            <a:endParaRPr lang="en" sz="2400" dirty="0" smtClean="0">
              <a:latin typeface="Arial" panose="020B0604020202020204" pitchFamily="34" charset="0"/>
              <a:cs typeface="Arial" panose="020B0604020202020204" pitchFamily="34" charset="0"/>
            </a:endParaRPr>
          </a:p>
          <a:p>
            <a:pPr marL="101598" indent="0">
              <a:buClr>
                <a:schemeClr val="dk1"/>
              </a:buClr>
              <a:buSzPct val="100000"/>
              <a:buNone/>
            </a:pPr>
            <a:endParaRPr lang="en" dirty="0" smtClean="0">
              <a:latin typeface="Arial" panose="020B0604020202020204" pitchFamily="34" charset="0"/>
              <a:cs typeface="Arial" panose="020B0604020202020204" pitchFamily="34" charset="0"/>
            </a:endParaRP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
        <p:nvSpPr>
          <p:cNvPr id="3" name="TextBox 2"/>
          <p:cNvSpPr txBox="1"/>
          <p:nvPr/>
        </p:nvSpPr>
        <p:spPr>
          <a:xfrm>
            <a:off x="4248901" y="2629410"/>
            <a:ext cx="7333499"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None of these genes mentioned or found to be significant in the paper</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other bacteria, such as Staphylococcus </a:t>
            </a:r>
            <a:r>
              <a:rPr lang="en-US" sz="2400" dirty="0" err="1" smtClean="0">
                <a:latin typeface="Arial" panose="020B0604020202020204" pitchFamily="34" charset="0"/>
                <a:cs typeface="Arial" panose="020B0604020202020204" pitchFamily="34" charset="0"/>
              </a:rPr>
              <a:t>aureus</a:t>
            </a:r>
            <a:r>
              <a:rPr lang="en-US" sz="2400" dirty="0" smtClean="0">
                <a:latin typeface="Arial" panose="020B0604020202020204" pitchFamily="34" charset="0"/>
                <a:cs typeface="Arial" panose="020B0604020202020204" pitchFamily="34" charset="0"/>
              </a:rPr>
              <a:t>, pyrimidine metabolism is </a:t>
            </a:r>
            <a:r>
              <a:rPr lang="en-US" sz="2400" dirty="0" err="1" smtClean="0">
                <a:latin typeface="Arial" panose="020B0604020202020204" pitchFamily="34" charset="0"/>
                <a:cs typeface="Arial" panose="020B0604020202020204" pitchFamily="34" charset="0"/>
              </a:rPr>
              <a:t>downregulated</a:t>
            </a:r>
            <a:r>
              <a:rPr lang="en-US" sz="2400" dirty="0" smtClean="0">
                <a:latin typeface="Arial" panose="020B0604020202020204" pitchFamily="34" charset="0"/>
                <a:cs typeface="Arial" panose="020B0604020202020204" pitchFamily="34" charset="0"/>
              </a:rPr>
              <a:t> during stress (Song)</a:t>
            </a:r>
          </a:p>
          <a:p>
            <a:pPr marL="800100" lvl="1"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SigB</a:t>
            </a:r>
            <a:r>
              <a:rPr lang="en-US" sz="2400" dirty="0" smtClean="0">
                <a:latin typeface="Arial" panose="020B0604020202020204" pitchFamily="34" charset="0"/>
                <a:cs typeface="Arial" panose="020B0604020202020204" pitchFamily="34" charset="0"/>
              </a:rPr>
              <a:t> may have a vital role in this </a:t>
            </a:r>
            <a:r>
              <a:rPr lang="en-US" sz="2400" dirty="0" err="1" smtClean="0">
                <a:latin typeface="Arial" panose="020B0604020202020204" pitchFamily="34" charset="0"/>
                <a:cs typeface="Arial" panose="020B0604020202020204" pitchFamily="34" charset="0"/>
              </a:rPr>
              <a:t>downregulation</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t="3039"/>
          <a:stretch/>
        </p:blipFill>
        <p:spPr>
          <a:xfrm>
            <a:off x="1588421" y="1554957"/>
            <a:ext cx="2257001" cy="5195895"/>
          </a:xfrm>
          <a:prstGeom prst="rect">
            <a:avLst/>
          </a:prstGeom>
        </p:spPr>
      </p:pic>
    </p:spTree>
    <p:extLst>
      <p:ext uri="{BB962C8B-B14F-4D97-AF65-F5344CB8AC3E}">
        <p14:creationId xmlns:p14="http://schemas.microsoft.com/office/powerpoint/2010/main" val="31329371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13"/>
            <a:ext cx="10515600" cy="1325563"/>
          </a:xfrm>
        </p:spPr>
        <p:txBody>
          <a:bodyPr>
            <a:normAutofit/>
          </a:bodyPr>
          <a:lstStyle/>
          <a:p>
            <a:pPr algn="ctr"/>
            <a:r>
              <a:rPr lang="en-US" sz="4000" b="1" dirty="0" smtClean="0">
                <a:solidFill>
                  <a:schemeClr val="accent1">
                    <a:lumMod val="75000"/>
                  </a:schemeClr>
                </a:solidFill>
                <a:latin typeface="Arial" panose="020B0604020202020204" pitchFamily="34" charset="0"/>
                <a:cs typeface="Arial" panose="020B0604020202020204" pitchFamily="34" charset="0"/>
              </a:rPr>
              <a:t>OUTLINE</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1676"/>
            <a:ext cx="10515600" cy="4351338"/>
          </a:xfrm>
        </p:spPr>
        <p:txBody>
          <a:bodyPr/>
          <a:lstStyle/>
          <a:p>
            <a:pPr marL="457200" lvl="0" indent="-381000">
              <a:spcBef>
                <a:spcPts val="0"/>
              </a:spcBef>
              <a:buClr>
                <a:schemeClr val="dk1"/>
              </a:buClr>
              <a:buSzPct val="100000"/>
              <a:buFont typeface="Arial"/>
              <a:buChar char="●"/>
            </a:pPr>
            <a:r>
              <a:rPr lang="en" dirty="0">
                <a:latin typeface="Arial" panose="020B0604020202020204" pitchFamily="34" charset="0"/>
                <a:cs typeface="Arial" panose="020B0604020202020204" pitchFamily="34" charset="0"/>
              </a:rPr>
              <a:t>σ</a:t>
            </a:r>
            <a:r>
              <a:rPr lang="en" baseline="30000" dirty="0">
                <a:latin typeface="Arial" panose="020B0604020202020204" pitchFamily="34" charset="0"/>
                <a:cs typeface="Arial" panose="020B0604020202020204" pitchFamily="34" charset="0"/>
              </a:rPr>
              <a:t>B</a:t>
            </a:r>
            <a:r>
              <a:rPr lang="en" dirty="0">
                <a:latin typeface="Arial" panose="020B0604020202020204" pitchFamily="34" charset="0"/>
                <a:cs typeface="Arial" panose="020B0604020202020204" pitchFamily="34" charset="0"/>
              </a:rPr>
              <a:t> plays a role in the stress response of </a:t>
            </a:r>
            <a:r>
              <a:rPr lang="en" i="1" dirty="0">
                <a:latin typeface="Arial" panose="020B0604020202020204" pitchFamily="34" charset="0"/>
                <a:cs typeface="Arial" panose="020B0604020202020204" pitchFamily="34" charset="0"/>
              </a:rPr>
              <a:t>M. tuberculosis</a:t>
            </a:r>
          </a:p>
          <a:p>
            <a:pPr marL="457200" lvl="0" indent="-381000">
              <a:spcBef>
                <a:spcPts val="0"/>
              </a:spcBef>
              <a:buClr>
                <a:schemeClr val="dk1"/>
              </a:buClr>
              <a:buSzPct val="100000"/>
              <a:buFont typeface="Arial"/>
              <a:buChar char="●"/>
            </a:pPr>
            <a:r>
              <a:rPr lang="en" dirty="0" smtClean="0">
                <a:latin typeface="Arial" panose="020B0604020202020204" pitchFamily="34" charset="0"/>
                <a:cs typeface="Arial" panose="020B0604020202020204" pitchFamily="34" charset="0"/>
              </a:rPr>
              <a:t>DNA microarrays were used to measure changes in gene expression during cell envelope stress</a:t>
            </a:r>
          </a:p>
          <a:p>
            <a:pPr marL="457200" lvl="0" indent="-381000">
              <a:spcBef>
                <a:spcPts val="0"/>
              </a:spcBef>
              <a:buClr>
                <a:schemeClr val="dk1"/>
              </a:buClr>
              <a:buSzPct val="100000"/>
              <a:buFont typeface="Arial"/>
              <a:buChar char="●"/>
            </a:pPr>
            <a:r>
              <a:rPr lang="en" dirty="0" smtClean="0">
                <a:latin typeface="Arial" panose="020B0604020202020204" pitchFamily="34" charset="0"/>
                <a:cs typeface="Arial" panose="020B0604020202020204" pitchFamily="34" charset="0"/>
              </a:rPr>
              <a:t>Data analysis aimed to verify the findings given in the paper, but problems were encountered</a:t>
            </a:r>
          </a:p>
          <a:p>
            <a:pPr marL="457200" lvl="0" indent="-381000">
              <a:spcBef>
                <a:spcPts val="0"/>
              </a:spcBef>
              <a:buClr>
                <a:schemeClr val="dk1"/>
              </a:buClr>
              <a:buSzPct val="100000"/>
              <a:buFont typeface="Arial"/>
              <a:buChar char="●"/>
            </a:pPr>
            <a:r>
              <a:rPr lang="en" dirty="0" smtClean="0">
                <a:latin typeface="Arial" panose="020B0604020202020204" pitchFamily="34" charset="0"/>
                <a:cs typeface="Arial" panose="020B0604020202020204" pitchFamily="34" charset="0"/>
              </a:rPr>
              <a:t>GenMAPP and MAPPFinder analysis used to further analyze the data</a:t>
            </a:r>
          </a:p>
          <a:p>
            <a:pPr marL="457200" lvl="0" indent="-381000">
              <a:spcBef>
                <a:spcPts val="0"/>
              </a:spcBef>
              <a:buClr>
                <a:schemeClr val="dk1"/>
              </a:buClr>
              <a:buSzPct val="100000"/>
              <a:buFont typeface="Arial"/>
              <a:buChar char="●"/>
            </a:pPr>
            <a:r>
              <a:rPr lang="en" dirty="0" smtClean="0">
                <a:latin typeface="Arial" panose="020B0604020202020204" pitchFamily="34" charset="0"/>
                <a:cs typeface="Arial" panose="020B0604020202020204" pitchFamily="34" charset="0"/>
              </a:rPr>
              <a:t>Significant differences exist between the findings of the paper a</a:t>
            </a:r>
            <a:r>
              <a:rPr lang="en-US" dirty="0" err="1" smtClean="0">
                <a:latin typeface="Arial" panose="020B0604020202020204" pitchFamily="34" charset="0"/>
                <a:cs typeface="Arial" panose="020B0604020202020204" pitchFamily="34" charset="0"/>
              </a:rPr>
              <a:t>nd</a:t>
            </a:r>
            <a:r>
              <a:rPr lang="en" dirty="0" smtClean="0">
                <a:latin typeface="Arial" panose="020B0604020202020204" pitchFamily="34" charset="0"/>
                <a:cs typeface="Arial" panose="020B0604020202020204" pitchFamily="34" charset="0"/>
              </a:rPr>
              <a:t> my analysis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551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MAPPFinder found varied categories in downregulation</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1066785" lvl="1" indent="-507987">
              <a:buClr>
                <a:schemeClr val="dk1"/>
              </a:buClr>
              <a:buSzPct val="100000"/>
              <a:buFont typeface="Arial" panose="020B0604020202020204" pitchFamily="34" charset="0"/>
              <a:buChar char="●"/>
            </a:pPr>
            <a:endParaRPr lang="en" sz="2400" dirty="0" smtClean="0">
              <a:latin typeface="Arial" panose="020B0604020202020204" pitchFamily="34" charset="0"/>
              <a:cs typeface="Arial" panose="020B0604020202020204" pitchFamily="34" charset="0"/>
            </a:endParaRPr>
          </a:p>
          <a:p>
            <a:pPr marL="101598" indent="0">
              <a:buClr>
                <a:schemeClr val="dk1"/>
              </a:buClr>
              <a:buSzPct val="100000"/>
              <a:buNone/>
            </a:pPr>
            <a:endParaRPr lang="en" dirty="0" smtClean="0">
              <a:latin typeface="Arial" panose="020B0604020202020204" pitchFamily="34" charset="0"/>
              <a:cs typeface="Arial" panose="020B0604020202020204" pitchFamily="34" charset="0"/>
            </a:endParaRP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
        <p:nvSpPr>
          <p:cNvPr id="3" name="TextBox 2"/>
          <p:cNvSpPr txBox="1"/>
          <p:nvPr/>
        </p:nvSpPr>
        <p:spPr>
          <a:xfrm>
            <a:off x="8326704" y="1875848"/>
            <a:ext cx="3398655" cy="4278094"/>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Criteria:</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Z-score &gt; 2</a:t>
            </a:r>
          </a:p>
          <a:p>
            <a:pPr marL="342900" indent="-342900">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PermuteP</a:t>
            </a:r>
            <a:r>
              <a:rPr lang="en-US" sz="2000" dirty="0" smtClean="0">
                <a:latin typeface="Arial" panose="020B0604020202020204" pitchFamily="34" charset="0"/>
                <a:cs typeface="Arial" panose="020B0604020202020204" pitchFamily="34" charset="0"/>
              </a:rPr>
              <a:t> &lt; 0.05</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Number Changed </a:t>
            </a:r>
            <a:r>
              <a:rPr lang="en-US" sz="2000" dirty="0" smtClean="0"/>
              <a:t>≥ 2</a:t>
            </a:r>
          </a:p>
          <a:p>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29 total categories found, with significant overlap</a:t>
            </a: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ideR</a:t>
            </a:r>
            <a:r>
              <a:rPr lang="en-US" sz="2400" dirty="0" smtClean="0">
                <a:latin typeface="Arial" panose="020B0604020202020204" pitchFamily="34" charset="0"/>
                <a:cs typeface="Arial" panose="020B0604020202020204" pitchFamily="34" charset="0"/>
              </a:rPr>
              <a:t>, the gene found in the paper, is involved in zinc ion binding</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62754" y="1884933"/>
            <a:ext cx="6810796" cy="4416376"/>
          </a:xfrm>
          <a:prstGeom prst="rect">
            <a:avLst/>
          </a:prstGeom>
        </p:spPr>
      </p:pic>
    </p:spTree>
    <p:extLst>
      <p:ext uri="{BB962C8B-B14F-4D97-AF65-F5344CB8AC3E}">
        <p14:creationId xmlns:p14="http://schemas.microsoft.com/office/powerpoint/2010/main" val="3065800976"/>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Nucleic acid binding has a mix of upregulation and downregulation</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1066785" lvl="1" indent="-507987">
              <a:buClr>
                <a:schemeClr val="dk1"/>
              </a:buClr>
              <a:buSzPct val="100000"/>
              <a:buFont typeface="Arial" panose="020B0604020202020204" pitchFamily="34" charset="0"/>
              <a:buChar char="●"/>
            </a:pPr>
            <a:endParaRPr lang="en" sz="2400" dirty="0" smtClean="0">
              <a:latin typeface="Arial" panose="020B0604020202020204" pitchFamily="34" charset="0"/>
              <a:cs typeface="Arial" panose="020B0604020202020204" pitchFamily="34" charset="0"/>
            </a:endParaRPr>
          </a:p>
          <a:p>
            <a:pPr marL="101598" indent="0">
              <a:buClr>
                <a:schemeClr val="dk1"/>
              </a:buClr>
              <a:buSzPct val="100000"/>
              <a:buNone/>
            </a:pPr>
            <a:endParaRPr lang="en" dirty="0" smtClean="0">
              <a:latin typeface="Arial" panose="020B0604020202020204" pitchFamily="34" charset="0"/>
              <a:cs typeface="Arial" panose="020B0604020202020204" pitchFamily="34" charset="0"/>
            </a:endParaRP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
        <p:nvSpPr>
          <p:cNvPr id="3" name="TextBox 2"/>
          <p:cNvSpPr txBox="1"/>
          <p:nvPr/>
        </p:nvSpPr>
        <p:spPr>
          <a:xfrm>
            <a:off x="5834949" y="2860733"/>
            <a:ext cx="574745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removal of transcription factor </a:t>
            </a:r>
            <a:r>
              <a:rPr lang="en-US" sz="2400" dirty="0" err="1" smtClean="0">
                <a:latin typeface="Arial" panose="020B0604020202020204" pitchFamily="34" charset="0"/>
                <a:cs typeface="Arial" panose="020B0604020202020204" pitchFamily="34" charset="0"/>
              </a:rPr>
              <a:t>SigB</a:t>
            </a:r>
            <a:r>
              <a:rPr lang="en-US" sz="2400" dirty="0" smtClean="0">
                <a:latin typeface="Arial" panose="020B0604020202020204" pitchFamily="34" charset="0"/>
                <a:cs typeface="Arial" panose="020B0604020202020204" pitchFamily="34" charset="0"/>
              </a:rPr>
              <a:t> lead to </a:t>
            </a:r>
            <a:r>
              <a:rPr lang="en-US" sz="2400" dirty="0" err="1" smtClean="0">
                <a:latin typeface="Arial" panose="020B0604020202020204" pitchFamily="34" charset="0"/>
                <a:cs typeface="Arial" panose="020B0604020202020204" pitchFamily="34" charset="0"/>
              </a:rPr>
              <a:t>upregulation</a:t>
            </a:r>
            <a:r>
              <a:rPr lang="en-US" sz="2400" dirty="0" smtClean="0">
                <a:latin typeface="Arial" panose="020B0604020202020204" pitchFamily="34" charset="0"/>
                <a:cs typeface="Arial" panose="020B0604020202020204" pitchFamily="34" charset="0"/>
              </a:rPr>
              <a:t> and </a:t>
            </a:r>
            <a:r>
              <a:rPr lang="en-US" sz="2400" dirty="0" err="1" smtClean="0">
                <a:latin typeface="Arial" panose="020B0604020202020204" pitchFamily="34" charset="0"/>
                <a:cs typeface="Arial" panose="020B0604020202020204" pitchFamily="34" charset="0"/>
              </a:rPr>
              <a:t>downregulation</a:t>
            </a:r>
            <a:r>
              <a:rPr lang="en-US" sz="2400" dirty="0" smtClean="0">
                <a:latin typeface="Arial" panose="020B0604020202020204" pitchFamily="34" charset="0"/>
                <a:cs typeface="Arial" panose="020B0604020202020204" pitchFamily="34" charset="0"/>
              </a:rPr>
              <a:t> of other transcription factors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However, only 32 of 433 genes in the category were changed</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t="2954"/>
          <a:stretch/>
        </p:blipFill>
        <p:spPr>
          <a:xfrm>
            <a:off x="1176043" y="1545578"/>
            <a:ext cx="4092463" cy="5093655"/>
          </a:xfrm>
          <a:prstGeom prst="rect">
            <a:avLst/>
          </a:prstGeom>
        </p:spPr>
      </p:pic>
    </p:spTree>
    <p:extLst>
      <p:ext uri="{BB962C8B-B14F-4D97-AF65-F5344CB8AC3E}">
        <p14:creationId xmlns:p14="http://schemas.microsoft.com/office/powerpoint/2010/main" val="3907288079"/>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Zinc ion binding category did not show expected downregulation of ideR</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1066785" lvl="1" indent="-507987">
              <a:buClr>
                <a:schemeClr val="dk1"/>
              </a:buClr>
              <a:buSzPct val="100000"/>
              <a:buFont typeface="Arial" panose="020B0604020202020204" pitchFamily="34" charset="0"/>
              <a:buChar char="●"/>
            </a:pPr>
            <a:endParaRPr lang="en" sz="2400" dirty="0" smtClean="0">
              <a:latin typeface="Arial" panose="020B0604020202020204" pitchFamily="34" charset="0"/>
              <a:cs typeface="Arial" panose="020B0604020202020204" pitchFamily="34" charset="0"/>
            </a:endParaRPr>
          </a:p>
          <a:p>
            <a:pPr marL="101598" indent="0">
              <a:buClr>
                <a:schemeClr val="dk1"/>
              </a:buClr>
              <a:buSzPct val="100000"/>
              <a:buNone/>
            </a:pPr>
            <a:endParaRPr lang="en" dirty="0" smtClean="0">
              <a:latin typeface="Arial" panose="020B0604020202020204" pitchFamily="34" charset="0"/>
              <a:cs typeface="Arial" panose="020B0604020202020204" pitchFamily="34" charset="0"/>
            </a:endParaRP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
        <p:nvSpPr>
          <p:cNvPr id="3" name="TextBox 2"/>
          <p:cNvSpPr txBox="1"/>
          <p:nvPr/>
        </p:nvSpPr>
        <p:spPr>
          <a:xfrm>
            <a:off x="5834949" y="2860733"/>
            <a:ext cx="5747451"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ideR</a:t>
            </a:r>
            <a:r>
              <a:rPr lang="en-US" sz="2400" dirty="0" smtClean="0">
                <a:latin typeface="Arial" panose="020B0604020202020204" pitchFamily="34" charset="0"/>
                <a:cs typeface="Arial" panose="020B0604020202020204" pitchFamily="34" charset="0"/>
              </a:rPr>
              <a:t>, a protein focused on in the paper, was not found to be significantly </a:t>
            </a:r>
            <a:r>
              <a:rPr lang="en-US" sz="2400" dirty="0" err="1" smtClean="0">
                <a:latin typeface="Arial" panose="020B0604020202020204" pitchFamily="34" charset="0"/>
                <a:cs typeface="Arial" panose="020B0604020202020204" pitchFamily="34" charset="0"/>
              </a:rPr>
              <a:t>downregulated</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genes in the </a:t>
            </a:r>
            <a:r>
              <a:rPr lang="en-US" sz="2400" dirty="0" err="1" smtClean="0">
                <a:latin typeface="Arial" panose="020B0604020202020204" pitchFamily="34" charset="0"/>
                <a:cs typeface="Arial" panose="020B0604020202020204" pitchFamily="34" charset="0"/>
              </a:rPr>
              <a:t>mbt</a:t>
            </a:r>
            <a:r>
              <a:rPr lang="en-US" sz="2400" dirty="0" smtClean="0">
                <a:latin typeface="Arial" panose="020B0604020202020204" pitchFamily="34" charset="0"/>
                <a:cs typeface="Arial" panose="020B0604020202020204" pitchFamily="34" charset="0"/>
              </a:rPr>
              <a:t> cluster concurrently were not shown to be </a:t>
            </a:r>
            <a:r>
              <a:rPr lang="en-US" sz="2400" dirty="0" err="1" smtClean="0">
                <a:latin typeface="Arial" panose="020B0604020202020204" pitchFamily="34" charset="0"/>
                <a:cs typeface="Arial" panose="020B0604020202020204" pitchFamily="34" charset="0"/>
              </a:rPr>
              <a:t>upregulated</a:t>
            </a:r>
            <a:endParaRPr lang="en-US" sz="24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mbtH</a:t>
            </a:r>
            <a:r>
              <a:rPr lang="en-US" sz="2400" dirty="0" smtClean="0">
                <a:latin typeface="Arial" panose="020B0604020202020204" pitchFamily="34" charset="0"/>
                <a:cs typeface="Arial" panose="020B0604020202020204" pitchFamily="34" charset="0"/>
              </a:rPr>
              <a:t> was not present in </a:t>
            </a:r>
            <a:r>
              <a:rPr lang="en-US" sz="2400" dirty="0" err="1" smtClean="0">
                <a:latin typeface="Arial" panose="020B0604020202020204" pitchFamily="34" charset="0"/>
                <a:cs typeface="Arial" panose="020B0604020202020204" pitchFamily="34" charset="0"/>
              </a:rPr>
              <a:t>MAPPFinder</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03" t="14514" r="37454"/>
          <a:stretch/>
        </p:blipFill>
        <p:spPr>
          <a:xfrm>
            <a:off x="1408014" y="1457142"/>
            <a:ext cx="3907582" cy="5271960"/>
          </a:xfrm>
          <a:prstGeom prst="rect">
            <a:avLst/>
          </a:prstGeom>
        </p:spPr>
      </p:pic>
      <p:sp>
        <p:nvSpPr>
          <p:cNvPr id="4" name="Rectangle 3"/>
          <p:cNvSpPr/>
          <p:nvPr/>
        </p:nvSpPr>
        <p:spPr>
          <a:xfrm>
            <a:off x="1408014" y="3907857"/>
            <a:ext cx="1060057" cy="2486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54000">
                <a:solidFill>
                  <a:schemeClr val="tx1"/>
                </a:solidFill>
              </a:ln>
            </a:endParaRPr>
          </a:p>
        </p:txBody>
      </p:sp>
    </p:spTree>
    <p:extLst>
      <p:ext uri="{BB962C8B-B14F-4D97-AF65-F5344CB8AC3E}">
        <p14:creationId xmlns:p14="http://schemas.microsoft.com/office/powerpoint/2010/main" val="3499216838"/>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13"/>
            <a:ext cx="10515600" cy="1325563"/>
          </a:xfrm>
        </p:spPr>
        <p:txBody>
          <a:bodyPr>
            <a:normAutofit/>
          </a:bodyPr>
          <a:lstStyle/>
          <a:p>
            <a:pPr algn="ctr"/>
            <a:r>
              <a:rPr lang="en-US" sz="4000" b="1" dirty="0" smtClean="0">
                <a:solidFill>
                  <a:schemeClr val="accent1">
                    <a:lumMod val="75000"/>
                  </a:schemeClr>
                </a:solidFill>
                <a:latin typeface="Arial" panose="020B0604020202020204" pitchFamily="34" charset="0"/>
                <a:cs typeface="Arial" panose="020B0604020202020204" pitchFamily="34" charset="0"/>
              </a:rPr>
              <a:t>OUTLINE</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1676"/>
            <a:ext cx="10515600" cy="4351338"/>
          </a:xfrm>
        </p:spPr>
        <p:txBody>
          <a:bodyPr/>
          <a:lstStyle/>
          <a:p>
            <a:pPr marL="457200" lvl="0" indent="-381000">
              <a:spcBef>
                <a:spcPts val="0"/>
              </a:spcBef>
              <a:buClr>
                <a:schemeClr val="dk1"/>
              </a:buClr>
              <a:buSzPct val="100000"/>
              <a:buFont typeface="Arial"/>
              <a:buChar char="●"/>
            </a:pPr>
            <a:r>
              <a:rPr lang="en" dirty="0">
                <a:solidFill>
                  <a:schemeClr val="bg1">
                    <a:lumMod val="65000"/>
                  </a:schemeClr>
                </a:solidFill>
                <a:latin typeface="Arial" panose="020B0604020202020204" pitchFamily="34" charset="0"/>
                <a:cs typeface="Arial" panose="020B0604020202020204" pitchFamily="34" charset="0"/>
              </a:rPr>
              <a:t>σ</a:t>
            </a:r>
            <a:r>
              <a:rPr lang="en" baseline="30000" dirty="0">
                <a:solidFill>
                  <a:schemeClr val="bg1">
                    <a:lumMod val="65000"/>
                  </a:schemeClr>
                </a:solidFill>
                <a:latin typeface="Arial" panose="020B0604020202020204" pitchFamily="34" charset="0"/>
                <a:cs typeface="Arial" panose="020B0604020202020204" pitchFamily="34" charset="0"/>
              </a:rPr>
              <a:t>B</a:t>
            </a:r>
            <a:r>
              <a:rPr lang="en" dirty="0">
                <a:solidFill>
                  <a:schemeClr val="bg1">
                    <a:lumMod val="65000"/>
                  </a:schemeClr>
                </a:solidFill>
                <a:latin typeface="Arial" panose="020B0604020202020204" pitchFamily="34" charset="0"/>
                <a:cs typeface="Arial" panose="020B0604020202020204" pitchFamily="34" charset="0"/>
              </a:rPr>
              <a:t> plays a role in the stress response of </a:t>
            </a:r>
            <a:r>
              <a:rPr lang="en" i="1" dirty="0">
                <a:solidFill>
                  <a:schemeClr val="bg1">
                    <a:lumMod val="65000"/>
                  </a:schemeClr>
                </a:solidFill>
                <a:latin typeface="Arial" panose="020B0604020202020204" pitchFamily="34" charset="0"/>
                <a:cs typeface="Arial" panose="020B0604020202020204" pitchFamily="34" charset="0"/>
              </a:rPr>
              <a:t>M. tuberculosis</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DNA microarrays were used to measure changes in gene expression during cell envelope stress</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Data analysis aimed to verify the findings given in the paper, but problems were encountered</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GenMAPP and MAPPFinder analysis used to further analyze the data</a:t>
            </a:r>
          </a:p>
          <a:p>
            <a:pPr marL="457200" lvl="0" indent="-381000">
              <a:spcBef>
                <a:spcPts val="0"/>
              </a:spcBef>
              <a:buClr>
                <a:schemeClr val="dk1"/>
              </a:buClr>
              <a:buSzPct val="100000"/>
              <a:buFont typeface="Arial"/>
              <a:buChar char="●"/>
            </a:pPr>
            <a:r>
              <a:rPr lang="en" dirty="0" smtClean="0">
                <a:latin typeface="Arial" panose="020B0604020202020204" pitchFamily="34" charset="0"/>
                <a:cs typeface="Arial" panose="020B0604020202020204" pitchFamily="34" charset="0"/>
              </a:rPr>
              <a:t>Significant differences exist between the findings of the paper a</a:t>
            </a:r>
            <a:r>
              <a:rPr lang="en-US" dirty="0" err="1" smtClean="0">
                <a:latin typeface="Arial" panose="020B0604020202020204" pitchFamily="34" charset="0"/>
                <a:cs typeface="Arial" panose="020B0604020202020204" pitchFamily="34" charset="0"/>
              </a:rPr>
              <a:t>nd</a:t>
            </a:r>
            <a:r>
              <a:rPr lang="en" dirty="0" smtClean="0">
                <a:latin typeface="Arial" panose="020B0604020202020204" pitchFamily="34" charset="0"/>
                <a:cs typeface="Arial" panose="020B0604020202020204" pitchFamily="34" charset="0"/>
              </a:rPr>
              <a:t> my analysis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264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Overall analysis does not support Fontan et al’s findings</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609585" indent="-507987">
              <a:buClr>
                <a:schemeClr val="dk1"/>
              </a:buClr>
              <a:buSzPct val="100000"/>
              <a:buFont typeface="Arial" panose="020B0604020202020204" pitchFamily="34" charset="0"/>
              <a:buChar char="●"/>
            </a:pPr>
            <a:r>
              <a:rPr lang="en" sz="3200" dirty="0" smtClean="0">
                <a:latin typeface="Arial" panose="020B0604020202020204" pitchFamily="34" charset="0"/>
                <a:cs typeface="Arial" panose="020B0604020202020204" pitchFamily="34" charset="0"/>
              </a:rPr>
              <a:t>The genes focused on for SDS stress, ideR and the mbt cluster, were not found to be significantly regulated</a:t>
            </a:r>
          </a:p>
          <a:p>
            <a:pPr marL="609585" indent="-507987">
              <a:buClr>
                <a:schemeClr val="dk1"/>
              </a:buClr>
              <a:buSzPct val="100000"/>
              <a:buFont typeface="Arial" panose="020B0604020202020204" pitchFamily="34" charset="0"/>
              <a:buChar char="●"/>
            </a:pPr>
            <a:r>
              <a:rPr lang="en" sz="3200" dirty="0" smtClean="0">
                <a:latin typeface="Arial" panose="020B0604020202020204" pitchFamily="34" charset="0"/>
                <a:cs typeface="Arial" panose="020B0604020202020204" pitchFamily="34" charset="0"/>
              </a:rPr>
              <a:t>The most significant genes in my analysis were not found to be significant in the paper</a:t>
            </a:r>
          </a:p>
          <a:p>
            <a:pPr marL="609585" indent="-507987">
              <a:buClr>
                <a:schemeClr val="dk1"/>
              </a:buClr>
              <a:buSzPct val="100000"/>
              <a:buFont typeface="Arial" panose="020B0604020202020204" pitchFamily="34" charset="0"/>
              <a:buChar char="●"/>
            </a:pPr>
            <a:r>
              <a:rPr lang="en" sz="3200" dirty="0" smtClean="0">
                <a:latin typeface="Arial" panose="020B0604020202020204" pitchFamily="34" charset="0"/>
                <a:cs typeface="Arial" panose="020B0604020202020204" pitchFamily="34" charset="0"/>
              </a:rPr>
              <a:t>The discrepancy was most likely due to the lack of adequate knowledge of which Gene IDs corresponded to which Reporter Identifier</a:t>
            </a:r>
          </a:p>
          <a:p>
            <a:pPr marL="1066785" lvl="1" indent="-507987">
              <a:buClr>
                <a:schemeClr val="dk1"/>
              </a:buClr>
              <a:buSzPct val="100000"/>
              <a:buFont typeface="Arial" panose="020B0604020202020204" pitchFamily="34" charset="0"/>
              <a:buChar char="●"/>
            </a:pPr>
            <a:r>
              <a:rPr lang="en" dirty="0" smtClean="0">
                <a:latin typeface="Arial" panose="020B0604020202020204" pitchFamily="34" charset="0"/>
                <a:cs typeface="Arial" panose="020B0604020202020204" pitchFamily="34" charset="0"/>
              </a:rPr>
              <a:t>The authors would need to be contacted to get the list of Gene IDs to perform a more accurate study</a:t>
            </a:r>
            <a:endParaRPr lang="en" dirty="0">
              <a:latin typeface="Arial" panose="020B0604020202020204" pitchFamily="34" charset="0"/>
              <a:cs typeface="Arial" panose="020B0604020202020204" pitchFamily="34" charset="0"/>
            </a:endParaRPr>
          </a:p>
          <a:p>
            <a:pPr marL="1066785" lvl="1" indent="-507987">
              <a:buClr>
                <a:schemeClr val="dk1"/>
              </a:buClr>
              <a:buSzPct val="100000"/>
              <a:buFont typeface="Arial" panose="020B0604020202020204" pitchFamily="34" charset="0"/>
              <a:buChar char="●"/>
            </a:pPr>
            <a:endParaRPr lang="en" sz="2400" dirty="0" smtClean="0">
              <a:latin typeface="Arial" panose="020B0604020202020204" pitchFamily="34" charset="0"/>
              <a:cs typeface="Arial" panose="020B0604020202020204" pitchFamily="34" charset="0"/>
            </a:endParaRPr>
          </a:p>
          <a:p>
            <a:pPr marL="101598" indent="0">
              <a:buClr>
                <a:schemeClr val="dk1"/>
              </a:buClr>
              <a:buSzPct val="100000"/>
              <a:buNone/>
            </a:pPr>
            <a:endParaRPr lang="en" dirty="0" smtClean="0">
              <a:latin typeface="Arial" panose="020B0604020202020204" pitchFamily="34" charset="0"/>
              <a:cs typeface="Arial" panose="020B0604020202020204" pitchFamily="34" charset="0"/>
            </a:endParaRPr>
          </a:p>
          <a:p>
            <a:pPr marL="728116" lvl="1" indent="0">
              <a:buClr>
                <a:schemeClr val="dk1"/>
              </a:buClr>
              <a:buSzPct val="100000"/>
              <a:buNone/>
            </a:pPr>
            <a:endParaRPr lang="en"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875226"/>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13"/>
            <a:ext cx="10515600" cy="1325563"/>
          </a:xfrm>
        </p:spPr>
        <p:txBody>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SUMMARY</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1676"/>
            <a:ext cx="10515600" cy="4351338"/>
          </a:xfrm>
        </p:spPr>
        <p:txBody>
          <a:bodyPr>
            <a:normAutofit lnSpcReduction="10000"/>
          </a:bodyPr>
          <a:lstStyle/>
          <a:p>
            <a:pPr marL="457200" lvl="0" indent="-381000">
              <a:spcBef>
                <a:spcPts val="0"/>
              </a:spcBef>
              <a:buClr>
                <a:schemeClr val="dk1"/>
              </a:buClr>
              <a:buSzPct val="100000"/>
              <a:buFont typeface="Arial"/>
              <a:buChar char="●"/>
            </a:pPr>
            <a:r>
              <a:rPr lang="en" dirty="0">
                <a:latin typeface="Arial" panose="020B0604020202020204" pitchFamily="34" charset="0"/>
                <a:cs typeface="Arial" panose="020B0604020202020204" pitchFamily="34" charset="0"/>
              </a:rPr>
              <a:t>σ</a:t>
            </a:r>
            <a:r>
              <a:rPr lang="en" baseline="30000" dirty="0">
                <a:latin typeface="Arial" panose="020B0604020202020204" pitchFamily="34" charset="0"/>
                <a:cs typeface="Arial" panose="020B0604020202020204" pitchFamily="34" charset="0"/>
              </a:rPr>
              <a:t>B</a:t>
            </a:r>
            <a:r>
              <a:rPr lang="en" dirty="0">
                <a:latin typeface="Arial" panose="020B0604020202020204" pitchFamily="34" charset="0"/>
                <a:cs typeface="Arial" panose="020B0604020202020204" pitchFamily="34" charset="0"/>
              </a:rPr>
              <a:t> plays a role in the stress response of </a:t>
            </a:r>
            <a:r>
              <a:rPr lang="en" i="1" dirty="0">
                <a:latin typeface="Arial" panose="020B0604020202020204" pitchFamily="34" charset="0"/>
                <a:cs typeface="Arial" panose="020B0604020202020204" pitchFamily="34" charset="0"/>
              </a:rPr>
              <a:t>M. tuberculosis</a:t>
            </a:r>
          </a:p>
          <a:p>
            <a:pPr marL="457200" lvl="0" indent="-381000">
              <a:spcBef>
                <a:spcPts val="0"/>
              </a:spcBef>
              <a:buClr>
                <a:schemeClr val="dk1"/>
              </a:buClr>
              <a:buSzPct val="100000"/>
              <a:buFont typeface="Arial"/>
              <a:buChar char="●"/>
            </a:pPr>
            <a:r>
              <a:rPr lang="en" dirty="0">
                <a:latin typeface="Arial" panose="020B0604020202020204" pitchFamily="34" charset="0"/>
                <a:cs typeface="Arial" panose="020B0604020202020204" pitchFamily="34" charset="0"/>
              </a:rPr>
              <a:t>DNA microarrays were used to measure changes in gene expression during cell envelope stress</a:t>
            </a:r>
          </a:p>
          <a:p>
            <a:pPr marL="457200" lvl="0" indent="-381000">
              <a:spcBef>
                <a:spcPts val="0"/>
              </a:spcBef>
              <a:buClr>
                <a:schemeClr val="dk1"/>
              </a:buClr>
              <a:buSzPct val="100000"/>
              <a:buFont typeface="Arial"/>
              <a:buChar char="●"/>
            </a:pPr>
            <a:r>
              <a:rPr lang="en" dirty="0">
                <a:latin typeface="Arial" panose="020B0604020202020204" pitchFamily="34" charset="0"/>
                <a:cs typeface="Arial" panose="020B0604020202020204" pitchFamily="34" charset="0"/>
              </a:rPr>
              <a:t>Data analysis aimed to verify the findings given in the paper, but </a:t>
            </a:r>
            <a:r>
              <a:rPr lang="en" dirty="0" smtClean="0">
                <a:latin typeface="Arial" panose="020B0604020202020204" pitchFamily="34" charset="0"/>
                <a:cs typeface="Arial" panose="020B0604020202020204" pitchFamily="34" charset="0"/>
              </a:rPr>
              <a:t>the absence of a reference stating which G</a:t>
            </a:r>
            <a:r>
              <a:rPr lang="en-US" dirty="0" smtClean="0">
                <a:latin typeface="Arial" panose="020B0604020202020204" pitchFamily="34" charset="0"/>
                <a:cs typeface="Arial" panose="020B0604020202020204" pitchFamily="34" charset="0"/>
              </a:rPr>
              <a:t>e</a:t>
            </a:r>
            <a:r>
              <a:rPr lang="en" dirty="0" smtClean="0">
                <a:latin typeface="Arial" panose="020B0604020202020204" pitchFamily="34" charset="0"/>
                <a:cs typeface="Arial" panose="020B0604020202020204" pitchFamily="34" charset="0"/>
              </a:rPr>
              <a:t>ne IDs corresponded to which Reporter Identifier made accuracy difficult</a:t>
            </a:r>
            <a:endParaRPr lang="en" dirty="0">
              <a:latin typeface="Arial" panose="020B0604020202020204" pitchFamily="34" charset="0"/>
              <a:cs typeface="Arial" panose="020B0604020202020204" pitchFamily="34" charset="0"/>
            </a:endParaRPr>
          </a:p>
          <a:p>
            <a:pPr marL="457200" lvl="0" indent="-381000">
              <a:spcBef>
                <a:spcPts val="0"/>
              </a:spcBef>
              <a:buClr>
                <a:schemeClr val="dk1"/>
              </a:buClr>
              <a:buSzPct val="100000"/>
              <a:buFont typeface="Arial"/>
              <a:buChar char="●"/>
            </a:pPr>
            <a:r>
              <a:rPr lang="en" dirty="0">
                <a:latin typeface="Arial" panose="020B0604020202020204" pitchFamily="34" charset="0"/>
                <a:cs typeface="Arial" panose="020B0604020202020204" pitchFamily="34" charset="0"/>
              </a:rPr>
              <a:t>GenMAPP and MAPPFinder </a:t>
            </a:r>
            <a:r>
              <a:rPr lang="en" dirty="0" smtClean="0">
                <a:latin typeface="Arial" panose="020B0604020202020204" pitchFamily="34" charset="0"/>
                <a:cs typeface="Arial" panose="020B0604020202020204" pitchFamily="34" charset="0"/>
              </a:rPr>
              <a:t>analysis was </a:t>
            </a:r>
            <a:r>
              <a:rPr lang="en" dirty="0">
                <a:latin typeface="Arial" panose="020B0604020202020204" pitchFamily="34" charset="0"/>
                <a:cs typeface="Arial" panose="020B0604020202020204" pitchFamily="34" charset="0"/>
              </a:rPr>
              <a:t>used to further analyze the </a:t>
            </a:r>
            <a:r>
              <a:rPr lang="en" dirty="0" smtClean="0">
                <a:latin typeface="Arial" panose="020B0604020202020204" pitchFamily="34" charset="0"/>
                <a:cs typeface="Arial" panose="020B0604020202020204" pitchFamily="34" charset="0"/>
              </a:rPr>
              <a:t>data</a:t>
            </a:r>
            <a:endParaRPr lang="en" dirty="0">
              <a:latin typeface="Arial" panose="020B0604020202020204" pitchFamily="34" charset="0"/>
              <a:cs typeface="Arial" panose="020B0604020202020204" pitchFamily="34" charset="0"/>
            </a:endParaRPr>
          </a:p>
          <a:p>
            <a:pPr marL="457200" lvl="0" indent="-381000">
              <a:spcBef>
                <a:spcPts val="0"/>
              </a:spcBef>
              <a:buClr>
                <a:schemeClr val="dk1"/>
              </a:buClr>
              <a:buSzPct val="100000"/>
              <a:buFont typeface="Arial"/>
              <a:buChar char="●"/>
            </a:pPr>
            <a:r>
              <a:rPr lang="en-US" dirty="0" smtClean="0">
                <a:latin typeface="Arial" panose="020B0604020202020204" pitchFamily="34" charset="0"/>
                <a:cs typeface="Arial" panose="020B0604020202020204" pitchFamily="34" charset="0"/>
              </a:rPr>
              <a:t>My analysis revealed that the genes mentioned by the paper, </a:t>
            </a:r>
            <a:r>
              <a:rPr lang="en-US" dirty="0" err="1" smtClean="0">
                <a:latin typeface="Arial" panose="020B0604020202020204" pitchFamily="34" charset="0"/>
                <a:cs typeface="Arial" panose="020B0604020202020204" pitchFamily="34" charset="0"/>
              </a:rPr>
              <a:t>ideR</a:t>
            </a:r>
            <a:r>
              <a:rPr lang="en-US" dirty="0" smtClean="0">
                <a:latin typeface="Arial" panose="020B0604020202020204" pitchFamily="34" charset="0"/>
                <a:cs typeface="Arial" panose="020B0604020202020204" pitchFamily="34" charset="0"/>
              </a:rPr>
              <a:t> and the </a:t>
            </a:r>
            <a:r>
              <a:rPr lang="en-US" dirty="0" err="1" smtClean="0">
                <a:latin typeface="Arial" panose="020B0604020202020204" pitchFamily="34" charset="0"/>
                <a:cs typeface="Arial" panose="020B0604020202020204" pitchFamily="34" charset="0"/>
              </a:rPr>
              <a:t>mbt</a:t>
            </a:r>
            <a:r>
              <a:rPr lang="en-US" dirty="0" smtClean="0">
                <a:latin typeface="Arial" panose="020B0604020202020204" pitchFamily="34" charset="0"/>
                <a:cs typeface="Arial" panose="020B0604020202020204" pitchFamily="34" charset="0"/>
              </a:rPr>
              <a:t> cluster, were not significantly up or </a:t>
            </a:r>
            <a:r>
              <a:rPr lang="en-US" dirty="0" err="1" smtClean="0">
                <a:latin typeface="Arial" panose="020B0604020202020204" pitchFamily="34" charset="0"/>
                <a:cs typeface="Arial" panose="020B0604020202020204" pitchFamily="34" charset="0"/>
              </a:rPr>
              <a:t>downregulated</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9710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13"/>
            <a:ext cx="10515600" cy="1325563"/>
          </a:xfrm>
        </p:spPr>
        <p:txBody>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Citations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1676"/>
            <a:ext cx="10515600" cy="4351338"/>
          </a:xfrm>
        </p:spPr>
        <p:txBody>
          <a:bodyPr>
            <a:normAutofit lnSpcReduction="10000"/>
          </a:bodyPr>
          <a:lstStyle/>
          <a:p>
            <a:r>
              <a:rPr lang="en" dirty="0">
                <a:latin typeface="Arial" panose="020B0604020202020204" pitchFamily="34" charset="0"/>
                <a:cs typeface="Arial" panose="020B0604020202020204" pitchFamily="34" charset="0"/>
              </a:rPr>
              <a:t>Fontán P. A., Voskuil M. I., Gomez M., Tan D., Pardini M., Manganelli R., Fattorini L., Schoolnik G. K., Smith I. (2009 July 10). The Mycobacterium tuberculosis sigma factor sigmaB is required for full response to cell envelope stress and hypoxia in vitro, but it is dispensable for in vivo growth. </a:t>
            </a:r>
            <a:r>
              <a:rPr lang="en" i="1" dirty="0">
                <a:latin typeface="Arial" panose="020B0604020202020204" pitchFamily="34" charset="0"/>
                <a:cs typeface="Arial" panose="020B0604020202020204" pitchFamily="34" charset="0"/>
              </a:rPr>
              <a:t>J. Bacteriol, 191</a:t>
            </a:r>
            <a:r>
              <a:rPr lang="en" dirty="0">
                <a:latin typeface="Arial" panose="020B0604020202020204" pitchFamily="34" charset="0"/>
                <a:cs typeface="Arial" panose="020B0604020202020204" pitchFamily="34" charset="0"/>
              </a:rPr>
              <a:t>, 5628-5633. </a:t>
            </a:r>
            <a:r>
              <a:rPr lang="en" dirty="0" smtClean="0">
                <a:latin typeface="Arial" panose="020B0604020202020204" pitchFamily="34" charset="0"/>
                <a:cs typeface="Arial" panose="020B0604020202020204" pitchFamily="34" charset="0"/>
              </a:rPr>
              <a:t>doi:10.1128/JB.00510-09</a:t>
            </a:r>
          </a:p>
          <a:p>
            <a:r>
              <a:rPr lang="en" dirty="0" smtClean="0">
                <a:latin typeface="Arial" panose="020B0604020202020204" pitchFamily="34" charset="0"/>
                <a:cs typeface="Arial" panose="020B0604020202020204" pitchFamily="34" charset="0"/>
              </a:rPr>
              <a:t>Song Y., Rubio  A., Jayaswal R. K., Silverman J. A., Wilkinson B. J. (2013 March 15). </a:t>
            </a:r>
            <a:r>
              <a:rPr lang="en-US" dirty="0">
                <a:latin typeface="Arial" panose="020B0604020202020204" pitchFamily="34" charset="0"/>
                <a:cs typeface="Arial" panose="020B0604020202020204" pitchFamily="34" charset="0"/>
              </a:rPr>
              <a:t>Additional Routes to </a:t>
            </a:r>
            <a:r>
              <a:rPr lang="en-US" i="1" dirty="0">
                <a:latin typeface="Arial" panose="020B0604020202020204" pitchFamily="34" charset="0"/>
                <a:cs typeface="Arial" panose="020B0604020202020204" pitchFamily="34" charset="0"/>
              </a:rPr>
              <a:t>Staphylococcus </a:t>
            </a:r>
            <a:r>
              <a:rPr lang="en-US" i="1" dirty="0" err="1">
                <a:latin typeface="Arial" panose="020B0604020202020204" pitchFamily="34" charset="0"/>
                <a:cs typeface="Arial" panose="020B0604020202020204" pitchFamily="34" charset="0"/>
              </a:rPr>
              <a:t>aureus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Daptomycin</a:t>
            </a:r>
            <a:r>
              <a:rPr lang="en-US" dirty="0">
                <a:latin typeface="Arial" panose="020B0604020202020204" pitchFamily="34" charset="0"/>
                <a:cs typeface="Arial" panose="020B0604020202020204" pitchFamily="34" charset="0"/>
              </a:rPr>
              <a:t> Resistance as Revealed by Comparative Genome Sequencing, Transcriptional Profiling, and Phenotypic </a:t>
            </a:r>
            <a:r>
              <a:rPr lang="en-US" dirty="0" smtClean="0">
                <a:latin typeface="Arial" panose="020B0604020202020204" pitchFamily="34" charset="0"/>
                <a:cs typeface="Arial" panose="020B0604020202020204" pitchFamily="34" charset="0"/>
              </a:rPr>
              <a:t>Studies. </a:t>
            </a:r>
            <a:r>
              <a:rPr lang="en-US" i="1" dirty="0" smtClean="0">
                <a:latin typeface="Arial" panose="020B0604020202020204" pitchFamily="34" charset="0"/>
                <a:cs typeface="Arial" panose="020B0604020202020204" pitchFamily="34" charset="0"/>
              </a:rPr>
              <a:t>PLOS ONE.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doi</a:t>
            </a:r>
            <a:r>
              <a:rPr lang="en-US" dirty="0" smtClean="0">
                <a:latin typeface="Arial" panose="020B0604020202020204" pitchFamily="34" charset="0"/>
                <a:cs typeface="Arial" panose="020B0604020202020204" pitchFamily="34" charset="0"/>
              </a:rPr>
              <a:t>: 10.1371/journal.pone.0058469</a:t>
            </a:r>
            <a:endParaRPr lang="en-US" dirty="0">
              <a:latin typeface="Arial" panose="020B0604020202020204" pitchFamily="34" charset="0"/>
              <a:cs typeface="Arial" panose="020B0604020202020204" pitchFamily="34" charset="0"/>
            </a:endParaRPr>
          </a:p>
          <a:p>
            <a:endParaRPr lang="en"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515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13"/>
            <a:ext cx="10515600" cy="1325563"/>
          </a:xfrm>
        </p:spPr>
        <p:txBody>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ACKNOWLEDGMENTS</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1676"/>
            <a:ext cx="10515600" cy="4351338"/>
          </a:xfrm>
        </p:spPr>
        <p:txBody>
          <a:bodyPr/>
          <a:lstStyle/>
          <a:p>
            <a:r>
              <a:rPr lang="en-US" dirty="0" smtClean="0">
                <a:latin typeface="Arial" panose="020B0604020202020204" pitchFamily="34" charset="0"/>
                <a:cs typeface="Arial" panose="020B0604020202020204" pitchFamily="34" charset="0"/>
              </a:rPr>
              <a:t>Loyola Marymount University</a:t>
            </a:r>
          </a:p>
          <a:p>
            <a:r>
              <a:rPr lang="en-US" dirty="0" err="1" smtClean="0">
                <a:latin typeface="Arial" panose="020B0604020202020204" pitchFamily="34" charset="0"/>
                <a:cs typeface="Arial" panose="020B0604020202020204" pitchFamily="34" charset="0"/>
              </a:rPr>
              <a:t>Kam</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Dahlquist</a:t>
            </a:r>
            <a:r>
              <a:rPr lang="en-US" dirty="0">
                <a:latin typeface="Arial" panose="020B0604020202020204" pitchFamily="34" charset="0"/>
                <a:cs typeface="Arial" panose="020B0604020202020204" pitchFamily="34" charset="0"/>
              </a:rPr>
              <a:t>, Ph. D</a:t>
            </a:r>
          </a:p>
          <a:p>
            <a:r>
              <a:rPr lang="en-US" dirty="0" smtClean="0">
                <a:latin typeface="Arial" panose="020B0604020202020204" pitchFamily="34" charset="0"/>
                <a:cs typeface="Arial" panose="020B0604020202020204" pitchFamily="34" charset="0"/>
              </a:rPr>
              <a:t>Stephen </a:t>
            </a:r>
            <a:r>
              <a:rPr lang="en-US" dirty="0">
                <a:latin typeface="Arial" panose="020B0604020202020204" pitchFamily="34" charset="0"/>
                <a:cs typeface="Arial" panose="020B0604020202020204" pitchFamily="34" charset="0"/>
              </a:rPr>
              <a:t>Louie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86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13"/>
            <a:ext cx="10515600" cy="1325563"/>
          </a:xfrm>
        </p:spPr>
        <p:txBody>
          <a:bodyPr>
            <a:normAutofit/>
          </a:bodyPr>
          <a:lstStyle/>
          <a:p>
            <a:pPr algn="ctr"/>
            <a:r>
              <a:rPr lang="en-US" sz="4000" b="1" dirty="0" smtClean="0">
                <a:solidFill>
                  <a:schemeClr val="accent1">
                    <a:lumMod val="75000"/>
                  </a:schemeClr>
                </a:solidFill>
                <a:latin typeface="Arial" panose="020B0604020202020204" pitchFamily="34" charset="0"/>
                <a:cs typeface="Arial" panose="020B0604020202020204" pitchFamily="34" charset="0"/>
              </a:rPr>
              <a:t>OUTLINE</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1676"/>
            <a:ext cx="10515600" cy="4351338"/>
          </a:xfrm>
        </p:spPr>
        <p:txBody>
          <a:bodyPr/>
          <a:lstStyle/>
          <a:p>
            <a:pPr marL="457200" lvl="0" indent="-381000">
              <a:spcBef>
                <a:spcPts val="0"/>
              </a:spcBef>
              <a:buClr>
                <a:schemeClr val="dk1"/>
              </a:buClr>
              <a:buSzPct val="100000"/>
              <a:buFont typeface="Arial"/>
              <a:buChar char="●"/>
            </a:pPr>
            <a:r>
              <a:rPr lang="en" dirty="0">
                <a:latin typeface="Arial" panose="020B0604020202020204" pitchFamily="34" charset="0"/>
                <a:cs typeface="Arial" panose="020B0604020202020204" pitchFamily="34" charset="0"/>
              </a:rPr>
              <a:t>σ</a:t>
            </a:r>
            <a:r>
              <a:rPr lang="en" baseline="30000" dirty="0">
                <a:latin typeface="Arial" panose="020B0604020202020204" pitchFamily="34" charset="0"/>
                <a:cs typeface="Arial" panose="020B0604020202020204" pitchFamily="34" charset="0"/>
              </a:rPr>
              <a:t>B</a:t>
            </a:r>
            <a:r>
              <a:rPr lang="en" dirty="0">
                <a:latin typeface="Arial" panose="020B0604020202020204" pitchFamily="34" charset="0"/>
                <a:cs typeface="Arial" panose="020B0604020202020204" pitchFamily="34" charset="0"/>
              </a:rPr>
              <a:t> plays a role in the stress response of </a:t>
            </a:r>
            <a:r>
              <a:rPr lang="en" i="1" dirty="0">
                <a:latin typeface="Arial" panose="020B0604020202020204" pitchFamily="34" charset="0"/>
                <a:cs typeface="Arial" panose="020B0604020202020204" pitchFamily="34" charset="0"/>
              </a:rPr>
              <a:t>M. tuberculosis</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DNA microarrays were used to measure changes in gene expression during cell envelope stress</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Data analysis aimed to verify the findings given in the paper, but problems were encountered</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GenMAPP and MAPPFinder analysis used to further analyze the data</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Significant differences exist between the findings of the paper a</a:t>
            </a:r>
            <a:r>
              <a:rPr lang="en-US" dirty="0" err="1" smtClean="0">
                <a:solidFill>
                  <a:schemeClr val="bg1">
                    <a:lumMod val="65000"/>
                  </a:schemeClr>
                </a:solidFill>
                <a:latin typeface="Arial" panose="020B0604020202020204" pitchFamily="34" charset="0"/>
                <a:cs typeface="Arial" panose="020B0604020202020204" pitchFamily="34" charset="0"/>
              </a:rPr>
              <a:t>nd</a:t>
            </a:r>
            <a:r>
              <a:rPr lang="en" dirty="0" smtClean="0">
                <a:solidFill>
                  <a:schemeClr val="bg1">
                    <a:lumMod val="65000"/>
                  </a:schemeClr>
                </a:solidFill>
                <a:latin typeface="Arial" panose="020B0604020202020204" pitchFamily="34" charset="0"/>
                <a:cs typeface="Arial" panose="020B0604020202020204" pitchFamily="34" charset="0"/>
              </a:rPr>
              <a:t> my analysis</a:t>
            </a:r>
            <a:endParaRPr lang="en-US"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763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09600" y="471860"/>
            <a:ext cx="10972800" cy="1143200"/>
          </a:xfrm>
          <a:prstGeom prst="rect">
            <a:avLst/>
          </a:prstGeom>
        </p:spPr>
        <p:txBody>
          <a:bodyPr vert="horz" lIns="121900" tIns="121900" rIns="121900" bIns="121900" rtlCol="0" anchor="b" anchorCtr="0">
            <a:noAutofit/>
          </a:bodyPr>
          <a:lstStyle/>
          <a:p>
            <a:pPr algn="ctr"/>
            <a:r>
              <a:rPr lang="en" sz="4000" b="1" dirty="0">
                <a:solidFill>
                  <a:srgbClr val="1155CC"/>
                </a:solidFill>
                <a:latin typeface="Arial" panose="020B0604020202020204" pitchFamily="34" charset="0"/>
                <a:cs typeface="Arial" panose="020B0604020202020204" pitchFamily="34" charset="0"/>
              </a:rPr>
              <a:t>Sigma factors bind to RNA polymerases and increase promoter specificity</a:t>
            </a:r>
          </a:p>
        </p:txBody>
      </p:sp>
      <p:sp>
        <p:nvSpPr>
          <p:cNvPr id="43" name="Shape 43"/>
          <p:cNvSpPr txBox="1">
            <a:spLocks noGrp="1"/>
          </p:cNvSpPr>
          <p:nvPr>
            <p:ph type="body" idx="1"/>
          </p:nvPr>
        </p:nvSpPr>
        <p:spPr>
          <a:xfrm>
            <a:off x="609600" y="1615060"/>
            <a:ext cx="10972800" cy="4967599"/>
          </a:xfrm>
          <a:prstGeom prst="rect">
            <a:avLst/>
          </a:prstGeom>
        </p:spPr>
        <p:txBody>
          <a:bodyPr vert="horz" lIns="121900" tIns="121900" rIns="121900" bIns="121900" rtlCol="0" anchor="t" anchorCtr="0">
            <a:noAutofit/>
          </a:bodyPr>
          <a:lstStyle/>
          <a:p>
            <a:pPr marL="609585" indent="-541853">
              <a:buClr>
                <a:schemeClr val="dk1"/>
              </a:buClr>
              <a:buSzPct val="100000"/>
              <a:buFont typeface="Arial"/>
              <a:buChar char="●"/>
            </a:pPr>
            <a:r>
              <a:rPr lang="en" sz="3600" dirty="0">
                <a:latin typeface="Arial" panose="020B0604020202020204" pitchFamily="34" charset="0"/>
                <a:cs typeface="Arial" panose="020B0604020202020204" pitchFamily="34" charset="0"/>
              </a:rPr>
              <a:t>A sigma factor (σ</a:t>
            </a:r>
            <a:r>
              <a:rPr lang="en" sz="3600" baseline="30000" dirty="0">
                <a:latin typeface="Arial" panose="020B0604020202020204" pitchFamily="34" charset="0"/>
                <a:cs typeface="Arial" panose="020B0604020202020204" pitchFamily="34" charset="0"/>
              </a:rPr>
              <a:t>B</a:t>
            </a:r>
            <a:r>
              <a:rPr lang="en" sz="3600" dirty="0">
                <a:latin typeface="Arial" panose="020B0604020202020204" pitchFamily="34" charset="0"/>
                <a:cs typeface="Arial" panose="020B0604020202020204" pitchFamily="34" charset="0"/>
              </a:rPr>
              <a:t>) allows the RNA polymerase to bind to the promoter and begin transcription</a:t>
            </a:r>
          </a:p>
          <a:p>
            <a:pPr marL="609585" indent="-541853">
              <a:buClr>
                <a:schemeClr val="dk1"/>
              </a:buClr>
              <a:buSzPct val="100000"/>
              <a:buFont typeface="Arial"/>
              <a:buChar char="●"/>
            </a:pPr>
            <a:r>
              <a:rPr lang="en" sz="3600" dirty="0">
                <a:latin typeface="Arial" panose="020B0604020202020204" pitchFamily="34" charset="0"/>
                <a:cs typeface="Arial" panose="020B0604020202020204" pitchFamily="34" charset="0"/>
              </a:rPr>
              <a:t>Different sigma factors are used when the cell is under different environmental </a:t>
            </a:r>
            <a:r>
              <a:rPr lang="en" sz="3600" dirty="0" smtClean="0">
                <a:latin typeface="Arial" panose="020B0604020202020204" pitchFamily="34" charset="0"/>
                <a:cs typeface="Arial" panose="020B0604020202020204" pitchFamily="34" charset="0"/>
              </a:rPr>
              <a:t>stresses</a:t>
            </a:r>
          </a:p>
          <a:p>
            <a:pPr marL="1066785" lvl="1" indent="-541853">
              <a:buClr>
                <a:schemeClr val="dk1"/>
              </a:buClr>
              <a:buSzPct val="100000"/>
              <a:buFont typeface="Arial"/>
              <a:buChar char="●"/>
            </a:pPr>
            <a:r>
              <a:rPr lang="en" sz="3200" dirty="0" smtClean="0">
                <a:latin typeface="Arial" panose="020B0604020202020204" pitchFamily="34" charset="0"/>
                <a:cs typeface="Arial" panose="020B0604020202020204" pitchFamily="34" charset="0"/>
              </a:rPr>
              <a:t>More </a:t>
            </a:r>
            <a:r>
              <a:rPr lang="en" sz="3200" dirty="0">
                <a:latin typeface="Arial" panose="020B0604020202020204" pitchFamily="34" charset="0"/>
                <a:cs typeface="Arial" panose="020B0604020202020204" pitchFamily="34" charset="0"/>
              </a:rPr>
              <a:t>sigma factors → more adaptability to stress</a:t>
            </a:r>
          </a:p>
          <a:p>
            <a:pPr marL="609585" indent="-541853">
              <a:buClr>
                <a:schemeClr val="dk1"/>
              </a:buClr>
              <a:buSzPct val="100000"/>
              <a:buFont typeface="Arial"/>
              <a:buChar char="●"/>
            </a:pPr>
            <a:r>
              <a:rPr lang="en" sz="3600" i="1" dirty="0">
                <a:latin typeface="Arial" panose="020B0604020202020204" pitchFamily="34" charset="0"/>
                <a:cs typeface="Arial" panose="020B0604020202020204" pitchFamily="34" charset="0"/>
              </a:rPr>
              <a:t>M. tuberculosis</a:t>
            </a:r>
            <a:r>
              <a:rPr lang="en" sz="3600" dirty="0">
                <a:latin typeface="Arial" panose="020B0604020202020204" pitchFamily="34" charset="0"/>
                <a:cs typeface="Arial" panose="020B0604020202020204" pitchFamily="34" charset="0"/>
              </a:rPr>
              <a:t> has 13 </a:t>
            </a:r>
            <a:r>
              <a:rPr lang="en" sz="3600">
                <a:latin typeface="Arial" panose="020B0604020202020204" pitchFamily="34" charset="0"/>
                <a:cs typeface="Arial" panose="020B0604020202020204" pitchFamily="34" charset="0"/>
              </a:rPr>
              <a:t>sigma </a:t>
            </a:r>
            <a:r>
              <a:rPr lang="en" sz="3600" smtClean="0">
                <a:latin typeface="Arial" panose="020B0604020202020204" pitchFamily="34" charset="0"/>
                <a:cs typeface="Arial" panose="020B0604020202020204" pitchFamily="34" charset="0"/>
              </a:rPr>
              <a:t>factors</a:t>
            </a:r>
            <a:endParaRPr lang="e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63011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a:solidFill>
                  <a:srgbClr val="1155CC"/>
                </a:solidFill>
                <a:latin typeface="Arial" panose="020B0604020202020204" pitchFamily="34" charset="0"/>
                <a:cs typeface="Arial" panose="020B0604020202020204" pitchFamily="34" charset="0"/>
              </a:rPr>
              <a:t>Transcription of </a:t>
            </a:r>
            <a:r>
              <a:rPr lang="en" sz="4000" b="1" i="1" dirty="0">
                <a:solidFill>
                  <a:srgbClr val="1155CC"/>
                </a:solidFill>
                <a:latin typeface="Arial" panose="020B0604020202020204" pitchFamily="34" charset="0"/>
                <a:cs typeface="Arial" panose="020B0604020202020204" pitchFamily="34" charset="0"/>
              </a:rPr>
              <a:t>sigB</a:t>
            </a:r>
            <a:r>
              <a:rPr lang="en" sz="4000" b="1" dirty="0">
                <a:solidFill>
                  <a:srgbClr val="1155CC"/>
                </a:solidFill>
                <a:latin typeface="Arial" panose="020B0604020202020204" pitchFamily="34" charset="0"/>
                <a:cs typeface="Arial" panose="020B0604020202020204" pitchFamily="34" charset="0"/>
              </a:rPr>
              <a:t> is induced during the stress response </a:t>
            </a:r>
            <a:r>
              <a:rPr lang="en" sz="4000" b="1" i="1" dirty="0">
                <a:solidFill>
                  <a:srgbClr val="1155CC"/>
                </a:solidFill>
                <a:latin typeface="Arial" panose="020B0604020202020204" pitchFamily="34" charset="0"/>
                <a:cs typeface="Arial" panose="020B0604020202020204" pitchFamily="34" charset="0"/>
              </a:rPr>
              <a:t> </a:t>
            </a: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609585" indent="-507987">
              <a:buClr>
                <a:schemeClr val="dk1"/>
              </a:buClr>
              <a:buSzPct val="100000"/>
              <a:buFont typeface="Arial"/>
              <a:buChar char="●"/>
            </a:pPr>
            <a:r>
              <a:rPr lang="en" sz="3200" dirty="0">
                <a:latin typeface="Arial" panose="020B0604020202020204" pitchFamily="34" charset="0"/>
                <a:cs typeface="Arial" panose="020B0604020202020204" pitchFamily="34" charset="0"/>
              </a:rPr>
              <a:t>σ</a:t>
            </a:r>
            <a:r>
              <a:rPr lang="en" sz="3200" baseline="30000" dirty="0">
                <a:latin typeface="Arial" panose="020B0604020202020204" pitchFamily="34" charset="0"/>
                <a:cs typeface="Arial" panose="020B0604020202020204" pitchFamily="34" charset="0"/>
              </a:rPr>
              <a:t>B</a:t>
            </a:r>
            <a:r>
              <a:rPr lang="en" sz="3200" dirty="0">
                <a:latin typeface="Arial" panose="020B0604020202020204" pitchFamily="34" charset="0"/>
                <a:cs typeface="Arial" panose="020B0604020202020204" pitchFamily="34" charset="0"/>
              </a:rPr>
              <a:t> is closely related to σ</a:t>
            </a:r>
            <a:r>
              <a:rPr lang="en" sz="3200" baseline="30000" dirty="0">
                <a:latin typeface="Arial" panose="020B0604020202020204" pitchFamily="34" charset="0"/>
                <a:cs typeface="Arial" panose="020B0604020202020204" pitchFamily="34" charset="0"/>
              </a:rPr>
              <a:t>A</a:t>
            </a:r>
            <a:r>
              <a:rPr lang="en" sz="3200" dirty="0">
                <a:latin typeface="Arial" panose="020B0604020202020204" pitchFamily="34" charset="0"/>
                <a:cs typeface="Arial" panose="020B0604020202020204" pitchFamily="34" charset="0"/>
              </a:rPr>
              <a:t>, the primary sigma </a:t>
            </a:r>
            <a:r>
              <a:rPr lang="en" sz="3200" dirty="0" smtClean="0">
                <a:latin typeface="Arial" panose="020B0604020202020204" pitchFamily="34" charset="0"/>
                <a:cs typeface="Arial" panose="020B0604020202020204" pitchFamily="34" charset="0"/>
              </a:rPr>
              <a:t>factor</a:t>
            </a:r>
          </a:p>
          <a:p>
            <a:pPr marL="1066785" lvl="1" indent="-507987">
              <a:buClr>
                <a:schemeClr val="dk1"/>
              </a:buClr>
              <a:buSzPct val="100000"/>
              <a:buFont typeface="Arial"/>
              <a:buChar char="●"/>
            </a:pPr>
            <a:r>
              <a:rPr lang="en" dirty="0" smtClean="0">
                <a:latin typeface="Arial" panose="020B0604020202020204" pitchFamily="34" charset="0"/>
                <a:cs typeface="Arial" panose="020B0604020202020204" pitchFamily="34" charset="0"/>
              </a:rPr>
              <a:t>The </a:t>
            </a:r>
            <a:r>
              <a:rPr lang="en" dirty="0">
                <a:latin typeface="Arial" panose="020B0604020202020204" pitchFamily="34" charset="0"/>
                <a:cs typeface="Arial" panose="020B0604020202020204" pitchFamily="34" charset="0"/>
              </a:rPr>
              <a:t>structural gene for σ</a:t>
            </a:r>
            <a:r>
              <a:rPr lang="en" baseline="30000" dirty="0">
                <a:latin typeface="Arial" panose="020B0604020202020204" pitchFamily="34" charset="0"/>
                <a:cs typeface="Arial" panose="020B0604020202020204" pitchFamily="34" charset="0"/>
              </a:rPr>
              <a:t>B</a:t>
            </a:r>
            <a:r>
              <a:rPr lang="en" dirty="0">
                <a:latin typeface="Arial" panose="020B0604020202020204" pitchFamily="34" charset="0"/>
                <a:cs typeface="Arial" panose="020B0604020202020204" pitchFamily="34" charset="0"/>
              </a:rPr>
              <a:t>, </a:t>
            </a:r>
            <a:r>
              <a:rPr lang="en" i="1" dirty="0">
                <a:latin typeface="Arial" panose="020B0604020202020204" pitchFamily="34" charset="0"/>
                <a:cs typeface="Arial" panose="020B0604020202020204" pitchFamily="34" charset="0"/>
              </a:rPr>
              <a:t>sigB</a:t>
            </a:r>
            <a:r>
              <a:rPr lang="en" dirty="0">
                <a:latin typeface="Arial" panose="020B0604020202020204" pitchFamily="34" charset="0"/>
                <a:cs typeface="Arial" panose="020B0604020202020204" pitchFamily="34" charset="0"/>
              </a:rPr>
              <a:t>, is positively regulated by σ</a:t>
            </a:r>
            <a:r>
              <a:rPr lang="en" baseline="30000" dirty="0">
                <a:latin typeface="Arial" panose="020B0604020202020204" pitchFamily="34" charset="0"/>
                <a:cs typeface="Arial" panose="020B0604020202020204" pitchFamily="34" charset="0"/>
              </a:rPr>
              <a:t>E</a:t>
            </a:r>
            <a:r>
              <a:rPr lang="en" dirty="0">
                <a:latin typeface="Arial" panose="020B0604020202020204" pitchFamily="34" charset="0"/>
                <a:cs typeface="Arial" panose="020B0604020202020204" pitchFamily="34" charset="0"/>
              </a:rPr>
              <a:t>, σ</a:t>
            </a:r>
            <a:r>
              <a:rPr lang="en" baseline="30000" dirty="0">
                <a:latin typeface="Arial" panose="020B0604020202020204" pitchFamily="34" charset="0"/>
                <a:cs typeface="Arial" panose="020B0604020202020204" pitchFamily="34" charset="0"/>
              </a:rPr>
              <a:t>H</a:t>
            </a:r>
            <a:r>
              <a:rPr lang="en" dirty="0">
                <a:latin typeface="Arial" panose="020B0604020202020204" pitchFamily="34" charset="0"/>
                <a:cs typeface="Arial" panose="020B0604020202020204" pitchFamily="34" charset="0"/>
              </a:rPr>
              <a:t>, and σ</a:t>
            </a:r>
            <a:r>
              <a:rPr lang="en" baseline="30000" dirty="0">
                <a:latin typeface="Arial" panose="020B0604020202020204" pitchFamily="34" charset="0"/>
                <a:cs typeface="Arial" panose="020B0604020202020204" pitchFamily="34" charset="0"/>
              </a:rPr>
              <a:t>L</a:t>
            </a:r>
          </a:p>
          <a:p>
            <a:pPr marL="609585" indent="-507987">
              <a:buClr>
                <a:schemeClr val="dk1"/>
              </a:buClr>
              <a:buSzPct val="100000"/>
              <a:buFont typeface="Arial"/>
              <a:buChar char="●"/>
            </a:pPr>
            <a:r>
              <a:rPr lang="en" sz="3200" dirty="0">
                <a:latin typeface="Arial" panose="020B0604020202020204" pitchFamily="34" charset="0"/>
                <a:cs typeface="Arial" panose="020B0604020202020204" pitchFamily="34" charset="0"/>
              </a:rPr>
              <a:t>σ</a:t>
            </a:r>
            <a:r>
              <a:rPr lang="en" sz="3200" baseline="30000" dirty="0">
                <a:latin typeface="Arial" panose="020B0604020202020204" pitchFamily="34" charset="0"/>
                <a:cs typeface="Arial" panose="020B0604020202020204" pitchFamily="34" charset="0"/>
              </a:rPr>
              <a:t>E</a:t>
            </a:r>
            <a:r>
              <a:rPr lang="en" sz="3200" dirty="0">
                <a:latin typeface="Arial" panose="020B0604020202020204" pitchFamily="34" charset="0"/>
                <a:cs typeface="Arial" panose="020B0604020202020204" pitchFamily="34" charset="0"/>
              </a:rPr>
              <a:t> regulates the response to cell envelope stress, and σ</a:t>
            </a:r>
            <a:r>
              <a:rPr lang="en" sz="3200" baseline="30000" dirty="0">
                <a:latin typeface="Arial" panose="020B0604020202020204" pitchFamily="34" charset="0"/>
                <a:cs typeface="Arial" panose="020B0604020202020204" pitchFamily="34" charset="0"/>
              </a:rPr>
              <a:t>H</a:t>
            </a:r>
            <a:r>
              <a:rPr lang="en" sz="3200" dirty="0">
                <a:latin typeface="Arial" panose="020B0604020202020204" pitchFamily="34" charset="0"/>
                <a:cs typeface="Arial" panose="020B0604020202020204" pitchFamily="34" charset="0"/>
              </a:rPr>
              <a:t> regulates the response to heat and oxidative </a:t>
            </a:r>
            <a:r>
              <a:rPr lang="en" sz="3200" dirty="0" smtClean="0">
                <a:latin typeface="Arial" panose="020B0604020202020204" pitchFamily="34" charset="0"/>
                <a:cs typeface="Arial" panose="020B0604020202020204" pitchFamily="34" charset="0"/>
              </a:rPr>
              <a:t>stress</a:t>
            </a:r>
          </a:p>
          <a:p>
            <a:pPr marL="1066785" lvl="1" indent="-507987">
              <a:buClr>
                <a:schemeClr val="dk1"/>
              </a:buClr>
              <a:buSzPct val="100000"/>
              <a:buFont typeface="Arial"/>
              <a:buChar char="●"/>
            </a:pPr>
            <a:r>
              <a:rPr lang="en" dirty="0" smtClean="0">
                <a:latin typeface="Arial" panose="020B0604020202020204" pitchFamily="34" charset="0"/>
                <a:cs typeface="Arial" panose="020B0604020202020204" pitchFamily="34" charset="0"/>
              </a:rPr>
              <a:t>σ</a:t>
            </a:r>
            <a:r>
              <a:rPr lang="en" baseline="30000" dirty="0" smtClean="0">
                <a:latin typeface="Arial" panose="020B0604020202020204" pitchFamily="34" charset="0"/>
                <a:cs typeface="Arial" panose="020B0604020202020204" pitchFamily="34" charset="0"/>
              </a:rPr>
              <a:t>B</a:t>
            </a:r>
            <a:r>
              <a:rPr lang="en" dirty="0" smtClean="0">
                <a:latin typeface="Arial" panose="020B0604020202020204" pitchFamily="34" charset="0"/>
                <a:cs typeface="Arial" panose="020B0604020202020204" pitchFamily="34" charset="0"/>
              </a:rPr>
              <a:t> </a:t>
            </a:r>
            <a:r>
              <a:rPr lang="en" dirty="0">
                <a:latin typeface="Arial" panose="020B0604020202020204" pitchFamily="34" charset="0"/>
                <a:cs typeface="Arial" panose="020B0604020202020204" pitchFamily="34" charset="0"/>
              </a:rPr>
              <a:t>is a member of both regulons</a:t>
            </a:r>
          </a:p>
          <a:p>
            <a:pPr marL="609585" indent="-541853">
              <a:buClr>
                <a:schemeClr val="dk1"/>
              </a:buClr>
              <a:buSzPct val="116666"/>
              <a:buFont typeface="Arial"/>
              <a:buChar char="●"/>
            </a:pPr>
            <a:r>
              <a:rPr lang="en" sz="3200" dirty="0">
                <a:latin typeface="Arial" panose="020B0604020202020204" pitchFamily="34" charset="0"/>
                <a:cs typeface="Arial" panose="020B0604020202020204" pitchFamily="34" charset="0"/>
              </a:rPr>
              <a:t>Due to </a:t>
            </a:r>
            <a:r>
              <a:rPr lang="en" sz="3200" i="1" dirty="0">
                <a:latin typeface="Arial" panose="020B0604020202020204" pitchFamily="34" charset="0"/>
                <a:cs typeface="Arial" panose="020B0604020202020204" pitchFamily="34" charset="0"/>
              </a:rPr>
              <a:t>sigB</a:t>
            </a:r>
            <a:r>
              <a:rPr lang="en" sz="3200" dirty="0">
                <a:latin typeface="Arial" panose="020B0604020202020204" pitchFamily="34" charset="0"/>
                <a:cs typeface="Arial" panose="020B0604020202020204" pitchFamily="34" charset="0"/>
              </a:rPr>
              <a:t> expression being controlled by many regulatory pathways, it likely plays a central role in the stress response</a:t>
            </a:r>
          </a:p>
        </p:txBody>
      </p:sp>
    </p:spTree>
    <p:extLst>
      <p:ext uri="{BB962C8B-B14F-4D97-AF65-F5344CB8AC3E}">
        <p14:creationId xmlns:p14="http://schemas.microsoft.com/office/powerpoint/2010/main" val="287182770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474214"/>
            <a:ext cx="10972800" cy="1143200"/>
          </a:xfrm>
          <a:prstGeom prst="rect">
            <a:avLst/>
          </a:prstGeom>
        </p:spPr>
        <p:txBody>
          <a:bodyPr vert="horz" lIns="121900" tIns="121900" rIns="121900" bIns="121900" rtlCol="0" anchor="b" anchorCtr="0">
            <a:noAutofit/>
          </a:bodyPr>
          <a:lstStyle/>
          <a:p>
            <a:pPr algn="ctr">
              <a:spcBef>
                <a:spcPts val="800"/>
              </a:spcBef>
            </a:pPr>
            <a:r>
              <a:rPr lang="en" sz="4000" b="1" i="1" dirty="0">
                <a:solidFill>
                  <a:srgbClr val="1155CC"/>
                </a:solidFill>
                <a:latin typeface="Arial" panose="020B0604020202020204" pitchFamily="34" charset="0"/>
                <a:cs typeface="Arial" panose="020B0604020202020204" pitchFamily="34" charset="0"/>
              </a:rPr>
              <a:t>sigB</a:t>
            </a:r>
            <a:r>
              <a:rPr lang="en" sz="4000" b="1" dirty="0">
                <a:solidFill>
                  <a:srgbClr val="1155CC"/>
                </a:solidFill>
                <a:latin typeface="Arial" panose="020B0604020202020204" pitchFamily="34" charset="0"/>
                <a:cs typeface="Arial" panose="020B0604020202020204" pitchFamily="34" charset="0"/>
              </a:rPr>
              <a:t> importance in the stress response was tested both in vivo and in vitro</a:t>
            </a:r>
          </a:p>
        </p:txBody>
      </p:sp>
      <p:sp>
        <p:nvSpPr>
          <p:cNvPr id="55" name="Shape 55"/>
          <p:cNvSpPr txBox="1">
            <a:spLocks noGrp="1"/>
          </p:cNvSpPr>
          <p:nvPr>
            <p:ph type="body" idx="1"/>
          </p:nvPr>
        </p:nvSpPr>
        <p:spPr>
          <a:xfrm>
            <a:off x="609600" y="1617414"/>
            <a:ext cx="10972800" cy="4967599"/>
          </a:xfrm>
          <a:prstGeom prst="rect">
            <a:avLst/>
          </a:prstGeom>
        </p:spPr>
        <p:txBody>
          <a:bodyPr vert="horz" lIns="121900" tIns="121900" rIns="121900" bIns="121900" rtlCol="0" anchor="t" anchorCtr="0">
            <a:noAutofit/>
          </a:bodyPr>
          <a:lstStyle/>
          <a:p>
            <a:pPr marL="609585" indent="-491054">
              <a:buClr>
                <a:schemeClr val="dk1"/>
              </a:buClr>
              <a:buSzPct val="100000"/>
              <a:buFont typeface="Arial"/>
              <a:buChar char="●"/>
            </a:pPr>
            <a:r>
              <a:rPr lang="en" dirty="0">
                <a:latin typeface="Arial" panose="020B0604020202020204" pitchFamily="34" charset="0"/>
                <a:cs typeface="Arial" panose="020B0604020202020204" pitchFamily="34" charset="0"/>
              </a:rPr>
              <a:t>Three strains were used in the </a:t>
            </a:r>
            <a:r>
              <a:rPr lang="en" dirty="0" smtClean="0">
                <a:latin typeface="Arial" panose="020B0604020202020204" pitchFamily="34" charset="0"/>
                <a:cs typeface="Arial" panose="020B0604020202020204" pitchFamily="34" charset="0"/>
              </a:rPr>
              <a:t>tests:</a:t>
            </a:r>
          </a:p>
          <a:p>
            <a:pPr marL="1066785" lvl="1" indent="-491054">
              <a:buClr>
                <a:schemeClr val="dk1"/>
              </a:buClr>
              <a:buSzPct val="100000"/>
              <a:buFont typeface="Arial"/>
              <a:buChar char="●"/>
            </a:pPr>
            <a:r>
              <a:rPr lang="en" dirty="0" smtClean="0">
                <a:latin typeface="Arial" panose="020B0604020202020204" pitchFamily="34" charset="0"/>
                <a:cs typeface="Arial" panose="020B0604020202020204" pitchFamily="34" charset="0"/>
              </a:rPr>
              <a:t>A </a:t>
            </a:r>
            <a:r>
              <a:rPr lang="en" dirty="0">
                <a:latin typeface="Arial" panose="020B0604020202020204" pitchFamily="34" charset="0"/>
                <a:cs typeface="Arial" panose="020B0604020202020204" pitchFamily="34" charset="0"/>
              </a:rPr>
              <a:t>wild type </a:t>
            </a:r>
            <a:r>
              <a:rPr lang="en" dirty="0" smtClean="0">
                <a:latin typeface="Arial" panose="020B0604020202020204" pitchFamily="34" charset="0"/>
                <a:cs typeface="Arial" panose="020B0604020202020204" pitchFamily="34" charset="0"/>
              </a:rPr>
              <a:t>strain</a:t>
            </a:r>
          </a:p>
          <a:p>
            <a:pPr marL="1066785" lvl="1" indent="-491054">
              <a:buClr>
                <a:schemeClr val="dk1"/>
              </a:buClr>
              <a:buSzPct val="100000"/>
              <a:buFont typeface="Arial"/>
              <a:buChar char="●"/>
            </a:pPr>
            <a:r>
              <a:rPr lang="en" dirty="0" smtClean="0">
                <a:latin typeface="Arial" panose="020B0604020202020204" pitchFamily="34" charset="0"/>
                <a:cs typeface="Arial" panose="020B0604020202020204" pitchFamily="34" charset="0"/>
              </a:rPr>
              <a:t>A </a:t>
            </a:r>
            <a:r>
              <a:rPr lang="en" i="1" dirty="0">
                <a:latin typeface="Arial" panose="020B0604020202020204" pitchFamily="34" charset="0"/>
                <a:cs typeface="Arial" panose="020B0604020202020204" pitchFamily="34" charset="0"/>
              </a:rPr>
              <a:t>sigB</a:t>
            </a:r>
            <a:r>
              <a:rPr lang="en" dirty="0">
                <a:latin typeface="Arial" panose="020B0604020202020204" pitchFamily="34" charset="0"/>
                <a:cs typeface="Arial" panose="020B0604020202020204" pitchFamily="34" charset="0"/>
              </a:rPr>
              <a:t> mutant with a disrupted </a:t>
            </a:r>
            <a:r>
              <a:rPr lang="en" i="1" dirty="0">
                <a:latin typeface="Arial" panose="020B0604020202020204" pitchFamily="34" charset="0"/>
                <a:cs typeface="Arial" panose="020B0604020202020204" pitchFamily="34" charset="0"/>
              </a:rPr>
              <a:t>sigB</a:t>
            </a:r>
            <a:r>
              <a:rPr lang="en" dirty="0">
                <a:latin typeface="Arial" panose="020B0604020202020204" pitchFamily="34" charset="0"/>
                <a:cs typeface="Arial" panose="020B0604020202020204" pitchFamily="34" charset="0"/>
              </a:rPr>
              <a:t> </a:t>
            </a:r>
            <a:r>
              <a:rPr lang="en" dirty="0" smtClean="0">
                <a:latin typeface="Arial" panose="020B0604020202020204" pitchFamily="34" charset="0"/>
                <a:cs typeface="Arial" panose="020B0604020202020204" pitchFamily="34" charset="0"/>
              </a:rPr>
              <a:t>gene</a:t>
            </a:r>
          </a:p>
          <a:p>
            <a:pPr marL="1066785" lvl="1" indent="-491054">
              <a:buClr>
                <a:schemeClr val="dk1"/>
              </a:buClr>
              <a:buSzPct val="100000"/>
              <a:buFont typeface="Arial"/>
              <a:buChar char="●"/>
            </a:pPr>
            <a:r>
              <a:rPr lang="en" dirty="0" smtClean="0">
                <a:latin typeface="Arial" panose="020B0604020202020204" pitchFamily="34" charset="0"/>
                <a:cs typeface="Arial" panose="020B0604020202020204" pitchFamily="34" charset="0"/>
              </a:rPr>
              <a:t>A </a:t>
            </a:r>
            <a:r>
              <a:rPr lang="en" dirty="0">
                <a:latin typeface="Arial" panose="020B0604020202020204" pitchFamily="34" charset="0"/>
                <a:cs typeface="Arial" panose="020B0604020202020204" pitchFamily="34" charset="0"/>
              </a:rPr>
              <a:t>complemented strain that re-introduces the </a:t>
            </a:r>
            <a:r>
              <a:rPr lang="en" i="1" dirty="0">
                <a:latin typeface="Arial" panose="020B0604020202020204" pitchFamily="34" charset="0"/>
                <a:cs typeface="Arial" panose="020B0604020202020204" pitchFamily="34" charset="0"/>
              </a:rPr>
              <a:t>sigB</a:t>
            </a:r>
            <a:r>
              <a:rPr lang="en" dirty="0">
                <a:latin typeface="Arial" panose="020B0604020202020204" pitchFamily="34" charset="0"/>
                <a:cs typeface="Arial" panose="020B0604020202020204" pitchFamily="34" charset="0"/>
              </a:rPr>
              <a:t> gene elsewhere in the DNA</a:t>
            </a:r>
          </a:p>
          <a:p>
            <a:pPr marL="609585" indent="-491054">
              <a:lnSpc>
                <a:spcPct val="100000"/>
              </a:lnSpc>
              <a:spcBef>
                <a:spcPts val="800"/>
              </a:spcBef>
              <a:buClr>
                <a:schemeClr val="dk1"/>
              </a:buClr>
              <a:buSzPct val="100000"/>
              <a:buFont typeface="Arial"/>
              <a:buChar char="●"/>
            </a:pPr>
            <a:r>
              <a:rPr lang="en" dirty="0">
                <a:latin typeface="Arial" panose="020B0604020202020204" pitchFamily="34" charset="0"/>
                <a:cs typeface="Arial" panose="020B0604020202020204" pitchFamily="34" charset="0"/>
              </a:rPr>
              <a:t>In vitro, cell envelope, heat, and oxidative stress was </a:t>
            </a:r>
            <a:r>
              <a:rPr lang="en" dirty="0" smtClean="0">
                <a:latin typeface="Arial" panose="020B0604020202020204" pitchFamily="34" charset="0"/>
                <a:cs typeface="Arial" panose="020B0604020202020204" pitchFamily="34" charset="0"/>
              </a:rPr>
              <a:t>tested:</a:t>
            </a:r>
          </a:p>
          <a:p>
            <a:pPr marL="1066785" lvl="1" indent="-491054">
              <a:lnSpc>
                <a:spcPct val="100000"/>
              </a:lnSpc>
              <a:spcBef>
                <a:spcPts val="800"/>
              </a:spcBef>
              <a:buClr>
                <a:schemeClr val="dk1"/>
              </a:buClr>
              <a:buSzPct val="100000"/>
              <a:buFont typeface="Arial"/>
              <a:buChar char="●"/>
            </a:pPr>
            <a:r>
              <a:rPr lang="en" dirty="0" smtClean="0">
                <a:latin typeface="Arial" panose="020B0604020202020204" pitchFamily="34" charset="0"/>
                <a:cs typeface="Arial" panose="020B0604020202020204" pitchFamily="34" charset="0"/>
              </a:rPr>
              <a:t>Cell </a:t>
            </a:r>
            <a:r>
              <a:rPr lang="en" dirty="0">
                <a:latin typeface="Arial" panose="020B0604020202020204" pitchFamily="34" charset="0"/>
                <a:cs typeface="Arial" panose="020B0604020202020204" pitchFamily="34" charset="0"/>
              </a:rPr>
              <a:t>envelope stress: application of 0.05% SDS and 5mM </a:t>
            </a:r>
            <a:r>
              <a:rPr lang="en" dirty="0" smtClean="0">
                <a:latin typeface="Arial" panose="020B0604020202020204" pitchFamily="34" charset="0"/>
                <a:cs typeface="Arial" panose="020B0604020202020204" pitchFamily="34" charset="0"/>
              </a:rPr>
              <a:t>diamide</a:t>
            </a:r>
          </a:p>
          <a:p>
            <a:pPr marL="1066785" lvl="1" indent="-491054">
              <a:lnSpc>
                <a:spcPct val="100000"/>
              </a:lnSpc>
              <a:spcBef>
                <a:spcPts val="800"/>
              </a:spcBef>
              <a:buClr>
                <a:schemeClr val="dk1"/>
              </a:buClr>
              <a:buSzPct val="100000"/>
              <a:buFont typeface="Arial"/>
              <a:buChar char="●"/>
            </a:pPr>
            <a:r>
              <a:rPr lang="en" dirty="0" smtClean="0">
                <a:latin typeface="Arial" panose="020B0604020202020204" pitchFamily="34" charset="0"/>
                <a:cs typeface="Arial" panose="020B0604020202020204" pitchFamily="34" charset="0"/>
              </a:rPr>
              <a:t>Heat </a:t>
            </a:r>
            <a:r>
              <a:rPr lang="en" dirty="0">
                <a:latin typeface="Arial" panose="020B0604020202020204" pitchFamily="34" charset="0"/>
                <a:cs typeface="Arial" panose="020B0604020202020204" pitchFamily="34" charset="0"/>
              </a:rPr>
              <a:t>stress: heated to 45</a:t>
            </a:r>
            <a:r>
              <a:rPr lang="en" dirty="0">
                <a:solidFill>
                  <a:srgbClr val="222222"/>
                </a:solidFill>
                <a:latin typeface="Arial" panose="020B0604020202020204" pitchFamily="34" charset="0"/>
                <a:cs typeface="Arial" panose="020B0604020202020204" pitchFamily="34" charset="0"/>
              </a:rPr>
              <a:t>°C  for 24 </a:t>
            </a:r>
            <a:r>
              <a:rPr lang="en" dirty="0" smtClean="0">
                <a:solidFill>
                  <a:srgbClr val="222222"/>
                </a:solidFill>
                <a:latin typeface="Arial" panose="020B0604020202020204" pitchFamily="34" charset="0"/>
                <a:cs typeface="Arial" panose="020B0604020202020204" pitchFamily="34" charset="0"/>
              </a:rPr>
              <a:t>hours</a:t>
            </a:r>
          </a:p>
          <a:p>
            <a:pPr marL="1066785" lvl="1" indent="-491054">
              <a:lnSpc>
                <a:spcPct val="100000"/>
              </a:lnSpc>
              <a:spcBef>
                <a:spcPts val="800"/>
              </a:spcBef>
              <a:buClr>
                <a:schemeClr val="dk1"/>
              </a:buClr>
              <a:buSzPct val="100000"/>
              <a:buFont typeface="Arial"/>
              <a:buChar char="●"/>
            </a:pPr>
            <a:r>
              <a:rPr lang="en" dirty="0" smtClean="0">
                <a:solidFill>
                  <a:srgbClr val="222222"/>
                </a:solidFill>
                <a:latin typeface="Arial" panose="020B0604020202020204" pitchFamily="34" charset="0"/>
                <a:cs typeface="Arial" panose="020B0604020202020204" pitchFamily="34" charset="0"/>
              </a:rPr>
              <a:t>Oxidative</a:t>
            </a:r>
            <a:r>
              <a:rPr lang="en" dirty="0">
                <a:solidFill>
                  <a:srgbClr val="222222"/>
                </a:solidFill>
                <a:latin typeface="Arial" panose="020B0604020202020204" pitchFamily="34" charset="0"/>
                <a:cs typeface="Arial" panose="020B0604020202020204" pitchFamily="34" charset="0"/>
              </a:rPr>
              <a:t>: sealed for 4 days</a:t>
            </a:r>
          </a:p>
          <a:p>
            <a:pPr marL="609585" indent="-491054">
              <a:lnSpc>
                <a:spcPct val="100000"/>
              </a:lnSpc>
              <a:spcBef>
                <a:spcPts val="800"/>
              </a:spcBef>
              <a:buClr>
                <a:srgbClr val="222222"/>
              </a:buClr>
              <a:buSzPct val="100000"/>
              <a:buFont typeface="Arial"/>
              <a:buChar char="●"/>
            </a:pPr>
            <a:r>
              <a:rPr lang="en" dirty="0">
                <a:solidFill>
                  <a:srgbClr val="222222"/>
                </a:solidFill>
                <a:latin typeface="Arial" panose="020B0604020202020204" pitchFamily="34" charset="0"/>
                <a:cs typeface="Arial" panose="020B0604020202020204" pitchFamily="34" charset="0"/>
              </a:rPr>
              <a:t>In vivo, the three strains were raised in mice, guinea pigs, and macrophage-like cells</a:t>
            </a:r>
          </a:p>
        </p:txBody>
      </p:sp>
    </p:spTree>
    <p:extLst>
      <p:ext uri="{BB962C8B-B14F-4D97-AF65-F5344CB8AC3E}">
        <p14:creationId xmlns:p14="http://schemas.microsoft.com/office/powerpoint/2010/main" val="230665654"/>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09600" y="468840"/>
            <a:ext cx="10972800" cy="1143200"/>
          </a:xfrm>
          <a:prstGeom prst="rect">
            <a:avLst/>
          </a:prstGeom>
        </p:spPr>
        <p:txBody>
          <a:bodyPr vert="horz" lIns="121900" tIns="121900" rIns="121900" bIns="121900" rtlCol="0" anchor="b" anchorCtr="0">
            <a:noAutofit/>
          </a:bodyPr>
          <a:lstStyle/>
          <a:p>
            <a:pPr algn="ctr"/>
            <a:r>
              <a:rPr lang="en" sz="4000" b="1" dirty="0">
                <a:solidFill>
                  <a:srgbClr val="1155CC"/>
                </a:solidFill>
                <a:latin typeface="Arial" panose="020B0604020202020204" pitchFamily="34" charset="0"/>
                <a:cs typeface="Arial" panose="020B0604020202020204" pitchFamily="34" charset="0"/>
              </a:rPr>
              <a:t>The </a:t>
            </a:r>
            <a:r>
              <a:rPr lang="en" sz="4000" b="1" i="1" dirty="0">
                <a:solidFill>
                  <a:srgbClr val="1155CC"/>
                </a:solidFill>
                <a:latin typeface="Arial" panose="020B0604020202020204" pitchFamily="34" charset="0"/>
                <a:cs typeface="Arial" panose="020B0604020202020204" pitchFamily="34" charset="0"/>
              </a:rPr>
              <a:t>sigB</a:t>
            </a:r>
            <a:r>
              <a:rPr lang="en" sz="4000" b="1" dirty="0">
                <a:solidFill>
                  <a:srgbClr val="1155CC"/>
                </a:solidFill>
                <a:latin typeface="Arial" panose="020B0604020202020204" pitchFamily="34" charset="0"/>
                <a:cs typeface="Arial" panose="020B0604020202020204" pitchFamily="34" charset="0"/>
              </a:rPr>
              <a:t> mutant was more sensitive to SDS than the complemented or wild type strains</a:t>
            </a:r>
          </a:p>
        </p:txBody>
      </p:sp>
      <p:sp>
        <p:nvSpPr>
          <p:cNvPr id="67" name="Shape 67"/>
          <p:cNvSpPr txBox="1">
            <a:spLocks noGrp="1"/>
          </p:cNvSpPr>
          <p:nvPr>
            <p:ph type="body" idx="1"/>
          </p:nvPr>
        </p:nvSpPr>
        <p:spPr>
          <a:xfrm>
            <a:off x="8837731" y="1612040"/>
            <a:ext cx="3119600" cy="4388000"/>
          </a:xfrm>
          <a:prstGeom prst="rect">
            <a:avLst/>
          </a:prstGeom>
        </p:spPr>
        <p:txBody>
          <a:bodyPr vert="horz" lIns="121900" tIns="121900" rIns="121900" bIns="121900" rtlCol="0" anchor="t" anchorCtr="0">
            <a:noAutofit/>
          </a:bodyPr>
          <a:lstStyle/>
          <a:p>
            <a:pPr marL="609585" indent="-457189">
              <a:buClr>
                <a:schemeClr val="dk1"/>
              </a:buClr>
              <a:buSzPct val="100000"/>
              <a:buFont typeface="Arial"/>
              <a:buChar char="●"/>
            </a:pPr>
            <a:r>
              <a:rPr lang="en" sz="2400" dirty="0">
                <a:latin typeface="Arial" panose="020B0604020202020204" pitchFamily="34" charset="0"/>
                <a:cs typeface="Arial" panose="020B0604020202020204" pitchFamily="34" charset="0"/>
              </a:rPr>
              <a:t>Gray: wild type</a:t>
            </a:r>
          </a:p>
          <a:p>
            <a:pPr marL="609585" indent="-457189">
              <a:buClr>
                <a:schemeClr val="dk1"/>
              </a:buClr>
              <a:buSzPct val="100000"/>
              <a:buFont typeface="Arial"/>
              <a:buChar char="●"/>
            </a:pPr>
            <a:r>
              <a:rPr lang="en" sz="2400" dirty="0">
                <a:latin typeface="Arial" panose="020B0604020202020204" pitchFamily="34" charset="0"/>
                <a:cs typeface="Arial" panose="020B0604020202020204" pitchFamily="34" charset="0"/>
              </a:rPr>
              <a:t>Black: </a:t>
            </a:r>
            <a:r>
              <a:rPr lang="en" sz="2400" i="1" dirty="0">
                <a:latin typeface="Arial" panose="020B0604020202020204" pitchFamily="34" charset="0"/>
                <a:cs typeface="Arial" panose="020B0604020202020204" pitchFamily="34" charset="0"/>
              </a:rPr>
              <a:t>sigB</a:t>
            </a:r>
            <a:r>
              <a:rPr lang="en" sz="2400" dirty="0">
                <a:latin typeface="Arial" panose="020B0604020202020204" pitchFamily="34" charset="0"/>
                <a:cs typeface="Arial" panose="020B0604020202020204" pitchFamily="34" charset="0"/>
              </a:rPr>
              <a:t> mutant</a:t>
            </a:r>
          </a:p>
          <a:p>
            <a:pPr marL="609585" indent="-457189">
              <a:buClr>
                <a:schemeClr val="dk1"/>
              </a:buClr>
              <a:buSzPct val="100000"/>
              <a:buFont typeface="Arial"/>
              <a:buChar char="●"/>
            </a:pPr>
            <a:r>
              <a:rPr lang="en" sz="2400" dirty="0">
                <a:latin typeface="Arial" panose="020B0604020202020204" pitchFamily="34" charset="0"/>
                <a:cs typeface="Arial" panose="020B0604020202020204" pitchFamily="34" charset="0"/>
              </a:rPr>
              <a:t>White: complemented strain</a:t>
            </a:r>
          </a:p>
          <a:p>
            <a:pPr marL="609585" indent="-474121">
              <a:buClr>
                <a:schemeClr val="dk1"/>
              </a:buClr>
              <a:buSzPct val="100000"/>
              <a:buFont typeface="Arial"/>
              <a:buChar char="●"/>
            </a:pPr>
            <a:r>
              <a:rPr lang="en" sz="2667" dirty="0" smtClean="0">
                <a:latin typeface="Arial" panose="020B0604020202020204" pitchFamily="34" charset="0"/>
                <a:cs typeface="Arial" panose="020B0604020202020204" pitchFamily="34" charset="0"/>
              </a:rPr>
              <a:t>Higher </a:t>
            </a:r>
            <a:r>
              <a:rPr lang="en" sz="2667" dirty="0">
                <a:latin typeface="Arial" panose="020B0604020202020204" pitchFamily="34" charset="0"/>
                <a:cs typeface="Arial" panose="020B0604020202020204" pitchFamily="34" charset="0"/>
              </a:rPr>
              <a:t>colony diameter seen in </a:t>
            </a:r>
            <a:r>
              <a:rPr lang="en" sz="2667" i="1" dirty="0">
                <a:latin typeface="Arial" panose="020B0604020202020204" pitchFamily="34" charset="0"/>
                <a:cs typeface="Arial" panose="020B0604020202020204" pitchFamily="34" charset="0"/>
              </a:rPr>
              <a:t>sigB</a:t>
            </a:r>
            <a:r>
              <a:rPr lang="en" sz="2667" dirty="0">
                <a:latin typeface="Arial" panose="020B0604020202020204" pitchFamily="34" charset="0"/>
                <a:cs typeface="Arial" panose="020B0604020202020204" pitchFamily="34" charset="0"/>
              </a:rPr>
              <a:t> mutant</a:t>
            </a:r>
          </a:p>
        </p:txBody>
      </p:sp>
      <p:pic>
        <p:nvPicPr>
          <p:cNvPr id="68" name="Shape 68"/>
          <p:cNvPicPr preferRelativeResize="0"/>
          <p:nvPr/>
        </p:nvPicPr>
        <p:blipFill>
          <a:blip r:embed="rId3">
            <a:alphaModFix/>
          </a:blip>
          <a:stretch>
            <a:fillRect/>
          </a:stretch>
        </p:blipFill>
        <p:spPr>
          <a:xfrm>
            <a:off x="416265" y="1612040"/>
            <a:ext cx="8131088" cy="4967600"/>
          </a:xfrm>
          <a:prstGeom prst="rect">
            <a:avLst/>
          </a:prstGeom>
          <a:noFill/>
          <a:ln>
            <a:noFill/>
          </a:ln>
        </p:spPr>
      </p:pic>
    </p:spTree>
    <p:extLst>
      <p:ext uri="{BB962C8B-B14F-4D97-AF65-F5344CB8AC3E}">
        <p14:creationId xmlns:p14="http://schemas.microsoft.com/office/powerpoint/2010/main" val="215436502"/>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13"/>
            <a:ext cx="10515600" cy="1325563"/>
          </a:xfrm>
        </p:spPr>
        <p:txBody>
          <a:bodyPr>
            <a:normAutofit/>
          </a:bodyPr>
          <a:lstStyle/>
          <a:p>
            <a:pPr algn="ctr"/>
            <a:r>
              <a:rPr lang="en-US" sz="4000" b="1" dirty="0" smtClean="0">
                <a:solidFill>
                  <a:schemeClr val="accent1">
                    <a:lumMod val="75000"/>
                  </a:schemeClr>
                </a:solidFill>
                <a:latin typeface="Arial" panose="020B0604020202020204" pitchFamily="34" charset="0"/>
                <a:cs typeface="Arial" panose="020B0604020202020204" pitchFamily="34" charset="0"/>
              </a:rPr>
              <a:t>OUTLINE</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1676"/>
            <a:ext cx="10515600" cy="4351338"/>
          </a:xfrm>
        </p:spPr>
        <p:txBody>
          <a:bodyPr/>
          <a:lstStyle/>
          <a:p>
            <a:pPr marL="457200" lvl="0" indent="-381000">
              <a:spcBef>
                <a:spcPts val="0"/>
              </a:spcBef>
              <a:buClr>
                <a:schemeClr val="dk1"/>
              </a:buClr>
              <a:buSzPct val="100000"/>
              <a:buFont typeface="Arial"/>
              <a:buChar char="●"/>
            </a:pPr>
            <a:r>
              <a:rPr lang="en" dirty="0">
                <a:solidFill>
                  <a:schemeClr val="bg1">
                    <a:lumMod val="65000"/>
                  </a:schemeClr>
                </a:solidFill>
                <a:latin typeface="Arial" panose="020B0604020202020204" pitchFamily="34" charset="0"/>
                <a:cs typeface="Arial" panose="020B0604020202020204" pitchFamily="34" charset="0"/>
              </a:rPr>
              <a:t>σ</a:t>
            </a:r>
            <a:r>
              <a:rPr lang="en" baseline="30000" dirty="0">
                <a:solidFill>
                  <a:schemeClr val="bg1">
                    <a:lumMod val="65000"/>
                  </a:schemeClr>
                </a:solidFill>
                <a:latin typeface="Arial" panose="020B0604020202020204" pitchFamily="34" charset="0"/>
                <a:cs typeface="Arial" panose="020B0604020202020204" pitchFamily="34" charset="0"/>
              </a:rPr>
              <a:t>B</a:t>
            </a:r>
            <a:r>
              <a:rPr lang="en" dirty="0">
                <a:solidFill>
                  <a:schemeClr val="bg1">
                    <a:lumMod val="65000"/>
                  </a:schemeClr>
                </a:solidFill>
                <a:latin typeface="Arial" panose="020B0604020202020204" pitchFamily="34" charset="0"/>
                <a:cs typeface="Arial" panose="020B0604020202020204" pitchFamily="34" charset="0"/>
              </a:rPr>
              <a:t> plays a role in the stress response of </a:t>
            </a:r>
            <a:r>
              <a:rPr lang="en" i="1" dirty="0">
                <a:solidFill>
                  <a:schemeClr val="bg1">
                    <a:lumMod val="65000"/>
                  </a:schemeClr>
                </a:solidFill>
                <a:latin typeface="Arial" panose="020B0604020202020204" pitchFamily="34" charset="0"/>
                <a:cs typeface="Arial" panose="020B0604020202020204" pitchFamily="34" charset="0"/>
              </a:rPr>
              <a:t>M. tuberculosis</a:t>
            </a:r>
          </a:p>
          <a:p>
            <a:pPr marL="457200" lvl="0" indent="-381000">
              <a:spcBef>
                <a:spcPts val="0"/>
              </a:spcBef>
              <a:buClr>
                <a:schemeClr val="dk1"/>
              </a:buClr>
              <a:buSzPct val="100000"/>
              <a:buFont typeface="Arial"/>
              <a:buChar char="●"/>
            </a:pPr>
            <a:r>
              <a:rPr lang="en" dirty="0" smtClean="0">
                <a:latin typeface="Arial" panose="020B0604020202020204" pitchFamily="34" charset="0"/>
                <a:cs typeface="Arial" panose="020B0604020202020204" pitchFamily="34" charset="0"/>
              </a:rPr>
              <a:t>DNA microarrays were used to measure changes in gene expression during cell envelope stress</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Data analysis aimed to verify the findings given in the paper, but problems were encountered</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GenMAPP and MAPPFinder analysis used to further analyze the data</a:t>
            </a:r>
          </a:p>
          <a:p>
            <a:pPr marL="457200" lvl="0" indent="-381000">
              <a:spcBef>
                <a:spcPts val="0"/>
              </a:spcBef>
              <a:buClr>
                <a:schemeClr val="dk1"/>
              </a:buClr>
              <a:buSzPct val="100000"/>
              <a:buFont typeface="Arial"/>
              <a:buChar char="●"/>
            </a:pPr>
            <a:r>
              <a:rPr lang="en" dirty="0" smtClean="0">
                <a:solidFill>
                  <a:schemeClr val="bg1">
                    <a:lumMod val="65000"/>
                  </a:schemeClr>
                </a:solidFill>
                <a:latin typeface="Arial" panose="020B0604020202020204" pitchFamily="34" charset="0"/>
                <a:cs typeface="Arial" panose="020B0604020202020204" pitchFamily="34" charset="0"/>
              </a:rPr>
              <a:t>Significant differences exist between the findings of the paper a</a:t>
            </a:r>
            <a:r>
              <a:rPr lang="en-US" dirty="0" err="1" smtClean="0">
                <a:solidFill>
                  <a:schemeClr val="bg1">
                    <a:lumMod val="65000"/>
                  </a:schemeClr>
                </a:solidFill>
                <a:latin typeface="Arial" panose="020B0604020202020204" pitchFamily="34" charset="0"/>
                <a:cs typeface="Arial" panose="020B0604020202020204" pitchFamily="34" charset="0"/>
              </a:rPr>
              <a:t>nd</a:t>
            </a:r>
            <a:r>
              <a:rPr lang="en" dirty="0" smtClean="0">
                <a:solidFill>
                  <a:schemeClr val="bg1">
                    <a:lumMod val="65000"/>
                  </a:schemeClr>
                </a:solidFill>
                <a:latin typeface="Arial" panose="020B0604020202020204" pitchFamily="34" charset="0"/>
                <a:cs typeface="Arial" panose="020B0604020202020204" pitchFamily="34" charset="0"/>
              </a:rPr>
              <a:t> my analysis</a:t>
            </a:r>
            <a:endParaRPr lang="en-US"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559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466122"/>
            <a:ext cx="10972800" cy="1143200"/>
          </a:xfrm>
          <a:prstGeom prst="rect">
            <a:avLst/>
          </a:prstGeom>
        </p:spPr>
        <p:txBody>
          <a:bodyPr vert="horz" lIns="121900" tIns="121900" rIns="121900" bIns="121900" rtlCol="0" anchor="b" anchorCtr="0">
            <a:noAutofit/>
          </a:bodyPr>
          <a:lstStyle/>
          <a:p>
            <a:pPr algn="ctr"/>
            <a:r>
              <a:rPr lang="en" sz="4000" b="1" dirty="0" smtClean="0">
                <a:solidFill>
                  <a:srgbClr val="1155CC"/>
                </a:solidFill>
                <a:latin typeface="Arial" panose="020B0604020202020204" pitchFamily="34" charset="0"/>
                <a:cs typeface="Arial" panose="020B0604020202020204" pitchFamily="34" charset="0"/>
              </a:rPr>
              <a:t>DNA microarrays measured changes in gene expression</a:t>
            </a:r>
            <a:endParaRPr lang="en" sz="4000" b="1" i="1" dirty="0">
              <a:solidFill>
                <a:srgbClr val="1155CC"/>
              </a:solidFill>
              <a:latin typeface="Arial" panose="020B0604020202020204" pitchFamily="34" charset="0"/>
              <a:cs typeface="Arial" panose="020B0604020202020204" pitchFamily="34" charset="0"/>
            </a:endParaRPr>
          </a:p>
        </p:txBody>
      </p:sp>
      <p:sp>
        <p:nvSpPr>
          <p:cNvPr id="49" name="Shape 49"/>
          <p:cNvSpPr txBox="1">
            <a:spLocks noGrp="1"/>
          </p:cNvSpPr>
          <p:nvPr>
            <p:ph type="body" idx="1"/>
          </p:nvPr>
        </p:nvSpPr>
        <p:spPr>
          <a:xfrm>
            <a:off x="609600" y="1609322"/>
            <a:ext cx="10972800" cy="4967599"/>
          </a:xfrm>
          <a:prstGeom prst="rect">
            <a:avLst/>
          </a:prstGeom>
        </p:spPr>
        <p:txBody>
          <a:bodyPr vert="horz" lIns="121900" tIns="121900" rIns="121900" bIns="121900" rtlCol="0" anchor="t" anchorCtr="0">
            <a:noAutofit/>
          </a:bodyPr>
          <a:lstStyle/>
          <a:p>
            <a:pPr marL="609585" indent="-507987">
              <a:buClr>
                <a:schemeClr val="dk1"/>
              </a:buClr>
              <a:buSzPct val="100000"/>
              <a:buFont typeface="Arial"/>
              <a:buChar char="●"/>
            </a:pPr>
            <a:r>
              <a:rPr lang="en" dirty="0" smtClean="0">
                <a:latin typeface="Arial" panose="020B0604020202020204" pitchFamily="34" charset="0"/>
                <a:cs typeface="Arial" panose="020B0604020202020204" pitchFamily="34" charset="0"/>
              </a:rPr>
              <a:t>Controls marked with Cy3, treatment marked with Cy5</a:t>
            </a:r>
            <a:endParaRPr lang="en" dirty="0">
              <a:latin typeface="Arial" panose="020B0604020202020204" pitchFamily="34" charset="0"/>
              <a:cs typeface="Arial" panose="020B0604020202020204" pitchFamily="34" charset="0"/>
            </a:endParaRPr>
          </a:p>
          <a:p>
            <a:pPr marL="1066785" lvl="1" indent="-507987">
              <a:buClr>
                <a:schemeClr val="dk1"/>
              </a:buClr>
              <a:buSzPct val="100000"/>
              <a:buFont typeface="Arial"/>
              <a:buChar char="●"/>
            </a:pPr>
            <a:r>
              <a:rPr lang="en" dirty="0" smtClean="0">
                <a:latin typeface="Arial" panose="020B0604020202020204" pitchFamily="34" charset="0"/>
                <a:cs typeface="Arial" panose="020B0604020202020204" pitchFamily="34" charset="0"/>
              </a:rPr>
              <a:t>Gene-specific spots </a:t>
            </a:r>
            <a:r>
              <a:rPr lang="en" dirty="0">
                <a:latin typeface="Arial" panose="020B0604020202020204" pitchFamily="34" charset="0"/>
                <a:cs typeface="Arial" panose="020B0604020202020204" pitchFamily="34" charset="0"/>
              </a:rPr>
              <a:t>with induction ratios outside of the top or bottom 5% were used to normalize the intensities of Cy3 and </a:t>
            </a:r>
            <a:r>
              <a:rPr lang="en" dirty="0" smtClean="0">
                <a:latin typeface="Arial" panose="020B0604020202020204" pitchFamily="34" charset="0"/>
                <a:cs typeface="Arial" panose="020B0604020202020204" pitchFamily="34" charset="0"/>
              </a:rPr>
              <a:t>Cy5</a:t>
            </a:r>
            <a:endParaRPr lang="en" dirty="0">
              <a:latin typeface="Arial" panose="020B0604020202020204" pitchFamily="34" charset="0"/>
              <a:cs typeface="Arial" panose="020B0604020202020204" pitchFamily="34" charset="0"/>
            </a:endParaRPr>
          </a:p>
          <a:p>
            <a:pPr marL="609585" indent="-541853">
              <a:buClr>
                <a:schemeClr val="dk1"/>
              </a:buClr>
              <a:buSzPct val="116666"/>
              <a:buFont typeface="Arial"/>
              <a:buChar char="●"/>
            </a:pPr>
            <a:r>
              <a:rPr lang="en" dirty="0" smtClean="0">
                <a:latin typeface="Arial" panose="020B0604020202020204" pitchFamily="34" charset="0"/>
                <a:cs typeface="Arial" panose="020B0604020202020204" pitchFamily="34" charset="0"/>
              </a:rPr>
              <a:t>Noise value determined by calculating the average intensity of the bottom 20% of spots</a:t>
            </a:r>
          </a:p>
          <a:p>
            <a:pPr marL="609585" indent="-541853">
              <a:buClr>
                <a:schemeClr val="dk1"/>
              </a:buClr>
              <a:buSzPct val="116666"/>
              <a:buFont typeface="Arial"/>
              <a:buChar char="●"/>
            </a:pPr>
            <a:r>
              <a:rPr lang="en" dirty="0" smtClean="0">
                <a:latin typeface="Arial" panose="020B0604020202020204" pitchFamily="34" charset="0"/>
                <a:cs typeface="Arial" panose="020B0604020202020204" pitchFamily="34" charset="0"/>
              </a:rPr>
              <a:t>Three biological replicates and two microarrays per replicate were used</a:t>
            </a:r>
          </a:p>
          <a:p>
            <a:pPr marL="609585" indent="-541853">
              <a:buClr>
                <a:schemeClr val="dk1"/>
              </a:buClr>
              <a:buSzPct val="116666"/>
              <a:buFont typeface="Arial"/>
              <a:buChar char="●"/>
            </a:pPr>
            <a:r>
              <a:rPr lang="en" dirty="0" smtClean="0">
                <a:latin typeface="Arial" panose="020B0604020202020204" pitchFamily="34" charset="0"/>
                <a:cs typeface="Arial" panose="020B0604020202020204" pitchFamily="34" charset="0"/>
              </a:rPr>
              <a:t>A false discovery rate of &gt;2% and a regulation of at least 1.8-fold were used to determine if a gene was significantly regulated</a:t>
            </a:r>
          </a:p>
        </p:txBody>
      </p:sp>
    </p:spTree>
    <p:extLst>
      <p:ext uri="{BB962C8B-B14F-4D97-AF65-F5344CB8AC3E}">
        <p14:creationId xmlns:p14="http://schemas.microsoft.com/office/powerpoint/2010/main" val="1965282436"/>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1673</Words>
  <Application>Microsoft Office PowerPoint</Application>
  <PresentationFormat>Custom</PresentationFormat>
  <Paragraphs>154</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Data analysis of Fontan et al. results does not support the findings of the paper</vt:lpstr>
      <vt:lpstr>OUTLINE</vt:lpstr>
      <vt:lpstr>OUTLINE</vt:lpstr>
      <vt:lpstr>Sigma factors bind to RNA polymerases and increase promoter specificity</vt:lpstr>
      <vt:lpstr>Transcription of sigB is induced during the stress response  </vt:lpstr>
      <vt:lpstr>sigB importance in the stress response was tested both in vivo and in vitro</vt:lpstr>
      <vt:lpstr>The sigB mutant was more sensitive to SDS than the complemented or wild type strains</vt:lpstr>
      <vt:lpstr>OUTLINE</vt:lpstr>
      <vt:lpstr>DNA microarrays measured changes in gene expression</vt:lpstr>
      <vt:lpstr>SDS treatment had downregulation in genes coding for cell envelope stress response</vt:lpstr>
      <vt:lpstr>OUTLINE</vt:lpstr>
      <vt:lpstr>Problems were encountered when attempting to perform data analysis</vt:lpstr>
      <vt:lpstr>Significant genes in the paper were not found to have significance in my analysis</vt:lpstr>
      <vt:lpstr>Top 10 most significant genes not found to be significant in the paper</vt:lpstr>
      <vt:lpstr>Despite discrepancy, sanity check found a significant number of changed genes</vt:lpstr>
      <vt:lpstr>OUTLINE</vt:lpstr>
      <vt:lpstr>MAPPFinder criteria aimed to find the most significant GO categories</vt:lpstr>
      <vt:lpstr>MAPPFinder found upregulation in metabolism of phosphates</vt:lpstr>
      <vt:lpstr>Pyrimidine nucleoside triphosphate metabolic process is heavily upregulated</vt:lpstr>
      <vt:lpstr>MAPPFinder found varied categories in downregulation</vt:lpstr>
      <vt:lpstr>Nucleic acid binding has a mix of upregulation and downregulation</vt:lpstr>
      <vt:lpstr>Zinc ion binding category did not show expected downregulation of ideR</vt:lpstr>
      <vt:lpstr>OUTLINE</vt:lpstr>
      <vt:lpstr>Overall analysis does not support Fontan et al’s findings</vt:lpstr>
      <vt:lpstr>SUMMARY</vt:lpstr>
      <vt:lpstr>Citations</vt:lpstr>
      <vt:lpstr>ACKNOWLEDGMENTS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Kitsuneh</dc:creator>
  <cp:lastModifiedBy>Student</cp:lastModifiedBy>
  <cp:revision>33</cp:revision>
  <dcterms:created xsi:type="dcterms:W3CDTF">2014-12-10T06:08:53Z</dcterms:created>
  <dcterms:modified xsi:type="dcterms:W3CDTF">2014-12-10T21:39:18Z</dcterms:modified>
</cp:coreProperties>
</file>