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6" r:id="rId3"/>
    <p:sldId id="270" r:id="rId4"/>
    <p:sldId id="271" r:id="rId5"/>
    <p:sldId id="272" r:id="rId6"/>
    <p:sldId id="269" r:id="rId7"/>
    <p:sldId id="273" r:id="rId8"/>
    <p:sldId id="276" r:id="rId9"/>
    <p:sldId id="268" r:id="rId10"/>
    <p:sldId id="261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03" autoAdjust="0"/>
    <p:restoredTop sz="74869" autoAdjust="0"/>
  </p:normalViewPr>
  <p:slideViewPr>
    <p:cSldViewPr>
      <p:cViewPr>
        <p:scale>
          <a:sx n="50" d="100"/>
          <a:sy n="50" d="100"/>
        </p:scale>
        <p:origin x="-1722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16EF5-4AEE-4466-BC95-97FE072BFEA3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E264A-E447-4493-B751-BAD0AC807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60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Hi,</a:t>
            </a:r>
            <a:r>
              <a:rPr lang="en-US" baseline="0" dirty="0" smtClean="0"/>
              <a:t> I’m Katie and this is </a:t>
            </a:r>
            <a:r>
              <a:rPr lang="en-US" baseline="0" dirty="0" err="1" smtClean="0"/>
              <a:t>Fori</a:t>
            </a:r>
            <a:r>
              <a:rPr lang="en-US" baseline="0" dirty="0" smtClean="0"/>
              <a:t>. Today we will be presenting a paper entitled “Light-powering E. coli with </a:t>
            </a:r>
            <a:r>
              <a:rPr lang="en-US" baseline="0" dirty="0" err="1" smtClean="0"/>
              <a:t>proteorhodopsin</a:t>
            </a:r>
            <a:r>
              <a:rPr lang="en-US" baseline="0" dirty="0" smtClean="0"/>
              <a:t>” by Walter et 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E264A-E447-4493-B751-BAD0AC807C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1605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smtClean="0"/>
              <a:t>In conclusion, </a:t>
            </a:r>
            <a:r>
              <a:rPr lang="en-US" baseline="0" dirty="0" smtClean="0">
                <a:latin typeface="Calibri" pitchFamily="34" charset="0"/>
                <a:cs typeface="Calibri" pitchFamily="34" charset="0"/>
              </a:rPr>
              <a:t>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nder anaerobic conditions,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proteorhodopsin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alters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to power the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flagellar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motor and increase cell viability via light-based proton pumping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- As far as future applications, it is likely that PR provides similar benefits to other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proteobacteria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as well as other more distantly related bacteria.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- This could be used in synthesizing light-powered bacteria for  variety of  purposes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E264A-E447-4493-B751-BAD0AC807C6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727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First, we’ll give some background information on how</a:t>
            </a:r>
            <a:r>
              <a:rPr lang="en-US" baseline="0" dirty="0" smtClean="0"/>
              <a:t> E. coli is powered.</a:t>
            </a:r>
          </a:p>
          <a:p>
            <a:endParaRPr lang="en-US" baseline="0" dirty="0" smtClean="0"/>
          </a:p>
          <a:p>
            <a:r>
              <a:rPr lang="en-US" dirty="0" smtClean="0"/>
              <a:t>- The proton motive force,</a:t>
            </a:r>
            <a:r>
              <a:rPr lang="en-US" baseline="0" dirty="0" smtClean="0"/>
              <a:t> or </a:t>
            </a:r>
            <a:r>
              <a:rPr lang="en-US" dirty="0" err="1" smtClean="0"/>
              <a:t>pmf</a:t>
            </a:r>
            <a:r>
              <a:rPr lang="en-US" dirty="0" smtClean="0"/>
              <a:t>,</a:t>
            </a:r>
            <a:r>
              <a:rPr lang="en-US" baseline="0" dirty="0" smtClean="0"/>
              <a:t> -- NOT </a:t>
            </a:r>
            <a:r>
              <a:rPr lang="en-US" baseline="0" dirty="0" err="1" smtClean="0"/>
              <a:t>pms</a:t>
            </a:r>
            <a:r>
              <a:rPr lang="en-US" baseline="0" dirty="0" smtClean="0"/>
              <a:t>! --</a:t>
            </a:r>
            <a:r>
              <a:rPr lang="en-US" dirty="0" smtClean="0"/>
              <a:t> is the electrochemical potential</a:t>
            </a:r>
            <a:r>
              <a:rPr lang="en-US" baseline="0" dirty="0" smtClean="0"/>
              <a:t> </a:t>
            </a:r>
            <a:r>
              <a:rPr lang="en-US" dirty="0" smtClean="0"/>
              <a:t>of  protons  across  the  membrane.</a:t>
            </a:r>
            <a:endParaRPr lang="en-US" baseline="0" dirty="0" smtClean="0"/>
          </a:p>
          <a:p>
            <a:r>
              <a:rPr lang="en-US" baseline="0" dirty="0" smtClean="0"/>
              <a:t>- </a:t>
            </a:r>
            <a:r>
              <a:rPr lang="en-US" dirty="0" smtClean="0"/>
              <a:t>Bacteria use the </a:t>
            </a:r>
            <a:r>
              <a:rPr lang="en-US" dirty="0" err="1" smtClean="0"/>
              <a:t>pmf</a:t>
            </a:r>
            <a:r>
              <a:rPr lang="en-US" dirty="0" smtClean="0"/>
              <a:t> to</a:t>
            </a:r>
            <a:r>
              <a:rPr lang="en-US" baseline="0" dirty="0" smtClean="0"/>
              <a:t> </a:t>
            </a:r>
            <a:r>
              <a:rPr lang="en-US" dirty="0" smtClean="0"/>
              <a:t>synthesize ATP, drive </a:t>
            </a:r>
            <a:r>
              <a:rPr lang="en-US" dirty="0" err="1" smtClean="0"/>
              <a:t>chemiosmotic</a:t>
            </a:r>
            <a:r>
              <a:rPr lang="en-US" dirty="0" smtClean="0"/>
              <a:t> reactions, and power the</a:t>
            </a:r>
            <a:r>
              <a:rPr lang="en-US" baseline="0" dirty="0" smtClean="0"/>
              <a:t> </a:t>
            </a:r>
            <a:r>
              <a:rPr lang="en-US" dirty="0" smtClean="0"/>
              <a:t>rotary </a:t>
            </a:r>
            <a:r>
              <a:rPr lang="en-US" dirty="0" err="1" smtClean="0"/>
              <a:t>flagellar</a:t>
            </a:r>
            <a:r>
              <a:rPr lang="en-US" dirty="0" smtClean="0"/>
              <a:t> motor.</a:t>
            </a:r>
          </a:p>
          <a:p>
            <a:endParaRPr lang="en-US" dirty="0" smtClean="0"/>
          </a:p>
          <a:p>
            <a:r>
              <a:rPr lang="en-US" dirty="0" smtClean="0"/>
              <a:t>- Thus,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pmf</a:t>
            </a:r>
            <a:r>
              <a:rPr lang="en-US" baseline="0" dirty="0" smtClean="0"/>
              <a:t> is proportional to </a:t>
            </a:r>
            <a:r>
              <a:rPr lang="en-US" baseline="0" dirty="0" err="1" smtClean="0"/>
              <a:t>flagellar</a:t>
            </a:r>
            <a:r>
              <a:rPr lang="en-US" baseline="0" dirty="0" smtClean="0"/>
              <a:t> motor speed. With greater proton motive force, the flagellum moves faster.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- Under aerobic</a:t>
            </a:r>
            <a:r>
              <a:rPr lang="en-US" baseline="0" dirty="0" smtClean="0"/>
              <a:t> </a:t>
            </a:r>
            <a:r>
              <a:rPr lang="en-US" dirty="0" smtClean="0"/>
              <a:t>conditions, the </a:t>
            </a:r>
            <a:r>
              <a:rPr lang="en-US" dirty="0" err="1" smtClean="0"/>
              <a:t>pmf</a:t>
            </a:r>
            <a:r>
              <a:rPr lang="en-US" dirty="0" smtClean="0"/>
              <a:t> is maintained by oxidative phosphorylation</a:t>
            </a:r>
          </a:p>
          <a:p>
            <a:endParaRPr lang="en-US" dirty="0" smtClean="0"/>
          </a:p>
          <a:p>
            <a:r>
              <a:rPr lang="en-US" dirty="0" smtClean="0"/>
              <a:t>- Under anaerobic</a:t>
            </a:r>
            <a:r>
              <a:rPr lang="en-US" baseline="0" dirty="0" smtClean="0"/>
              <a:t> conditions, when respiration is not possible, </a:t>
            </a:r>
            <a:r>
              <a:rPr lang="en-US" baseline="0" dirty="0" err="1" smtClean="0"/>
              <a:t>p</a:t>
            </a:r>
            <a:r>
              <a:rPr lang="en-US" dirty="0" err="1" smtClean="0"/>
              <a:t>roteorhodopsin</a:t>
            </a:r>
            <a:r>
              <a:rPr lang="en-US" dirty="0" smtClean="0"/>
              <a:t>,</a:t>
            </a:r>
            <a:r>
              <a:rPr lang="en-US" baseline="0" dirty="0" smtClean="0"/>
              <a:t> a</a:t>
            </a:r>
            <a:r>
              <a:rPr lang="en-US" dirty="0" smtClean="0"/>
              <a:t> light-driven, </a:t>
            </a:r>
            <a:r>
              <a:rPr lang="en-US" dirty="0" err="1" smtClean="0"/>
              <a:t>transmembrane</a:t>
            </a:r>
            <a:r>
              <a:rPr lang="en-US" baseline="0" dirty="0" smtClean="0"/>
              <a:t> proton pump, is a</a:t>
            </a:r>
            <a:r>
              <a:rPr lang="en-US" dirty="0" smtClean="0"/>
              <a:t>n alternative means</a:t>
            </a:r>
            <a:r>
              <a:rPr lang="en-US" baseline="0" dirty="0" smtClean="0"/>
              <a:t> of maintaining cellular </a:t>
            </a:r>
            <a:r>
              <a:rPr lang="en-US" baseline="0" dirty="0" err="1" smtClean="0"/>
              <a:t>pmf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- For this study, the authors analyzed the speed of the </a:t>
            </a:r>
            <a:r>
              <a:rPr lang="en-US" baseline="0" dirty="0" err="1" smtClean="0"/>
              <a:t>flagellar</a:t>
            </a:r>
            <a:r>
              <a:rPr lang="en-US" baseline="0" dirty="0" smtClean="0"/>
              <a:t> motor, which is driven by the cellular </a:t>
            </a:r>
            <a:r>
              <a:rPr lang="en-US" baseline="0" dirty="0" err="1" smtClean="0"/>
              <a:t>pmf</a:t>
            </a:r>
            <a:r>
              <a:rPr lang="en-US" baseline="0" dirty="0" smtClean="0"/>
              <a:t>, in order to identify the role of PR in cellular energy fluxes.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E264A-E447-4493-B751-BAD0AC807C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59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PR transmits protons</a:t>
            </a:r>
            <a:r>
              <a:rPr lang="en-US" baseline="0" dirty="0" smtClean="0"/>
              <a:t> most effectively when the cell is illuminated at the </a:t>
            </a:r>
            <a:r>
              <a:rPr lang="en-US" dirty="0" smtClean="0"/>
              <a:t>peak absorption wavelength, which is around 530 nm and</a:t>
            </a:r>
            <a:r>
              <a:rPr lang="en-US" baseline="0" dirty="0" smtClean="0"/>
              <a:t> </a:t>
            </a:r>
            <a:r>
              <a:rPr lang="en-US" dirty="0" smtClean="0"/>
              <a:t>corresponds to green light</a:t>
            </a:r>
            <a:r>
              <a:rPr lang="en-US" baseline="0" dirty="0" smtClean="0"/>
              <a:t>.</a:t>
            </a:r>
            <a:endParaRPr lang="en-US" dirty="0" smtClean="0"/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In this</a:t>
            </a:r>
            <a:r>
              <a:rPr lang="en-US" baseline="0" dirty="0" smtClean="0"/>
              <a:t> initial study, the authors examined the effect of PR on cell velocity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PR+ expressing E. coli were tracked in two dimensions via red dark-field microscopy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In order to examine the effects during anaerobic conditions, cells were incubated in buffer containing 30 </a:t>
            </a:r>
            <a:r>
              <a:rPr lang="en-US" baseline="0" dirty="0" err="1" smtClean="0"/>
              <a:t>mM</a:t>
            </a:r>
            <a:r>
              <a:rPr lang="en-US" baseline="0" dirty="0" smtClean="0"/>
              <a:t> of </a:t>
            </a:r>
            <a:r>
              <a:rPr lang="en-US" baseline="0" dirty="0" err="1" smtClean="0"/>
              <a:t>azide</a:t>
            </a:r>
            <a:r>
              <a:rPr lang="en-US" baseline="0" dirty="0" smtClean="0"/>
              <a:t>, which is a respiratory poison that stops the </a:t>
            </a:r>
            <a:r>
              <a:rPr lang="en-US" baseline="0" dirty="0" err="1" smtClean="0"/>
              <a:t>flagellar</a:t>
            </a:r>
            <a:r>
              <a:rPr lang="en-US" baseline="0" dirty="0" smtClean="0"/>
              <a:t> motor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Cells were then periodically illuminated with green light in addition to the constant red illumination.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This figure shows the cell’s position sampled at 0.5 Hz.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The velocity during green illumination periods is 96% higher than during red illumination periods alone.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E264A-E447-4493-B751-BAD0AC807C6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8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en-US" dirty="0" smtClean="0"/>
          </a:p>
          <a:p>
            <a:pPr marL="0" indent="0">
              <a:buFontTx/>
              <a:buNone/>
            </a:pPr>
            <a:r>
              <a:rPr lang="en-US" dirty="0" smtClean="0"/>
              <a:t>- In order to </a:t>
            </a:r>
            <a:r>
              <a:rPr lang="en-US" dirty="0" smtClean="0"/>
              <a:t>increase the accuracy of </a:t>
            </a:r>
            <a:r>
              <a:rPr lang="en-US" dirty="0" smtClean="0"/>
              <a:t>the </a:t>
            </a:r>
            <a:r>
              <a:rPr lang="en-US" dirty="0" err="1" smtClean="0"/>
              <a:t>flagellar</a:t>
            </a:r>
            <a:r>
              <a:rPr lang="en-US" baseline="0" dirty="0" smtClean="0"/>
              <a:t> </a:t>
            </a:r>
            <a:r>
              <a:rPr lang="en-US" baseline="0" dirty="0" smtClean="0"/>
              <a:t>velocity </a:t>
            </a:r>
            <a:r>
              <a:rPr lang="en-US" baseline="0" dirty="0" smtClean="0"/>
              <a:t>measurements, </a:t>
            </a:r>
            <a:r>
              <a:rPr lang="en-US" baseline="0" dirty="0" smtClean="0"/>
              <a:t>the authors </a:t>
            </a:r>
            <a:r>
              <a:rPr lang="en-US" baseline="0" dirty="0" smtClean="0"/>
              <a:t>used a tethered cell </a:t>
            </a:r>
            <a:r>
              <a:rPr lang="en-US" baseline="0" dirty="0" smtClean="0"/>
              <a:t>geometry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- The PR is attached to coverslip at the flagellum and the angular velocity is measured as the bacterium rotates around the end of the flagellum.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- Additionally, the </a:t>
            </a:r>
            <a:r>
              <a:rPr lang="en-US" baseline="0" dirty="0" err="1" smtClean="0"/>
              <a:t>cheY</a:t>
            </a:r>
            <a:r>
              <a:rPr lang="en-US" baseline="0" dirty="0" smtClean="0"/>
              <a:t> gene was deleted to create smooth-swimming mutants, whose motors do not reverse direction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- This method allows a single bacterium to be observed over an extended period of time and under different illumination conditions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- Under red illumination alone, the bacterium diffuses rotationally, and when green illumination is added, the bacterium </a:t>
            </a:r>
            <a:r>
              <a:rPr lang="en-US" dirty="0" smtClean="0"/>
              <a:t>rotates</a:t>
            </a:r>
            <a:r>
              <a:rPr lang="en-US" baseline="0" dirty="0" smtClean="0"/>
              <a:t> counterclockwise.</a:t>
            </a:r>
            <a:endParaRPr lang="en-US" dirty="0" smtClean="0"/>
          </a:p>
          <a:p>
            <a:endParaRPr lang="en-US" dirty="0" smtClean="0"/>
          </a:p>
          <a:p>
            <a:pPr>
              <a:buFontTx/>
              <a:buChar char="-"/>
            </a:pPr>
            <a:r>
              <a:rPr lang="en-US" baseline="0" dirty="0" smtClean="0"/>
              <a:t> A typical </a:t>
            </a:r>
            <a:r>
              <a:rPr lang="en-US" baseline="0" dirty="0" smtClean="0"/>
              <a:t>tethered </a:t>
            </a:r>
            <a:r>
              <a:rPr lang="en-US" baseline="0" dirty="0" smtClean="0"/>
              <a:t>cell rotates at 0.2-1Hz</a:t>
            </a:r>
            <a:r>
              <a:rPr lang="en-US" baseline="0" dirty="0" smtClean="0"/>
              <a:t>, depending </a:t>
            </a:r>
            <a:r>
              <a:rPr lang="en-US" baseline="0" dirty="0" smtClean="0"/>
              <a:t>on the </a:t>
            </a:r>
            <a:r>
              <a:rPr lang="en-US" baseline="0" dirty="0" smtClean="0"/>
              <a:t>length and position of the stuck flagellum along its </a:t>
            </a:r>
            <a:r>
              <a:rPr lang="en-US" baseline="0" dirty="0" smtClean="0"/>
              <a:t>body.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EF38-F738-47E5-9CA2-644FFC435152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 This</a:t>
            </a:r>
            <a:r>
              <a:rPr lang="en-US" baseline="0" dirty="0" smtClean="0"/>
              <a:t> figure shows that </a:t>
            </a:r>
            <a:r>
              <a:rPr lang="en-US" dirty="0" smtClean="0"/>
              <a:t>with</a:t>
            </a:r>
            <a:r>
              <a:rPr lang="en-US" baseline="0" dirty="0" smtClean="0"/>
              <a:t> </a:t>
            </a:r>
            <a:r>
              <a:rPr lang="en-US" baseline="0" dirty="0" smtClean="0"/>
              <a:t>or without </a:t>
            </a:r>
            <a:r>
              <a:rPr lang="en-US" baseline="0" dirty="0" err="1" smtClean="0"/>
              <a:t>azide</a:t>
            </a:r>
            <a:r>
              <a:rPr lang="en-US" baseline="0" dirty="0" smtClean="0"/>
              <a:t>, cells lacking PR show no response to green </a:t>
            </a:r>
            <a:r>
              <a:rPr lang="en-US" baseline="0" dirty="0" smtClean="0"/>
              <a:t>light</a:t>
            </a:r>
          </a:p>
          <a:p>
            <a:pPr>
              <a:buFontTx/>
              <a:buChar char="-"/>
            </a:pPr>
            <a:r>
              <a:rPr lang="en-US" baseline="0" dirty="0" smtClean="0"/>
              <a:t> Additionally, cells with PR under aerobic conditions similarly do not respond to green light.</a:t>
            </a:r>
          </a:p>
          <a:p>
            <a:pPr>
              <a:buFontTx/>
              <a:buChar char="-"/>
            </a:pPr>
            <a:r>
              <a:rPr lang="en-US" baseline="0" dirty="0" smtClean="0"/>
              <a:t> Under green illumination, there is no change in angular velocity.</a:t>
            </a:r>
          </a:p>
          <a:p>
            <a:pPr>
              <a:buFontTx/>
              <a:buChar char="-"/>
            </a:pPr>
            <a:endParaRPr lang="en-US" baseline="0" dirty="0" smtClean="0"/>
          </a:p>
          <a:p>
            <a:pPr>
              <a:buFontTx/>
              <a:buChar char="-"/>
            </a:pPr>
            <a:r>
              <a:rPr lang="en-US" dirty="0" smtClean="0"/>
              <a:t> However,</a:t>
            </a:r>
            <a:r>
              <a:rPr lang="en-US" baseline="0" dirty="0" smtClean="0"/>
              <a:t> w</a:t>
            </a:r>
            <a:r>
              <a:rPr lang="en-US" dirty="0" smtClean="0"/>
              <a:t>hen aerobic respiration is inhibited</a:t>
            </a:r>
            <a:r>
              <a:rPr lang="en-US" baseline="0" dirty="0" smtClean="0"/>
              <a:t> b</a:t>
            </a:r>
            <a:r>
              <a:rPr lang="en-US" dirty="0" smtClean="0"/>
              <a:t>y</a:t>
            </a:r>
            <a:r>
              <a:rPr lang="en-US" baseline="0" dirty="0" smtClean="0"/>
              <a:t> adding </a:t>
            </a:r>
            <a:r>
              <a:rPr lang="en-US" baseline="0" dirty="0" err="1" smtClean="0"/>
              <a:t>azide</a:t>
            </a:r>
            <a:r>
              <a:rPr lang="en-US" baseline="0" dirty="0" smtClean="0"/>
              <a:t>, green illumination causes angular velocity to increase in PR expressing cells.</a:t>
            </a:r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EF38-F738-47E5-9CA2-644FFC435152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In order to determine</a:t>
            </a:r>
            <a:r>
              <a:rPr lang="en-US" baseline="0" dirty="0" smtClean="0"/>
              <a:t> the extent to which light can replace respiration as an energy source, the </a:t>
            </a:r>
            <a:r>
              <a:rPr lang="en-US" baseline="0" dirty="0" err="1" smtClean="0"/>
              <a:t>azide</a:t>
            </a:r>
            <a:r>
              <a:rPr lang="en-US" baseline="0" dirty="0" smtClean="0"/>
              <a:t> concentrations and illumination intensities were varied.</a:t>
            </a:r>
          </a:p>
          <a:p>
            <a:endParaRPr lang="en-US" dirty="0" smtClean="0"/>
          </a:p>
          <a:p>
            <a:r>
              <a:rPr lang="en-US" dirty="0" smtClean="0"/>
              <a:t>PART A: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As proton extrusion by the respiratory system dropped</a:t>
            </a:r>
            <a:r>
              <a:rPr lang="en-US" baseline="0" dirty="0" smtClean="0"/>
              <a:t> </a:t>
            </a:r>
            <a:r>
              <a:rPr lang="en-US" dirty="0" smtClean="0"/>
              <a:t>with increasing </a:t>
            </a:r>
            <a:r>
              <a:rPr lang="en-US" dirty="0" err="1" smtClean="0"/>
              <a:t>azide</a:t>
            </a:r>
            <a:r>
              <a:rPr lang="en-US" dirty="0" smtClean="0"/>
              <a:t>, PR compensated</a:t>
            </a:r>
            <a:r>
              <a:rPr lang="en-US" baseline="0" dirty="0" smtClean="0"/>
              <a:t> more by pumping more protons to </a:t>
            </a:r>
            <a:r>
              <a:rPr lang="en-US" dirty="0" smtClean="0"/>
              <a:t>maintain the cellular </a:t>
            </a:r>
            <a:r>
              <a:rPr lang="en-US" dirty="0" err="1" smtClean="0"/>
              <a:t>pmf</a:t>
            </a:r>
            <a:r>
              <a:rPr lang="en-US" dirty="0" smtClean="0"/>
              <a:t> at the original,</a:t>
            </a:r>
            <a:r>
              <a:rPr lang="en-US" baseline="0" dirty="0" smtClean="0"/>
              <a:t> </a:t>
            </a:r>
            <a:r>
              <a:rPr lang="en-US" dirty="0" smtClean="0"/>
              <a:t>no-</a:t>
            </a:r>
            <a:r>
              <a:rPr lang="en-US" dirty="0" err="1" smtClean="0"/>
              <a:t>azide</a:t>
            </a:r>
            <a:r>
              <a:rPr lang="en-US" dirty="0" smtClean="0"/>
              <a:t>  value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When</a:t>
            </a:r>
            <a:r>
              <a:rPr lang="en-US" baseline="0" dirty="0" smtClean="0"/>
              <a:t> </a:t>
            </a:r>
            <a:r>
              <a:rPr lang="en-US" dirty="0" smtClean="0"/>
              <a:t>the cells</a:t>
            </a:r>
            <a:r>
              <a:rPr lang="en-US" baseline="0" dirty="0" smtClean="0"/>
              <a:t> </a:t>
            </a:r>
            <a:r>
              <a:rPr lang="en-US" dirty="0" smtClean="0"/>
              <a:t>were illuminated with intense green light, their rotation rate was</a:t>
            </a:r>
            <a:r>
              <a:rPr lang="en-US" baseline="0" dirty="0" smtClean="0"/>
              <a:t> </a:t>
            </a:r>
            <a:r>
              <a:rPr lang="en-US" dirty="0" smtClean="0"/>
              <a:t>restored to the speed of cells with an unimpaired respiratory</a:t>
            </a:r>
            <a:r>
              <a:rPr lang="en-US" baseline="0" dirty="0" smtClean="0"/>
              <a:t> </a:t>
            </a:r>
            <a:r>
              <a:rPr lang="en-US" dirty="0" smtClean="0"/>
              <a:t>system.</a:t>
            </a: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At  the  highest  </a:t>
            </a:r>
            <a:r>
              <a:rPr lang="en-US" dirty="0" err="1" smtClean="0"/>
              <a:t>azide</a:t>
            </a:r>
            <a:r>
              <a:rPr lang="en-US" dirty="0" smtClean="0"/>
              <a:t>  concentration</a:t>
            </a:r>
            <a:r>
              <a:rPr lang="en-US" baseline="0" dirty="0" smtClean="0"/>
              <a:t> </a:t>
            </a:r>
            <a:r>
              <a:rPr lang="en-US" dirty="0" smtClean="0"/>
              <a:t>studied, the average cell velocity increased 70% upon green light illumination.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Furthermore, cells lacking PR exhibited no increasing angular</a:t>
            </a:r>
            <a:r>
              <a:rPr lang="en-US" baseline="0" dirty="0" smtClean="0"/>
              <a:t> </a:t>
            </a:r>
            <a:r>
              <a:rPr lang="en-US" dirty="0" smtClean="0"/>
              <a:t>velocity in green light, indicating that PR expression is required</a:t>
            </a:r>
            <a:r>
              <a:rPr lang="en-US" baseline="0" dirty="0" smtClean="0"/>
              <a:t> to maintain </a:t>
            </a:r>
            <a:r>
              <a:rPr lang="en-US" baseline="0" dirty="0" err="1" smtClean="0"/>
              <a:t>pmf</a:t>
            </a:r>
            <a:r>
              <a:rPr lang="en-US" baseline="0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PART B:</a:t>
            </a:r>
          </a:p>
          <a:p>
            <a:r>
              <a:rPr lang="en-US" dirty="0" smtClean="0"/>
              <a:t>- Subsequently, the intensity of the green light illumination</a:t>
            </a:r>
            <a:r>
              <a:rPr lang="en-US" baseline="0" dirty="0" smtClean="0"/>
              <a:t> was varied.</a:t>
            </a:r>
            <a:endParaRPr lang="en-US" dirty="0" smtClean="0"/>
          </a:p>
          <a:p>
            <a:r>
              <a:rPr lang="en-US" dirty="0" smtClean="0"/>
              <a:t>- The rotation rate was clearly stimulated even at the</a:t>
            </a:r>
            <a:r>
              <a:rPr lang="en-US" baseline="0" dirty="0" smtClean="0"/>
              <a:t> </a:t>
            </a:r>
            <a:r>
              <a:rPr lang="en-US" dirty="0" smtClean="0"/>
              <a:t>lowest light intensity studied (about</a:t>
            </a:r>
            <a:r>
              <a:rPr lang="en-US" baseline="0" dirty="0" smtClean="0"/>
              <a:t> </a:t>
            </a:r>
            <a:r>
              <a:rPr lang="en-US" dirty="0" smtClean="0"/>
              <a:t>5 </a:t>
            </a:r>
            <a:r>
              <a:rPr lang="en-US" dirty="0" err="1" smtClean="0"/>
              <a:t>mW</a:t>
            </a:r>
            <a:r>
              <a:rPr lang="en-US" dirty="0" smtClean="0"/>
              <a:t>/cm^2 )</a:t>
            </a:r>
          </a:p>
          <a:p>
            <a:pPr marL="0" indent="0">
              <a:buFontTx/>
              <a:buNone/>
            </a:pPr>
            <a:r>
              <a:rPr lang="en-US" dirty="0" smtClean="0"/>
              <a:t>- The</a:t>
            </a:r>
            <a:r>
              <a:rPr lang="en-US" baseline="0" dirty="0" smtClean="0"/>
              <a:t> velocity increases rapidly with increasing green light intensity, and is saturated around 10 or 20.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- Past 50, there is no detectable benefit of increased illumination.</a:t>
            </a:r>
          </a:p>
          <a:p>
            <a:r>
              <a:rPr lang="en-US" dirty="0" smtClean="0"/>
              <a:t>- The intensity of light absorbed by PR in these experiments</a:t>
            </a:r>
            <a:r>
              <a:rPr lang="en-US" baseline="0" dirty="0" smtClean="0"/>
              <a:t> </a:t>
            </a:r>
            <a:r>
              <a:rPr lang="en-US" dirty="0" smtClean="0"/>
              <a:t>is equivalent to the</a:t>
            </a:r>
            <a:r>
              <a:rPr lang="en-US" baseline="0" dirty="0" smtClean="0"/>
              <a:t> </a:t>
            </a:r>
            <a:r>
              <a:rPr lang="en-US" dirty="0" smtClean="0"/>
              <a:t>energy absorbed by PR from the sun at sea level,</a:t>
            </a:r>
            <a:r>
              <a:rPr lang="en-US" baseline="0" dirty="0" smtClean="0"/>
              <a:t> demonstrating that light-driven PR provides sufficient proton efflux (F-lux).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E264A-E447-4493-B751-BAD0AC807C6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321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At this point, they wanted to confirm that what they thought was happening –</a:t>
            </a:r>
            <a:r>
              <a:rPr lang="en-US" baseline="0" dirty="0" smtClean="0"/>
              <a:t> that the changes in velocity resulted from the anaerobic conditions and altered proton gradient – was really happening.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As</a:t>
            </a:r>
            <a:r>
              <a:rPr lang="en-US" baseline="0" dirty="0" smtClean="0"/>
              <a:t> a follow up to the </a:t>
            </a:r>
            <a:r>
              <a:rPr lang="en-US" baseline="0" dirty="0" err="1" smtClean="0"/>
              <a:t>azide</a:t>
            </a:r>
            <a:r>
              <a:rPr lang="en-US" baseline="0" dirty="0" smtClean="0"/>
              <a:t> experiments, true anaerobic conditions were created by pumping the experiment chamber with nitrogen gas, which effectively depleted oxygen levels. And just as before, illumination increased angular velocity, this time by 45%.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In order to confirm the role of </a:t>
            </a:r>
            <a:r>
              <a:rPr lang="en-US" baseline="0" dirty="0" err="1" smtClean="0"/>
              <a:t>pmf</a:t>
            </a:r>
            <a:r>
              <a:rPr lang="en-US" baseline="0" dirty="0" smtClean="0"/>
              <a:t>, CCCP, which causes uncoupling of the proton gradient and </a:t>
            </a:r>
            <a:r>
              <a:rPr lang="en-US" baseline="0" dirty="0" err="1" smtClean="0"/>
              <a:t>permanantly</a:t>
            </a:r>
            <a:r>
              <a:rPr lang="en-US" baseline="0" dirty="0" smtClean="0"/>
              <a:t> immobilizes bacteria, was added to PR cells. As expected, illumination did not restore movement, demonstrating that a maintained </a:t>
            </a:r>
            <a:r>
              <a:rPr lang="en-US" baseline="0" dirty="0" err="1" smtClean="0"/>
              <a:t>pmf</a:t>
            </a:r>
            <a:r>
              <a:rPr lang="en-US" baseline="0" dirty="0" smtClean="0"/>
              <a:t> is required for PR-driven mobility.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E264A-E447-4493-B751-BAD0AC807C6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174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clarify the relationships between </a:t>
            </a:r>
            <a:r>
              <a:rPr lang="en-US" dirty="0" err="1" smtClean="0"/>
              <a:t>pmf</a:t>
            </a:r>
            <a:r>
              <a:rPr lang="en-US" dirty="0" smtClean="0"/>
              <a:t>, </a:t>
            </a:r>
            <a:r>
              <a:rPr lang="en-US" dirty="0" err="1" smtClean="0"/>
              <a:t>azide</a:t>
            </a:r>
            <a:r>
              <a:rPr lang="en-US" dirty="0" smtClean="0"/>
              <a:t>, and light, a  highly  simplified  model  of  E.  coli  membrane fluxes was constructed.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- (V): Magnitude of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= voltage drop across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</a:t>
            </a:r>
            <a:r>
              <a:rPr lang="en-US" baseline="-25000" dirty="0" err="1" smtClean="0">
                <a:latin typeface="Calibri" pitchFamily="34" charset="0"/>
                <a:cs typeface="Calibri" pitchFamily="34" charset="0"/>
              </a:rPr>
              <a:t>s</a:t>
            </a:r>
            <a:endParaRPr lang="en-US" baseline="-250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R</a:t>
            </a:r>
            <a:r>
              <a:rPr lang="en-US" baseline="-25000" dirty="0" err="1" smtClean="0">
                <a:latin typeface="Calibri" pitchFamily="34" charset="0"/>
                <a:cs typeface="Calibri" pitchFamily="34" charset="0"/>
              </a:rPr>
              <a:t>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 Sinks of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flagellar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motor, ATPase and transporters)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- C: How quickly changes in proton flux are reflected in changes of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pmf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en-US" dirty="0" smtClean="0">
                <a:latin typeface="Calibri" pitchFamily="34" charset="0"/>
                <a:cs typeface="Calibri" pitchFamily="34" charset="0"/>
              </a:rPr>
              <a:t>- Voltage is now time dependent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-</a:t>
            </a:r>
            <a:r>
              <a:rPr lang="en-US" baseline="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exerts a thermodynamic force on charge transport reactions </a:t>
            </a:r>
          </a:p>
          <a:p>
            <a:pPr lvl="1"/>
            <a:r>
              <a:rPr lang="en-US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   up     :   outward pumping  down</a:t>
            </a:r>
          </a:p>
          <a:p>
            <a:pPr lvl="1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- V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and V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PR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“</a:t>
            </a:r>
            <a:r>
              <a:rPr lang="en-US" u="sng" dirty="0" smtClean="0">
                <a:latin typeface="Calibri" pitchFamily="34" charset="0"/>
                <a:cs typeface="Calibri" pitchFamily="34" charset="0"/>
              </a:rPr>
              <a:t>source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” is the current produced by battery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- R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and R</a:t>
            </a:r>
            <a:r>
              <a:rPr lang="en-US" baseline="-25000" dirty="0" smtClean="0">
                <a:latin typeface="Calibri" pitchFamily="34" charset="0"/>
                <a:cs typeface="Calibri" pitchFamily="34" charset="0"/>
              </a:rPr>
              <a:t>PR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“</a:t>
            </a:r>
            <a:r>
              <a:rPr lang="en-US" u="sng" dirty="0" smtClean="0">
                <a:latin typeface="Calibri" pitchFamily="34" charset="0"/>
                <a:cs typeface="Calibri" pitchFamily="34" charset="0"/>
              </a:rPr>
              <a:t>sink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” are represented by internal resistance of battery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- Batteries in parallel</a:t>
            </a:r>
          </a:p>
          <a:p>
            <a:pPr lvl="1"/>
            <a:r>
              <a:rPr lang="en-US" dirty="0" smtClean="0">
                <a:latin typeface="Calibri" pitchFamily="34" charset="0"/>
                <a:cs typeface="Calibri" pitchFamily="34" charset="0"/>
              </a:rPr>
              <a:t>- Proton transport between inside and outside of the cell, so batteries must be connected to the two parts of circuit that represent inside and outside</a:t>
            </a:r>
          </a:p>
          <a:p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The model indicates that the maximum</a:t>
            </a:r>
            <a:r>
              <a:rPr lang="en-US" baseline="0" dirty="0" smtClean="0"/>
              <a:t> </a:t>
            </a:r>
            <a:r>
              <a:rPr lang="en-US" dirty="0" smtClean="0"/>
              <a:t>potential PR can generate is similar to the potential generated by E. coli</a:t>
            </a:r>
            <a:r>
              <a:rPr lang="en-US" baseline="0" dirty="0" smtClean="0"/>
              <a:t> </a:t>
            </a:r>
            <a:r>
              <a:rPr lang="en-US" dirty="0" smtClean="0"/>
              <a:t>respiration.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In  E.  coli  respiring  aerobically  by  using</a:t>
            </a:r>
            <a:r>
              <a:rPr lang="en-US" baseline="0" dirty="0" smtClean="0"/>
              <a:t> </a:t>
            </a:r>
            <a:r>
              <a:rPr lang="en-US" dirty="0" smtClean="0"/>
              <a:t>endogenous energy stores, PR cannot pump protons.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It is only when</a:t>
            </a:r>
            <a:r>
              <a:rPr lang="en-US" baseline="0" dirty="0" smtClean="0"/>
              <a:t> </a:t>
            </a:r>
            <a:r>
              <a:rPr lang="en-US" dirty="0" smtClean="0"/>
              <a:t>the </a:t>
            </a:r>
            <a:r>
              <a:rPr lang="en-US" dirty="0" err="1" smtClean="0"/>
              <a:t>pmf</a:t>
            </a:r>
            <a:r>
              <a:rPr lang="en-US" dirty="0" smtClean="0"/>
              <a:t> falls below the maximum potential during respiratory stress that PR begins to pump, and the proton flux through</a:t>
            </a:r>
            <a:r>
              <a:rPr lang="en-US" baseline="0" dirty="0" smtClean="0"/>
              <a:t> </a:t>
            </a:r>
            <a:r>
              <a:rPr lang="en-US" dirty="0" smtClean="0"/>
              <a:t>PR increases as the </a:t>
            </a:r>
            <a:r>
              <a:rPr lang="en-US" dirty="0" err="1" smtClean="0"/>
              <a:t>pmf</a:t>
            </a:r>
            <a:r>
              <a:rPr lang="en-US" dirty="0" smtClean="0"/>
              <a:t> falls.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PR is able to maintain E. coli</a:t>
            </a:r>
            <a:r>
              <a:rPr lang="en-US" baseline="0" dirty="0" smtClean="0"/>
              <a:t> </a:t>
            </a:r>
            <a:r>
              <a:rPr lang="en-US" dirty="0" smtClean="0"/>
              <a:t>cellular </a:t>
            </a:r>
            <a:r>
              <a:rPr lang="en-US" dirty="0" err="1" smtClean="0"/>
              <a:t>pmf</a:t>
            </a:r>
            <a:r>
              <a:rPr lang="en-US" dirty="0" smtClean="0"/>
              <a:t> near this maximum potential with sufficiently bright illumination.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5EF38-F738-47E5-9CA2-644FFC43515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 The results of these experiments along with the </a:t>
            </a:r>
            <a:r>
              <a:rPr lang="en-US" dirty="0" err="1" smtClean="0"/>
              <a:t>pmf</a:t>
            </a:r>
            <a:r>
              <a:rPr lang="en-US" dirty="0" smtClean="0"/>
              <a:t> model raised</a:t>
            </a:r>
            <a:r>
              <a:rPr lang="en-US" baseline="0" dirty="0" smtClean="0"/>
              <a:t> the possibility that PR could increase cell viability in addition to powering the </a:t>
            </a:r>
            <a:r>
              <a:rPr lang="en-US" baseline="0" dirty="0" err="1" smtClean="0"/>
              <a:t>flagellar</a:t>
            </a:r>
            <a:r>
              <a:rPr lang="en-US" baseline="0" dirty="0" smtClean="0"/>
              <a:t> motor.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- This experiment used retinal, also known as vitamin A aldehyde,</a:t>
            </a:r>
            <a:r>
              <a:rPr lang="en-US" baseline="0" dirty="0" smtClean="0"/>
              <a:t> which when bound to </a:t>
            </a:r>
            <a:r>
              <a:rPr lang="en-US" baseline="0" dirty="0" err="1" smtClean="0"/>
              <a:t>rhodopsins</a:t>
            </a:r>
            <a:r>
              <a:rPr lang="en-US" baseline="0" dirty="0" smtClean="0"/>
              <a:t>, allow conversion of light to mechanical energy.</a:t>
            </a:r>
          </a:p>
          <a:p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In cases with no PR and no retinal, or just PR or just retinal, there was very little to no survival.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However, cells with both PR and retinal showed 11% survival, which through a Mann-Whitney U test was shown to be</a:t>
            </a:r>
            <a:r>
              <a:rPr lang="en-US" dirty="0" smtClean="0"/>
              <a:t> significantly more </a:t>
            </a:r>
            <a:r>
              <a:rPr lang="en-US" dirty="0" err="1" smtClean="0"/>
              <a:t>azide</a:t>
            </a:r>
            <a:r>
              <a:rPr lang="en-US" dirty="0" smtClean="0"/>
              <a:t> resistant than in all three other</a:t>
            </a:r>
            <a:r>
              <a:rPr lang="en-US" baseline="0" dirty="0" smtClean="0"/>
              <a:t> </a:t>
            </a:r>
            <a:r>
              <a:rPr lang="en-US" dirty="0" smtClean="0"/>
              <a:t>conditions.</a:t>
            </a:r>
          </a:p>
          <a:p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Resistance to </a:t>
            </a:r>
            <a:r>
              <a:rPr lang="en-US" dirty="0" err="1" smtClean="0"/>
              <a:t>azide</a:t>
            </a:r>
            <a:r>
              <a:rPr lang="en-US" dirty="0" smtClean="0"/>
              <a:t> powers cell  motility  and  increases  cell</a:t>
            </a:r>
            <a:r>
              <a:rPr lang="en-US" baseline="0" dirty="0" smtClean="0"/>
              <a:t> </a:t>
            </a:r>
            <a:r>
              <a:rPr lang="en-US" dirty="0" smtClean="0"/>
              <a:t>survival, yielding cells that can withstand respiratory poisons and</a:t>
            </a:r>
            <a:r>
              <a:rPr lang="en-US" baseline="0" dirty="0" smtClean="0"/>
              <a:t> </a:t>
            </a:r>
            <a:r>
              <a:rPr lang="en-US" dirty="0" smtClean="0"/>
              <a:t>oxygen depletion via light harvesting. 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In other words,</a:t>
            </a:r>
            <a:r>
              <a:rPr lang="en-US" baseline="0" dirty="0" smtClean="0"/>
              <a:t> the </a:t>
            </a:r>
            <a:r>
              <a:rPr lang="en-US" dirty="0" smtClean="0"/>
              <a:t>ability</a:t>
            </a:r>
            <a:r>
              <a:rPr lang="en-US" baseline="0" dirty="0" smtClean="0"/>
              <a:t> to pump protons increases cell survival.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E264A-E447-4493-B751-BAD0AC807C6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2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CD8A940E-3148-4402-9E63-3A660532BC66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4B11BF-70A5-4CDB-BDEA-541B67ABAA9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A940E-3148-4402-9E63-3A660532BC66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11BF-70A5-4CDB-BDEA-541B67ABAA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A940E-3148-4402-9E63-3A660532BC66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11BF-70A5-4CDB-BDEA-541B67ABAA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A940E-3148-4402-9E63-3A660532BC66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11BF-70A5-4CDB-BDEA-541B67ABAA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D8A940E-3148-4402-9E63-3A660532BC66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4B11BF-70A5-4CDB-BDEA-541B67ABAA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A940E-3148-4402-9E63-3A660532BC66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11BF-70A5-4CDB-BDEA-541B67ABAA9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A940E-3148-4402-9E63-3A660532BC66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11BF-70A5-4CDB-BDEA-541B67ABAA9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A940E-3148-4402-9E63-3A660532BC66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11BF-70A5-4CDB-BDEA-541B67ABAA9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A940E-3148-4402-9E63-3A660532BC66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11BF-70A5-4CDB-BDEA-541B67ABAA9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A940E-3148-4402-9E63-3A660532BC66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11BF-70A5-4CDB-BDEA-541B67ABAA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A940E-3148-4402-9E63-3A660532BC66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B11BF-70A5-4CDB-BDEA-541B67ABAA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D8A940E-3148-4402-9E63-3A660532BC66}" type="datetimeFigureOut">
              <a:rPr lang="en-US" smtClean="0"/>
              <a:t>11/29/2010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4B11BF-70A5-4CDB-BDEA-541B67ABAA94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alibri" pitchFamily="34" charset="0"/>
                <a:cs typeface="Calibri" pitchFamily="34" charset="0"/>
              </a:rPr>
              <a:t>J. Walter, D. Greenfield, C.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Bustamante,</a:t>
            </a:r>
            <a:br>
              <a:rPr lang="en-US" sz="2800" dirty="0" smtClean="0">
                <a:latin typeface="Calibri" pitchFamily="34" charset="0"/>
                <a:cs typeface="Calibri" pitchFamily="34" charset="0"/>
              </a:rPr>
            </a:br>
            <a:r>
              <a:rPr lang="en-US" sz="2800" dirty="0" smtClean="0">
                <a:latin typeface="Calibri" pitchFamily="34" charset="0"/>
                <a:cs typeface="Calibri" pitchFamily="34" charset="0"/>
              </a:rPr>
              <a:t>J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.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Liphardt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9055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Presented by: Katie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Loh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and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Fori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Wang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November 30, 2010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533400"/>
            <a:ext cx="73914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alibri" pitchFamily="34" charset="0"/>
                <a:cs typeface="Calibri" pitchFamily="34" charset="0"/>
              </a:rPr>
              <a:t>Light-powering Escherichia coli with </a:t>
            </a:r>
            <a:r>
              <a:rPr lang="en-US" sz="4400" dirty="0" err="1" smtClean="0">
                <a:latin typeface="Calibri" pitchFamily="34" charset="0"/>
                <a:cs typeface="Calibri" pitchFamily="34" charset="0"/>
              </a:rPr>
              <a:t>proteorhodopsin</a:t>
            </a:r>
            <a:endParaRPr lang="en-US" sz="4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600" dirty="0">
                <a:latin typeface="Calibri" pitchFamily="34" charset="0"/>
                <a:cs typeface="Calibri" pitchFamily="34" charset="0"/>
              </a:rPr>
              <a:t>(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PNAS, 2006)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  <a:p>
            <a:endParaRPr lang="en-US" sz="4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62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Conclusions 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Under anaerobic conditions,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proteorhodopsin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>
                <a:latin typeface="Calibri" pitchFamily="34" charset="0"/>
                <a:cs typeface="Calibri" pitchFamily="34" charset="0"/>
              </a:rPr>
              <a:t>alters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to power the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flagellar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motor and increase cell viability </a:t>
            </a:r>
            <a:r>
              <a:rPr lang="en-US" dirty="0">
                <a:latin typeface="Calibri" pitchFamily="34" charset="0"/>
                <a:cs typeface="Calibri" pitchFamily="34" charset="0"/>
              </a:rPr>
              <a:t>via light-based proton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pumping.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dirty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It is likely that PR provides similar benefits to other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proteobacteria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as well as other more distantly related bacteria.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This could be used in synthesizing light-powered </a:t>
            </a:r>
            <a:r>
              <a:rPr lang="en-US" dirty="0">
                <a:latin typeface="Calibri" pitchFamily="34" charset="0"/>
                <a:cs typeface="Calibri" pitchFamily="34" charset="0"/>
              </a:rPr>
              <a:t>bacteria for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variety of  purposes.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379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Questions?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87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Powering E. coli 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05800" cy="493776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Proton motive force (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): electrochemical potential of protons across the membrane</a:t>
            </a:r>
          </a:p>
          <a:p>
            <a:pPr lvl="1"/>
            <a:r>
              <a:rPr lang="en-US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/>
              <a:t>∝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flagellar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motor speed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Under aerobic conditions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is maintained by oxidative phosphorylation</a:t>
            </a:r>
          </a:p>
          <a:p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Proteorhodopsin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(PR)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is an alternative means of maintaining cellular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under anaerobic conditions</a:t>
            </a:r>
          </a:p>
          <a:p>
            <a:pPr lvl="1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Objective: identify the role of PR in cellular energy fluxes via analyzing the speed of the E. coli </a:t>
            </a:r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flagellar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motor</a:t>
            </a:r>
            <a:endParaRPr lang="en-US" b="1" dirty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91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 l="3496"/>
          <a:stretch>
            <a:fillRect/>
          </a:stretch>
        </p:blipFill>
        <p:spPr bwMode="auto">
          <a:xfrm>
            <a:off x="1905000" y="2590800"/>
            <a:ext cx="5867400" cy="36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Expt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1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 Velocity during green illumination is 96% higher than during red illumination alone</a:t>
            </a:r>
            <a:endParaRPr lang="en-US" baseline="-25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30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azide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Constant red dark-field illumination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Periodic illumination with green light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2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 b="65910"/>
          <a:stretch>
            <a:fillRect/>
          </a:stretch>
        </p:blipFill>
        <p:spPr bwMode="auto">
          <a:xfrm>
            <a:off x="2438400" y="2895600"/>
            <a:ext cx="4495800" cy="116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Expt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 Angular velocity of a single bacterium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 t="34090" b="32746"/>
          <a:stretch>
            <a:fillRect/>
          </a:stretch>
        </p:blipFill>
        <p:spPr bwMode="auto">
          <a:xfrm>
            <a:off x="457200" y="4114800"/>
            <a:ext cx="8131649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 l="6333" t="68179" r="51046" b="2767"/>
          <a:stretch>
            <a:fillRect/>
          </a:stretch>
        </p:blipFill>
        <p:spPr bwMode="auto">
          <a:xfrm>
            <a:off x="304800" y="1219200"/>
            <a:ext cx="307698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3352800" y="1386840"/>
            <a:ext cx="6172200" cy="49377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PR+ allowed to stick to coverslip via flagellum</a:t>
            </a:r>
          </a:p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Monitor angular rotation rate</a:t>
            </a:r>
          </a:p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-</a:t>
            </a:r>
            <a:r>
              <a:rPr lang="en-US" sz="2200" dirty="0" err="1" smtClean="0">
                <a:latin typeface="Calibri" pitchFamily="34" charset="0"/>
                <a:cs typeface="Calibri" pitchFamily="34" charset="0"/>
              </a:rPr>
              <a:t>cheY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 mutants are smooth swimming</a:t>
            </a:r>
            <a:endParaRPr lang="en-US" sz="2200" dirty="0" smtClean="0"/>
          </a:p>
          <a:p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4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Expt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2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 Light replaces respiration as an energy source</a:t>
            </a:r>
            <a:endParaRPr lang="en-US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50908" y="4343400"/>
            <a:ext cx="3116292" cy="1295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 l="4167" t="37854" b="11889"/>
          <a:stretch>
            <a:fillRect/>
          </a:stretch>
        </p:blipFill>
        <p:spPr bwMode="auto">
          <a:xfrm>
            <a:off x="4191000" y="1828800"/>
            <a:ext cx="4411362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Arrow Connector 9"/>
          <p:cNvCxnSpPr/>
          <p:nvPr/>
        </p:nvCxnSpPr>
        <p:spPr>
          <a:xfrm rot="5400000" flipH="1" flipV="1">
            <a:off x="-754886" y="3505200"/>
            <a:ext cx="35052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-356959" y="3184267"/>
            <a:ext cx="2165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Angular velocity</a:t>
            </a:r>
            <a:endParaRPr lang="en-US" b="1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50908" y="1676400"/>
            <a:ext cx="25717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59592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900" b="1" dirty="0" err="1" smtClean="0">
                <a:latin typeface="Calibri" pitchFamily="34" charset="0"/>
                <a:cs typeface="Calibri" pitchFamily="34" charset="0"/>
              </a:rPr>
              <a:t>Expt</a:t>
            </a:r>
            <a:r>
              <a:rPr lang="en-US" sz="2900" b="1" dirty="0" smtClean="0">
                <a:latin typeface="Calibri" pitchFamily="34" charset="0"/>
                <a:cs typeface="Calibri" pitchFamily="34" charset="0"/>
              </a:rPr>
              <a:t> 3: </a:t>
            </a:r>
            <a:r>
              <a:rPr lang="en-US" sz="2900" dirty="0" smtClean="0">
                <a:latin typeface="Calibri" pitchFamily="34" charset="0"/>
                <a:cs typeface="Calibri" pitchFamily="34" charset="0"/>
              </a:rPr>
              <a:t>PR provides larger fraction of proton efflux with increased </a:t>
            </a:r>
            <a:r>
              <a:rPr lang="en-US" sz="2900" dirty="0" err="1" smtClean="0">
                <a:latin typeface="Calibri" pitchFamily="34" charset="0"/>
                <a:cs typeface="Calibri" pitchFamily="34" charset="0"/>
              </a:rPr>
              <a:t>azide</a:t>
            </a:r>
            <a:r>
              <a:rPr lang="en-US" sz="2900" dirty="0" smtClean="0">
                <a:latin typeface="Calibri" pitchFamily="34" charset="0"/>
                <a:cs typeface="Calibri" pitchFamily="34" charset="0"/>
              </a:rPr>
              <a:t> concentration and increased illumination</a:t>
            </a:r>
            <a:endParaRPr lang="en-US" sz="29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4815840"/>
            <a:ext cx="4157662" cy="1813560"/>
          </a:xfrm>
        </p:spPr>
        <p:txBody>
          <a:bodyPr/>
          <a:lstStyle/>
          <a:p>
            <a:r>
              <a:rPr lang="en-US" sz="2300" dirty="0" smtClean="0">
                <a:latin typeface="Calibri" pitchFamily="34" charset="0"/>
                <a:cs typeface="Calibri" pitchFamily="34" charset="0"/>
              </a:rPr>
              <a:t>Increasing inhibition of the respiratory system</a:t>
            </a:r>
            <a:endParaRPr lang="en-US" sz="23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105399" y="4812792"/>
            <a:ext cx="3670877" cy="1813560"/>
          </a:xfrm>
        </p:spPr>
        <p:txBody>
          <a:bodyPr>
            <a:normAutofit/>
          </a:bodyPr>
          <a:lstStyle/>
          <a:p>
            <a:r>
              <a:rPr lang="en-US" sz="2300" dirty="0" smtClean="0">
                <a:latin typeface="Calibri" pitchFamily="34" charset="0"/>
                <a:cs typeface="Calibri" pitchFamily="34" charset="0"/>
              </a:rPr>
              <a:t>Increasing green light intensity</a:t>
            </a:r>
            <a:endParaRPr lang="en-US" sz="23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32" y="1676399"/>
            <a:ext cx="4434679" cy="281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76399"/>
            <a:ext cx="3821794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7472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Expt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4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Proteorhodopsin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alters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via light-based proton pumping under anaerobic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PR</a:t>
            </a:r>
            <a:r>
              <a:rPr lang="en-US" baseline="30000" dirty="0" smtClean="0"/>
              <a:t>+</a:t>
            </a:r>
            <a:r>
              <a:rPr lang="en-US" dirty="0" smtClean="0"/>
              <a:t> cells became light-responsive upon </a:t>
            </a:r>
            <a:r>
              <a:rPr lang="en-US" u="sng" dirty="0" smtClean="0"/>
              <a:t>oxygen depletion</a:t>
            </a:r>
          </a:p>
          <a:p>
            <a:pPr lvl="1"/>
            <a:r>
              <a:rPr lang="en-US" dirty="0" smtClean="0"/>
              <a:t>Similar to </a:t>
            </a:r>
            <a:r>
              <a:rPr lang="en-US" dirty="0" err="1" smtClean="0"/>
              <a:t>azide</a:t>
            </a:r>
            <a:r>
              <a:rPr lang="en-US" dirty="0" smtClean="0"/>
              <a:t> addition,  without possible confounding effects</a:t>
            </a:r>
          </a:p>
          <a:p>
            <a:pPr lvl="1"/>
            <a:r>
              <a:rPr lang="en-US" dirty="0" smtClean="0"/>
              <a:t>Illumination increased angular velocity by 45 ± 25%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Addition of CCCP causes uncoupling of proton gradient and permanently immobilizes bacteria (</a:t>
            </a:r>
            <a:r>
              <a:rPr lang="en-US" dirty="0" err="1" smtClean="0"/>
              <a:t>protonophore</a:t>
            </a:r>
            <a:r>
              <a:rPr lang="en-US" dirty="0" smtClean="0"/>
              <a:t> carbonyl cyanide 3-chlorophenylhydrazone)</a:t>
            </a:r>
          </a:p>
          <a:p>
            <a:pPr lvl="1"/>
            <a:r>
              <a:rPr lang="en-US" dirty="0" smtClean="0"/>
              <a:t>Illumination does not restore movement</a:t>
            </a:r>
          </a:p>
          <a:p>
            <a:pPr lvl="1"/>
            <a:r>
              <a:rPr lang="en-US" dirty="0" smtClean="0"/>
              <a:t>Cells unable to maintain </a:t>
            </a:r>
            <a:r>
              <a:rPr lang="en-US" dirty="0" err="1" smtClean="0"/>
              <a:t>pmf</a:t>
            </a:r>
            <a:r>
              <a:rPr lang="en-US" dirty="0" smtClean="0"/>
              <a:t> cannot be revived</a:t>
            </a:r>
          </a:p>
        </p:txBody>
      </p:sp>
    </p:spTree>
    <p:extLst>
      <p:ext uri="{BB962C8B-B14F-4D97-AF65-F5344CB8AC3E}">
        <p14:creationId xmlns:p14="http://schemas.microsoft.com/office/powerpoint/2010/main" val="146774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" pitchFamily="34" charset="0"/>
                <a:cs typeface="Calibri" pitchFamily="34" charset="0"/>
              </a:rPr>
              <a:t>Modeling the relationship between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pmf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azide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and light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48200" y="1219200"/>
            <a:ext cx="4267200" cy="533400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(V)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: Magnitude of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= voltage drop across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R</a:t>
            </a:r>
            <a:r>
              <a:rPr lang="en-US" sz="2000" baseline="-25000" dirty="0" err="1" smtClean="0">
                <a:latin typeface="Calibri" pitchFamily="34" charset="0"/>
                <a:cs typeface="Calibri" pitchFamily="34" charset="0"/>
              </a:rPr>
              <a:t>s</a:t>
            </a:r>
            <a:endParaRPr lang="en-US" sz="2000" baseline="-25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baseline="-250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000" b="1" dirty="0" err="1" smtClean="0">
                <a:latin typeface="Calibri" pitchFamily="34" charset="0"/>
                <a:cs typeface="Calibri" pitchFamily="34" charset="0"/>
              </a:rPr>
              <a:t>R</a:t>
            </a:r>
            <a:r>
              <a:rPr lang="en-US" sz="2000" b="1" baseline="-25000" dirty="0" err="1" smtClean="0">
                <a:latin typeface="Calibri" pitchFamily="34" charset="0"/>
                <a:cs typeface="Calibri" pitchFamily="34" charset="0"/>
              </a:rPr>
              <a:t>s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: Sinks of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flagellar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motor, ATPase and transporters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C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: How quickly changes in proton flux are reflected in changes of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pmf</a:t>
            </a: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V</a:t>
            </a:r>
            <a:r>
              <a:rPr lang="en-US" sz="2000" b="1" baseline="-25000" dirty="0" smtClean="0">
                <a:latin typeface="Calibri" pitchFamily="34" charset="0"/>
                <a:cs typeface="Calibri" pitchFamily="34" charset="0"/>
              </a:rPr>
              <a:t>R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V</a:t>
            </a:r>
            <a:r>
              <a:rPr lang="en-US" sz="2000" b="1" baseline="-25000" dirty="0" smtClean="0">
                <a:latin typeface="Calibri" pitchFamily="34" charset="0"/>
                <a:cs typeface="Calibri" pitchFamily="34" charset="0"/>
              </a:rPr>
              <a:t>PR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“</a:t>
            </a:r>
            <a:r>
              <a:rPr lang="en-US" sz="2000" u="sng" dirty="0" smtClean="0">
                <a:latin typeface="Calibri" pitchFamily="34" charset="0"/>
                <a:cs typeface="Calibri" pitchFamily="34" charset="0"/>
              </a:rPr>
              <a:t>source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” is the current produced by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battery</a:t>
            </a:r>
          </a:p>
          <a:p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R</a:t>
            </a:r>
            <a:r>
              <a:rPr lang="en-US" sz="2000" b="1" baseline="-25000" dirty="0" smtClean="0">
                <a:latin typeface="Calibri" pitchFamily="34" charset="0"/>
                <a:cs typeface="Calibri" pitchFamily="34" charset="0"/>
              </a:rPr>
              <a:t>R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R</a:t>
            </a:r>
            <a:r>
              <a:rPr lang="en-US" sz="2000" b="1" baseline="-25000" dirty="0" smtClean="0">
                <a:latin typeface="Calibri" pitchFamily="34" charset="0"/>
                <a:cs typeface="Calibri" pitchFamily="34" charset="0"/>
              </a:rPr>
              <a:t>PR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en-US" sz="2000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“</a:t>
            </a:r>
            <a:r>
              <a:rPr lang="en-US" sz="2000" u="sng" dirty="0" smtClean="0">
                <a:latin typeface="Calibri" pitchFamily="34" charset="0"/>
                <a:cs typeface="Calibri" pitchFamily="34" charset="0"/>
              </a:rPr>
              <a:t>sink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” are represented by internal resistance of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battery</a:t>
            </a:r>
            <a:endParaRPr lang="en-US" sz="2000" dirty="0" smtClean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5400000" flipH="1" flipV="1">
            <a:off x="1372394" y="26662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3124994" y="26662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143000"/>
            <a:ext cx="4191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8305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Expt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5: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 sustains cellular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pmf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at a level that increases viability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Effect of sunlight on cell viability after exposure to 30mM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azide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Azide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resistance and ability to pump protons increases cell survival</a:t>
            </a:r>
          </a:p>
          <a:p>
            <a:pPr marL="0" indent="0"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/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1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747554"/>
              </p:ext>
            </p:extLst>
          </p:nvPr>
        </p:nvGraphicFramePr>
        <p:xfrm>
          <a:off x="1447800" y="2438400"/>
          <a:ext cx="6096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Case</a:t>
                      </a:r>
                      <a:endParaRPr lang="en-US" sz="2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% survival</a:t>
                      </a:r>
                      <a:endParaRPr lang="en-US" sz="2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PR-</a:t>
                      </a:r>
                      <a:r>
                        <a:rPr lang="en-US" sz="2400" baseline="0" dirty="0" smtClean="0">
                          <a:latin typeface="Calibri" pitchFamily="34" charset="0"/>
                          <a:cs typeface="Calibri" pitchFamily="34" charset="0"/>
                        </a:rPr>
                        <a:t>RET-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  <a:endParaRPr lang="en-US" sz="2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PR+RET-</a:t>
                      </a:r>
                      <a:endParaRPr lang="en-US" sz="2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PR-RET+</a:t>
                      </a:r>
                      <a:endParaRPr lang="en-US" sz="2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  <a:endParaRPr lang="en-US" sz="2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PR+RET+</a:t>
                      </a:r>
                      <a:endParaRPr lang="en-US" sz="2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  <a:endParaRPr lang="en-US" sz="2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764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478</TotalTime>
  <Words>1799</Words>
  <Application>Microsoft Office PowerPoint</Application>
  <PresentationFormat>On-screen Show (4:3)</PresentationFormat>
  <Paragraphs>172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Origin</vt:lpstr>
      <vt:lpstr>J. Walter, D. Greenfield, C. Bustamante, J. Liphardt</vt:lpstr>
      <vt:lpstr>Powering E. coli </vt:lpstr>
      <vt:lpstr>Expt 1: Velocity during green illumination is 96% higher than during red illumination alone</vt:lpstr>
      <vt:lpstr>Expt 2: Angular velocity of a single bacterium</vt:lpstr>
      <vt:lpstr>Expt 2: Light replaces respiration as an energy source</vt:lpstr>
      <vt:lpstr>Expt 3: PR provides larger fraction of proton efflux with increased azide concentration and increased illumination</vt:lpstr>
      <vt:lpstr>Expt 4: Proteorhodopsin alters pmf via light-based proton pumping under anaerobic conditions</vt:lpstr>
      <vt:lpstr>Modeling the relationship between pmf, azide, and light</vt:lpstr>
      <vt:lpstr>Expt 5: PR sustains cellular pmf at a level that increases viability</vt:lpstr>
      <vt:lpstr>Conclusions 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</dc:creator>
  <cp:lastModifiedBy>Katie</cp:lastModifiedBy>
  <cp:revision>78</cp:revision>
  <dcterms:created xsi:type="dcterms:W3CDTF">2010-11-27T03:33:54Z</dcterms:created>
  <dcterms:modified xsi:type="dcterms:W3CDTF">2010-11-30T08:30:39Z</dcterms:modified>
</cp:coreProperties>
</file>