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65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79" autoAdjust="0"/>
  </p:normalViewPr>
  <p:slideViewPr>
    <p:cSldViewPr>
      <p:cViewPr>
        <p:scale>
          <a:sx n="60" d="100"/>
          <a:sy n="60" d="100"/>
        </p:scale>
        <p:origin x="-864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4326-3D9B-4664-91DB-09EBC47EC28E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952446"/>
              </p:ext>
            </p:extLst>
          </p:nvPr>
        </p:nvGraphicFramePr>
        <p:xfrm>
          <a:off x="457200" y="1600200"/>
          <a:ext cx="8297778" cy="403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26"/>
                <a:gridCol w="2765926"/>
                <a:gridCol w="2765926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dSWI4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2377 (38.4%)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2583 (41.7%)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1531 (24.7%)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1679 (27.1%)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850 (13.7%)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effectLst/>
                        </a:rPr>
                        <a:t> 869 </a:t>
                      </a:r>
                      <a:r>
                        <a:rPr lang="en-US" sz="1800" dirty="0" smtClean="0">
                          <a:effectLst/>
                        </a:rPr>
                        <a:t>(14.0%)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449 </a:t>
                      </a:r>
                      <a:r>
                        <a:rPr lang="en-US" sz="1800" smtClean="0">
                          <a:effectLst/>
                        </a:rPr>
                        <a:t>(7.3%)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446 (7.2%)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B</a:t>
                      </a:r>
                      <a:r>
                        <a:rPr lang="en-US" sz="1800" baseline="0" smtClean="0">
                          <a:effectLst/>
                        </a:rPr>
                        <a:t> &amp; </a:t>
                      </a:r>
                      <a:r>
                        <a:rPr lang="en-US" sz="1800" smtClean="0">
                          <a:effectLst/>
                        </a:rPr>
                        <a:t>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1673 (4.3%)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1855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(30.0%)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226 (%)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179 (2.9%)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3810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Number of Significantly Changed Genes in Wild-Type and dSWI4 Strains – At Any Point in Cold-Shock and/or Recovery </a:t>
            </a:r>
          </a:p>
          <a:p>
            <a:pPr algn="ctr"/>
            <a:r>
              <a:rPr lang="en-US" dirty="0" smtClean="0"/>
              <a:t>(Within-Strain ANOVA)</a:t>
            </a:r>
          </a:p>
        </p:txBody>
      </p:sp>
    </p:spTree>
    <p:extLst>
      <p:ext uri="{BB962C8B-B14F-4D97-AF65-F5344CB8AC3E}">
        <p14:creationId xmlns:p14="http://schemas.microsoft.com/office/powerpoint/2010/main" val="445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43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27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7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7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072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 Regulatory Network of Profile  #6; Based on DNA Binding Plus Expression Evidence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2" t="27602" r="25022" b="16959"/>
          <a:stretch/>
        </p:blipFill>
        <p:spPr bwMode="auto">
          <a:xfrm>
            <a:off x="108284" y="858616"/>
            <a:ext cx="8927431" cy="570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9" t="26862" r="23772" b="11150"/>
          <a:stretch/>
        </p:blipFill>
        <p:spPr bwMode="auto">
          <a:xfrm>
            <a:off x="8021" y="770021"/>
            <a:ext cx="8986469" cy="608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400325"/>
            <a:ext cx="8613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 Regulatory Network of Profile  #6; Based </a:t>
            </a:r>
            <a:r>
              <a:rPr lang="en-US" dirty="0" smtClean="0"/>
              <a:t>Only on </a:t>
            </a:r>
            <a:r>
              <a:rPr lang="en-US" dirty="0"/>
              <a:t>DNA </a:t>
            </a:r>
            <a:r>
              <a:rPr lang="en-US" dirty="0" smtClean="0"/>
              <a:t>Binding </a:t>
            </a:r>
            <a:r>
              <a:rPr lang="en-US" dirty="0"/>
              <a:t>Expression Evidence</a:t>
            </a:r>
          </a:p>
        </p:txBody>
      </p:sp>
    </p:spTree>
    <p:extLst>
      <p:ext uri="{BB962C8B-B14F-4D97-AF65-F5344CB8AC3E}">
        <p14:creationId xmlns:p14="http://schemas.microsoft.com/office/powerpoint/2010/main" val="29803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5" t="17310" r="22369" b="23510"/>
          <a:stretch/>
        </p:blipFill>
        <p:spPr bwMode="auto">
          <a:xfrm>
            <a:off x="2791326" y="923329"/>
            <a:ext cx="382530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6463" y="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Gene Regulatory Network of Profile  </a:t>
            </a:r>
            <a:r>
              <a:rPr lang="en-US" dirty="0" smtClean="0"/>
              <a:t>#14 (Plus YAP1); </a:t>
            </a:r>
            <a:r>
              <a:rPr lang="en-US" dirty="0"/>
              <a:t>Based Only on </a:t>
            </a:r>
            <a:endParaRPr lang="en-US" dirty="0" smtClean="0"/>
          </a:p>
          <a:p>
            <a:pPr algn="ctr"/>
            <a:r>
              <a:rPr lang="en-US" dirty="0" smtClean="0"/>
              <a:t>DNA </a:t>
            </a:r>
            <a:r>
              <a:rPr lang="en-US" dirty="0"/>
              <a:t>Binding Expression </a:t>
            </a:r>
            <a:r>
              <a:rPr lang="en-US" dirty="0" smtClean="0"/>
              <a:t>Evidence </a:t>
            </a:r>
          </a:p>
          <a:p>
            <a:pPr algn="ctr"/>
            <a:r>
              <a:rPr lang="en-US" b="1" dirty="0" smtClean="0"/>
              <a:t>This Network Used for </a:t>
            </a:r>
            <a:r>
              <a:rPr lang="en-US" b="1" dirty="0" err="1" smtClean="0"/>
              <a:t>GRNmap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" t="19540" r="44570" b="20689"/>
          <a:stretch/>
        </p:blipFill>
        <p:spPr bwMode="auto">
          <a:xfrm>
            <a:off x="456207" y="3962400"/>
            <a:ext cx="4116208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" t="20038" r="45258" b="19925"/>
          <a:stretch/>
        </p:blipFill>
        <p:spPr bwMode="auto">
          <a:xfrm>
            <a:off x="4876800" y="3962400"/>
            <a:ext cx="3785937" cy="253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2652" y="3632169"/>
            <a:ext cx="237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Estimated b Parameter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3711" y="363216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 b Parameter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URPSTUFF\figur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38" y="2286000"/>
            <a:ext cx="426720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0481" y="64674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MATLAB Results – </a:t>
            </a:r>
            <a:r>
              <a:rPr lang="en-US" dirty="0" err="1" smtClean="0"/>
              <a:t>wt</a:t>
            </a:r>
            <a:r>
              <a:rPr lang="en-US" dirty="0" smtClean="0"/>
              <a:t> and dHMO1</a:t>
            </a:r>
            <a:endParaRPr lang="en-US" dirty="0"/>
          </a:p>
        </p:txBody>
      </p:sp>
      <p:pic>
        <p:nvPicPr>
          <p:cNvPr id="3074" name="Picture 2" descr="E:\SURPSTUFF\GRNmap\Profile14 Expression\cin5_wt_dhmo1_estimate-b_KW_20150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2286000"/>
            <a:ext cx="42671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1" y="1916668"/>
            <a:ext cx="704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Fixed B Parameter                                           Estimated B Parameter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570834"/>
              </p:ext>
            </p:extLst>
          </p:nvPr>
        </p:nvGraphicFramePr>
        <p:xfrm>
          <a:off x="389022" y="1143000"/>
          <a:ext cx="8297778" cy="5240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963"/>
                <a:gridCol w="1382963"/>
                <a:gridCol w="1382963"/>
                <a:gridCol w="1382963"/>
                <a:gridCol w="1382963"/>
                <a:gridCol w="1382963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dSWI4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Cold Shock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Recovery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</a:rPr>
                        <a:t>90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i="0" baseline="-25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120</a:t>
                      </a:r>
                      <a:endParaRPr lang="en-US" sz="1800" b="1" i="0" baseline="-25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Average Log Fold Change</a:t>
                      </a:r>
                      <a:r>
                        <a:rPr lang="en-US" sz="1400" baseline="0" dirty="0" smtClean="0">
                          <a:effectLst/>
                        </a:rPr>
                        <a:t> &gt; 0.25 and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765 (12.3%)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798 (12.9%)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501 (8.1%)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330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(5.3%)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Average Log Fold Change</a:t>
                      </a:r>
                      <a:r>
                        <a:rPr lang="en-US" sz="1400" baseline="0" dirty="0" smtClean="0">
                          <a:effectLst/>
                        </a:rPr>
                        <a:t> &lt; -0.25 and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725 (11.7%)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947 (15.3%)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570 (9.2%)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370 (6.0%)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Total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1497 (24.2%)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1757 (28.4%)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1075 (17.4%)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705 (11.3%)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Total B</a:t>
                      </a:r>
                      <a:r>
                        <a:rPr lang="en-US" sz="1800" baseline="0" dirty="0" smtClean="0">
                          <a:effectLst/>
                        </a:rPr>
                        <a:t> &amp; 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(0.06%)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 (.1%)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>
                          <a:effectLst/>
                        </a:rPr>
                        <a:t>1 (.01%)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Total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</a:rPr>
                        <a:t>Bonferroni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(0.03%)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(.01%)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 (.01%)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86444" y="1524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Number of Significantly Changed Genes in dSWI4 Deletion Strain, at Various Points in Cold-Shock and Recovery </a:t>
            </a:r>
          </a:p>
          <a:p>
            <a:pPr algn="ctr"/>
            <a:r>
              <a:rPr lang="en-US" dirty="0" smtClean="0"/>
              <a:t>(T-test)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95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SURPSTUFF\figur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2286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SURPSTUFF\GRNmap\Profile14 Expression\gis1_wt_dhmo1_estimate-b_KW_20150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2286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1" y="1916668"/>
            <a:ext cx="704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Fixed B Parameter                                           Estimated B Parameter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0481" y="64674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MATLAB Results – </a:t>
            </a:r>
            <a:r>
              <a:rPr lang="en-US" dirty="0" err="1" smtClean="0"/>
              <a:t>wt</a:t>
            </a:r>
            <a:r>
              <a:rPr lang="en-US" dirty="0" smtClean="0"/>
              <a:t> and dHMO1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6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URPSTUFF\figure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2286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1" y="1916668"/>
            <a:ext cx="704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Fixed B Parameter                                           Estimated B Parameter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0481" y="64674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MATLAB Results – </a:t>
            </a:r>
            <a:r>
              <a:rPr lang="en-US" dirty="0" err="1" smtClean="0"/>
              <a:t>wt</a:t>
            </a:r>
            <a:r>
              <a:rPr lang="en-US" dirty="0" smtClean="0"/>
              <a:t> and dHMO1</a:t>
            </a:r>
            <a:endParaRPr lang="en-US" dirty="0"/>
          </a:p>
        </p:txBody>
      </p:sp>
      <p:pic>
        <p:nvPicPr>
          <p:cNvPr id="5123" name="Picture 3" descr="E:\SURPSTUFF\GRNmap\Profile14 Expression\hap1_wt_dhmo1_estimate-b_KW_20150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2286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25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URPSTUFF\figure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2286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SURPSTUFF\GRNmap\Profile14 Expression\hap4_wt_dhmo1_estimate-b_KW_20150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2286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1" y="1916668"/>
            <a:ext cx="704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Fixed B Parameter                                           Estimated B Parameter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0481" y="64674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MATLAB Results – </a:t>
            </a:r>
            <a:r>
              <a:rPr lang="en-US" dirty="0" err="1" smtClean="0"/>
              <a:t>wt</a:t>
            </a:r>
            <a:r>
              <a:rPr lang="en-US" dirty="0" smtClean="0"/>
              <a:t> and dHMO1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3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SURPSTUFF\figure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2286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SURPSTUFF\GRNmap\Profile14 Expression\hmo1_wt_dhmo1_estimate-b_KW_20150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2286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1" y="1916668"/>
            <a:ext cx="704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Fixed B Parameter                                           Estimated B Parameter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0481" y="64674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MATLAB Results – </a:t>
            </a:r>
            <a:r>
              <a:rPr lang="en-US" dirty="0" err="1" smtClean="0"/>
              <a:t>wt</a:t>
            </a:r>
            <a:r>
              <a:rPr lang="en-US" dirty="0" smtClean="0"/>
              <a:t> and dHMO1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SURPSTUFF\figure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2286000"/>
            <a:ext cx="426720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:\SURPSTUFF\GRNmap\Profile14 Expression\mbp1_wt_dhmo1_estimate-b_KW_20150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2286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1" y="1916668"/>
            <a:ext cx="704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Fixed B Parameter                                           Estimated B Parameter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0481" y="64674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MATLAB Results – </a:t>
            </a:r>
            <a:r>
              <a:rPr lang="en-US" dirty="0" err="1" smtClean="0"/>
              <a:t>wt</a:t>
            </a:r>
            <a:r>
              <a:rPr lang="en-US" dirty="0" smtClean="0"/>
              <a:t> and dHMO1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1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SURPSTUFF\figure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2286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E:\SURPSTUFF\GRNmap\Profile14 Expression\pho23_wt_dhmo1_estimate-b_KW_20150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2286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1" y="1916668"/>
            <a:ext cx="704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Fixed B Parameter                                           Estimated B Parameter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0481" y="64674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MATLAB Results – </a:t>
            </a:r>
            <a:r>
              <a:rPr lang="en-US" dirty="0" err="1" smtClean="0"/>
              <a:t>wt</a:t>
            </a:r>
            <a:r>
              <a:rPr lang="en-US" dirty="0" smtClean="0"/>
              <a:t> and dHMO1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4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SURPSTUFF\figure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2286000"/>
            <a:ext cx="426720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E:\SURPSTUFF\GRNmap\Profile14 Expression\rgm1_wt_dhmo1_estimate-b_KW_20150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2286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1" y="1916668"/>
            <a:ext cx="704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Fixed B Parameter                                           Estimated B Parameter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0481" y="64674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MATLAB Results – </a:t>
            </a:r>
            <a:r>
              <a:rPr lang="en-US" dirty="0" err="1" smtClean="0"/>
              <a:t>wt</a:t>
            </a:r>
            <a:r>
              <a:rPr lang="en-US" dirty="0" smtClean="0"/>
              <a:t> and dHMO1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SURPSTUFF\figure_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2286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E:\SURPSTUFF\GRNmap\Profile14 Expression\rlm1_wt_dhmo1_estimate-b_KW_20150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2286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1" y="1916668"/>
            <a:ext cx="704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Fixed B Parameter                                           Estimated B Parameter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0481" y="64674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MATLAB Results – </a:t>
            </a:r>
            <a:r>
              <a:rPr lang="en-US" dirty="0" err="1" smtClean="0"/>
              <a:t>wt</a:t>
            </a:r>
            <a:r>
              <a:rPr lang="en-US" dirty="0" smtClean="0"/>
              <a:t> and dHMO1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SURPSTUFF\figure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2286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E:\SURPSTUFF\GRNmap\Profile14 Expression\rpn4_wt_dhmo1_estimate-b_KW_20150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2286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1" y="1916668"/>
            <a:ext cx="704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Fixed B Parameter                                           Estimated B Parameter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0481" y="64674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MATLAB Results – </a:t>
            </a:r>
            <a:r>
              <a:rPr lang="en-US" dirty="0" err="1" smtClean="0"/>
              <a:t>wt</a:t>
            </a:r>
            <a:r>
              <a:rPr lang="en-US" dirty="0" smtClean="0"/>
              <a:t> and dHMO1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1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SURPSTUFF\figure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2286000"/>
            <a:ext cx="426720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E:\SURPSTUFF\GRNmap\Profile14 Expression\rsc1_wt_dhmo1_estimate-b_KW_20150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2286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1" y="1916668"/>
            <a:ext cx="704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Fixed B Parameter                                           Estimated B Parameter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0481" y="64674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MATLAB Results – </a:t>
            </a:r>
            <a:r>
              <a:rPr lang="en-US" dirty="0" err="1" smtClean="0"/>
              <a:t>wt</a:t>
            </a:r>
            <a:r>
              <a:rPr lang="en-US" dirty="0" smtClean="0"/>
              <a:t> and dHMO1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364735"/>
              </p:ext>
            </p:extLst>
          </p:nvPr>
        </p:nvGraphicFramePr>
        <p:xfrm>
          <a:off x="763528" y="990600"/>
          <a:ext cx="6914815" cy="51935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/>
                <a:gridCol w="2091489"/>
                <a:gridCol w="2765926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B-H p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760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wt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vs. dCIN5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563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762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wt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vs. dGLN3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720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7485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wt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vs. dHAP4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640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7927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err="1" smtClean="0">
                          <a:effectLst/>
                        </a:rPr>
                        <a:t>wt</a:t>
                      </a:r>
                      <a:r>
                        <a:rPr lang="en-US" sz="1800" baseline="0" dirty="0" smtClean="0">
                          <a:effectLst/>
                        </a:rPr>
                        <a:t> vs. dHMO1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556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760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wt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vs. dZAP1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553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8341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wt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vs. S. </a:t>
                      </a:r>
                      <a:r>
                        <a:rPr lang="en-US" sz="18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paradoxus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1498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228600"/>
            <a:ext cx="7779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Number of Significantly Different Genes between </a:t>
            </a:r>
            <a:r>
              <a:rPr lang="en-US" dirty="0" err="1" smtClean="0"/>
              <a:t>wt</a:t>
            </a:r>
            <a:r>
              <a:rPr lang="en-US" dirty="0" smtClean="0"/>
              <a:t> and Various Deletion Strains</a:t>
            </a:r>
          </a:p>
          <a:p>
            <a:pPr algn="ctr"/>
            <a:r>
              <a:rPr lang="en-US" smtClean="0"/>
              <a:t>(Two-Strain </a:t>
            </a:r>
            <a:r>
              <a:rPr lang="en-US" dirty="0" smtClean="0"/>
              <a:t>ANOVA)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SURPSTUFF\figure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2286000"/>
            <a:ext cx="426720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E:\SURPSTUFF\GRNmap\Profile14 Expression\sfp1_wt_dhmo1_estimate-b_KW_20150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2286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1" y="1916668"/>
            <a:ext cx="704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Fixed B Parameter                                           Estimated B Parameter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0481" y="64674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MATLAB Results – </a:t>
            </a:r>
            <a:r>
              <a:rPr lang="en-US" dirty="0" err="1" smtClean="0"/>
              <a:t>wt</a:t>
            </a:r>
            <a:r>
              <a:rPr lang="en-US" dirty="0" smtClean="0"/>
              <a:t> and dHMO1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SURPSTUFF\figure_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2286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E:\SURPSTUFF\GRNmap\Profile14 Expression\sut1_wt_dhmo1_estimate-b_KW_20150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2286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1" y="1916668"/>
            <a:ext cx="704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Fixed B Parameter                                           Estimated B Parameter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0481" y="64674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MATLAB Results – </a:t>
            </a:r>
            <a:r>
              <a:rPr lang="en-US" dirty="0" err="1" smtClean="0"/>
              <a:t>wt</a:t>
            </a:r>
            <a:r>
              <a:rPr lang="en-US" dirty="0" smtClean="0"/>
              <a:t> and dHMO1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SURPSTUFF\figure_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2286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E:\SURPSTUFF\GRNmap\Profile14 Expression\swi4_wt_dhmo1_estimate-b_KW_20150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2286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1" y="1916668"/>
            <a:ext cx="704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Fixed B Parameter                                           Estimated B Parameter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0481" y="64674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MATLAB Results – </a:t>
            </a:r>
            <a:r>
              <a:rPr lang="en-US" dirty="0" err="1" smtClean="0"/>
              <a:t>wt</a:t>
            </a:r>
            <a:r>
              <a:rPr lang="en-US" dirty="0" smtClean="0"/>
              <a:t> and dHMO1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SURPSTUFF\figure_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2286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E:\SURPSTUFF\GRNmap\Profile14 Expression\yap1_wt_dhmo1_estimate-b_KW_20150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2286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1" y="1916668"/>
            <a:ext cx="704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Fixed B Parameter                                           Estimated B Parameter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0481" y="64674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MATLAB Results – </a:t>
            </a:r>
            <a:r>
              <a:rPr lang="en-US" dirty="0" err="1" smtClean="0"/>
              <a:t>wt</a:t>
            </a:r>
            <a:r>
              <a:rPr lang="en-US" dirty="0" smtClean="0"/>
              <a:t> and dHMO1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0" y="1447800"/>
            <a:ext cx="7924800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3890" y="565666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 of </a:t>
            </a:r>
            <a:r>
              <a:rPr lang="en-US" dirty="0" err="1" smtClean="0"/>
              <a:t>GRNmap</a:t>
            </a:r>
            <a:r>
              <a:rPr lang="en-US" dirty="0" smtClean="0"/>
              <a:t> Analysis Using Fixed and Estimated b Parameters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031982" y="3430587"/>
            <a:ext cx="3015155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Weight of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6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75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3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9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1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21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51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571</Words>
  <Application>Microsoft Office PowerPoint</Application>
  <PresentationFormat>On-screen Show (4:3)</PresentationFormat>
  <Paragraphs>129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D. Dahlquist</dc:creator>
  <cp:lastModifiedBy>Student</cp:lastModifiedBy>
  <cp:revision>32</cp:revision>
  <dcterms:created xsi:type="dcterms:W3CDTF">2015-03-26T07:22:14Z</dcterms:created>
  <dcterms:modified xsi:type="dcterms:W3CDTF">2015-05-26T23:04:13Z</dcterms:modified>
</cp:coreProperties>
</file>