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embeddings/oleObject1.bin" ContentType="application/vnd.openxmlformats-officedocument.oleObjec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</p:sldMasterIdLst>
  <p:notesMasterIdLst>
    <p:notesMasterId r:id="rId23"/>
  </p:notesMasterIdLst>
  <p:sldIdLst>
    <p:sldId id="303" r:id="rId3"/>
    <p:sldId id="304" r:id="rId4"/>
    <p:sldId id="314" r:id="rId5"/>
    <p:sldId id="315" r:id="rId6"/>
    <p:sldId id="261" r:id="rId7"/>
    <p:sldId id="277" r:id="rId8"/>
    <p:sldId id="257" r:id="rId9"/>
    <p:sldId id="283" r:id="rId10"/>
    <p:sldId id="286" r:id="rId11"/>
    <p:sldId id="289" r:id="rId12"/>
    <p:sldId id="299" r:id="rId13"/>
    <p:sldId id="291" r:id="rId14"/>
    <p:sldId id="294" r:id="rId15"/>
    <p:sldId id="295" r:id="rId16"/>
    <p:sldId id="301" r:id="rId17"/>
    <p:sldId id="302" r:id="rId18"/>
    <p:sldId id="317" r:id="rId19"/>
    <p:sldId id="321" r:id="rId20"/>
    <p:sldId id="322" r:id="rId21"/>
    <p:sldId id="31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96" autoAdjust="0"/>
    <p:restoredTop sz="97760" autoAdjust="0"/>
  </p:normalViewPr>
  <p:slideViewPr>
    <p:cSldViewPr>
      <p:cViewPr>
        <p:scale>
          <a:sx n="95" d="100"/>
          <a:sy n="95" d="100"/>
        </p:scale>
        <p:origin x="-168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J:\Junior%202\BioMath\dHMO1_20150319_LM\HMO1_matrixPLU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aurenmagee:Downloads:HMO1_matrixONLY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elliott:Downloads:Both_sets_of_weights_Lsquared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elliott:Desktop:Both_sets_of_production_rates_Lsquare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en-US" sz="2000" dirty="0"/>
              <a:t>Degree Distribution </a:t>
            </a:r>
          </a:p>
        </c:rich>
      </c:tx>
      <c:layout>
        <c:manualLayout>
          <c:xMode val="edge"/>
          <c:yMode val="edge"/>
          <c:x val="0.21464926467285"/>
          <c:y val="0.0030271216097987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5701205193235"/>
          <c:y val="0.113503572470108"/>
          <c:w val="0.793020518098319"/>
          <c:h val="0.745189812640751"/>
        </c:manualLayout>
      </c:layout>
      <c:barChart>
        <c:barDir val="col"/>
        <c:grouping val="clustered"/>
        <c:varyColors val="0"/>
        <c:ser>
          <c:idx val="0"/>
          <c:order val="0"/>
          <c:tx>
            <c:v>In-degree Total</c:v>
          </c:tx>
          <c:invertIfNegative val="0"/>
          <c:val>
            <c:numRef>
              <c:f>degree!$T$2:$T$13</c:f>
              <c:numCache>
                <c:formatCode>General</c:formatCode>
                <c:ptCount val="12"/>
                <c:pt idx="0">
                  <c:v>1.0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3.0</c:v>
                </c:pt>
                <c:pt idx="5">
                  <c:v>1.0</c:v>
                </c:pt>
                <c:pt idx="6">
                  <c:v>2.0</c:v>
                </c:pt>
                <c:pt idx="7">
                  <c:v>0.0</c:v>
                </c:pt>
                <c:pt idx="8">
                  <c:v>2.0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</c:numCache>
            </c:numRef>
          </c:val>
        </c:ser>
        <c:ser>
          <c:idx val="1"/>
          <c:order val="1"/>
          <c:tx>
            <c:v>Out-degree Total</c:v>
          </c:tx>
          <c:invertIfNegative val="0"/>
          <c:val>
            <c:numRef>
              <c:f>degree!$U$2:$U$13</c:f>
              <c:numCache>
                <c:formatCode>General</c:formatCode>
                <c:ptCount val="12"/>
                <c:pt idx="0">
                  <c:v>1.0</c:v>
                </c:pt>
                <c:pt idx="1">
                  <c:v>1.0</c:v>
                </c:pt>
                <c:pt idx="2">
                  <c:v>5.0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0.0</c:v>
                </c:pt>
                <c:pt idx="7">
                  <c:v>0.0</c:v>
                </c:pt>
                <c:pt idx="8">
                  <c:v>2.0</c:v>
                </c:pt>
                <c:pt idx="9">
                  <c:v>0.0</c:v>
                </c:pt>
                <c:pt idx="10">
                  <c:v>1.0</c:v>
                </c:pt>
                <c:pt idx="11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7406024"/>
        <c:axId val="2087411496"/>
      </c:barChart>
      <c:catAx>
        <c:axId val="20874060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400" dirty="0"/>
                  <a:t>Degree</a:t>
                </a:r>
              </a:p>
            </c:rich>
          </c:tx>
          <c:layout>
            <c:manualLayout>
              <c:xMode val="edge"/>
              <c:yMode val="edge"/>
              <c:x val="0.434641809479697"/>
              <c:y val="0.916555555555556"/>
            </c:manualLayout>
          </c:layout>
          <c:overlay val="0"/>
        </c:title>
        <c:majorTickMark val="out"/>
        <c:minorTickMark val="none"/>
        <c:tickLblPos val="nextTo"/>
        <c:crossAx val="2087411496"/>
        <c:crosses val="autoZero"/>
        <c:auto val="1"/>
        <c:lblAlgn val="ctr"/>
        <c:lblOffset val="100"/>
        <c:noMultiLvlLbl val="0"/>
      </c:catAx>
      <c:valAx>
        <c:axId val="20874114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dirty="0"/>
                  <a:t>Number of Nodes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874060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5189302030708"/>
          <c:y val="0.220925925925926"/>
          <c:w val="0.26507724526909"/>
          <c:h val="0.331104184893555"/>
        </c:manualLayout>
      </c:layout>
      <c:overlay val="0"/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2000" dirty="0" smtClean="0"/>
              <a:t>Degree Distribution</a:t>
            </a:r>
            <a:endParaRPr lang="en-US" sz="2000" dirty="0"/>
          </a:p>
        </c:rich>
      </c:tx>
      <c:layout>
        <c:manualLayout>
          <c:xMode val="edge"/>
          <c:yMode val="edge"/>
          <c:x val="0.248456599175103"/>
          <c:y val="0.0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7449850018748"/>
          <c:y val="0.113147419072616"/>
          <c:w val="0.786108689538808"/>
          <c:h val="0.74076990376203"/>
        </c:manualLayout>
      </c:layout>
      <c:barChart>
        <c:barDir val="col"/>
        <c:grouping val="clustered"/>
        <c:varyColors val="0"/>
        <c:ser>
          <c:idx val="0"/>
          <c:order val="0"/>
          <c:tx>
            <c:v>In-degree total</c:v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val>
            <c:numRef>
              <c:f>'[HMO1_matrixAND.xls]degree'!$K$2:$K$4</c:f>
              <c:numCache>
                <c:formatCode>General</c:formatCode>
                <c:ptCount val="3"/>
                <c:pt idx="0">
                  <c:v>3.0</c:v>
                </c:pt>
                <c:pt idx="1">
                  <c:v>2.0</c:v>
                </c:pt>
                <c:pt idx="2">
                  <c:v>0.0</c:v>
                </c:pt>
              </c:numCache>
            </c:numRef>
          </c:val>
        </c:ser>
        <c:ser>
          <c:idx val="1"/>
          <c:order val="1"/>
          <c:tx>
            <c:v>Out-degree total</c:v>
          </c:tx>
          <c:spPr>
            <a:solidFill>
              <a:srgbClr val="C0504D"/>
            </a:solidFill>
            <a:ln w="25400">
              <a:noFill/>
            </a:ln>
          </c:spPr>
          <c:invertIfNegative val="0"/>
          <c:val>
            <c:numRef>
              <c:f>'[HMO1_matrixAND.xls]degree'!$L$2:$L$4</c:f>
              <c:numCache>
                <c:formatCode>General</c:formatCode>
                <c:ptCount val="3"/>
                <c:pt idx="0">
                  <c:v>1.0</c:v>
                </c:pt>
                <c:pt idx="1">
                  <c:v>0.0</c:v>
                </c:pt>
                <c:pt idx="2">
                  <c:v>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2817096"/>
        <c:axId val="-2142823384"/>
      </c:barChart>
      <c:catAx>
        <c:axId val="-21428170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400" dirty="0" smtClean="0"/>
                  <a:t>Degree</a:t>
                </a:r>
                <a:endParaRPr lang="en-US" sz="1400" dirty="0"/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2142823384"/>
        <c:crosses val="autoZero"/>
        <c:auto val="1"/>
        <c:lblAlgn val="ctr"/>
        <c:lblOffset val="100"/>
        <c:noMultiLvlLbl val="0"/>
      </c:catAx>
      <c:valAx>
        <c:axId val="-2142823384"/>
        <c:scaling>
          <c:orientation val="minMax"/>
          <c:max val="6.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400" dirty="0" smtClean="0"/>
                  <a:t>Number of Nodes</a:t>
                </a:r>
                <a:endParaRPr lang="en-US" sz="1400" dirty="0"/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214281709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41951162354706"/>
          <c:y val="0.298680066307501"/>
          <c:w val="0.301106814773153"/>
          <c:h val="0.235235529769305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dirty="0"/>
              <a:t>Degree Distribution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7843104989114"/>
          <c:y val="0.161537915868625"/>
          <c:w val="0.8229060456426"/>
          <c:h val="0.622915159253742"/>
        </c:manualLayout>
      </c:layout>
      <c:barChart>
        <c:barDir val="col"/>
        <c:grouping val="clustered"/>
        <c:varyColors val="0"/>
        <c:ser>
          <c:idx val="0"/>
          <c:order val="0"/>
          <c:tx>
            <c:v>In-degree total</c:v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val>
            <c:numRef>
              <c:f>'[HMO1_matrixONLY.xls]degree'!$Q$2:$Q$10</c:f>
              <c:numCache>
                <c:formatCode>General</c:formatCode>
                <c:ptCount val="9"/>
                <c:pt idx="0">
                  <c:v>3.0</c:v>
                </c:pt>
                <c:pt idx="1">
                  <c:v>2.0</c:v>
                </c:pt>
                <c:pt idx="2">
                  <c:v>5.0</c:v>
                </c:pt>
                <c:pt idx="3">
                  <c:v>1.0</c:v>
                </c:pt>
                <c:pt idx="4">
                  <c:v>1.0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</c:numCache>
            </c:numRef>
          </c:val>
        </c:ser>
        <c:ser>
          <c:idx val="1"/>
          <c:order val="1"/>
          <c:tx>
            <c:v>Out-degree total</c:v>
          </c:tx>
          <c:spPr>
            <a:solidFill>
              <a:srgbClr val="C0504D"/>
            </a:solidFill>
            <a:ln w="25400">
              <a:noFill/>
            </a:ln>
          </c:spPr>
          <c:invertIfNegative val="0"/>
          <c:val>
            <c:numRef>
              <c:f>'[HMO1_matrixONLY.xls]degree'!$R$2:$R$10</c:f>
              <c:numCache>
                <c:formatCode>General</c:formatCode>
                <c:ptCount val="9"/>
                <c:pt idx="0">
                  <c:v>2.0</c:v>
                </c:pt>
                <c:pt idx="1">
                  <c:v>0.0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0.0</c:v>
                </c:pt>
                <c:pt idx="6">
                  <c:v>0.0</c:v>
                </c:pt>
                <c:pt idx="7">
                  <c:v>1.0</c:v>
                </c:pt>
                <c:pt idx="8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7183688"/>
        <c:axId val="-2147189864"/>
      </c:barChart>
      <c:catAx>
        <c:axId val="-21471836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Degree Number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2147189864"/>
        <c:crosses val="autoZero"/>
        <c:auto val="1"/>
        <c:lblAlgn val="ctr"/>
        <c:lblOffset val="100"/>
        <c:noMultiLvlLbl val="0"/>
      </c:catAx>
      <c:valAx>
        <c:axId val="-2147189864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Frequency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214718368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556413763957471"/>
          <c:y val="0.294175711144215"/>
          <c:w val="0.25635593220339"/>
          <c:h val="0.178217929480784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Network Weights</a:t>
            </a:r>
          </a:p>
        </c:rich>
      </c:tx>
      <c:layout>
        <c:manualLayout>
          <c:xMode val="edge"/>
          <c:yMode val="edge"/>
          <c:x val="0.406629082718945"/>
          <c:y val="0.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478413411315853"/>
          <c:y val="0.103282311301818"/>
          <c:w val="0.943933303149219"/>
          <c:h val="0.8398248900997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fixed_b</c:v>
                </c:pt>
              </c:strCache>
            </c:strRef>
          </c:tx>
          <c:invertIfNegative val="0"/>
          <c:cat>
            <c:strRef>
              <c:f>Sheet1!$A$2:$A$32</c:f>
              <c:strCache>
                <c:ptCount val="31"/>
                <c:pt idx="0">
                  <c:v>CIN5&lt;- FLO8</c:v>
                </c:pt>
                <c:pt idx="1">
                  <c:v>CIN5&lt;- HMO1</c:v>
                </c:pt>
                <c:pt idx="2">
                  <c:v>CIN5&lt;- MSN2</c:v>
                </c:pt>
                <c:pt idx="3">
                  <c:v>CYC8&lt;- CIN5</c:v>
                </c:pt>
                <c:pt idx="4">
                  <c:v>CYC8&lt;- HMO1</c:v>
                </c:pt>
                <c:pt idx="5">
                  <c:v>CYC8&lt;- MSN2</c:v>
                </c:pt>
                <c:pt idx="6">
                  <c:v>CYC8&lt;- RAP1</c:v>
                </c:pt>
                <c:pt idx="7">
                  <c:v>GLN3&lt;- RAP1</c:v>
                </c:pt>
                <c:pt idx="8">
                  <c:v>GLN3&lt;- YHP1</c:v>
                </c:pt>
                <c:pt idx="9">
                  <c:v>HMO1&lt;- HMO1</c:v>
                </c:pt>
                <c:pt idx="10">
                  <c:v>MSN2&lt;- HMO1</c:v>
                </c:pt>
                <c:pt idx="11">
                  <c:v>MSN4&lt;- HMO1</c:v>
                </c:pt>
                <c:pt idx="12">
                  <c:v>MSN4&lt;- MSN2</c:v>
                </c:pt>
                <c:pt idx="13">
                  <c:v>MSN4&lt;- RAP1</c:v>
                </c:pt>
                <c:pt idx="14">
                  <c:v>RAP1&lt;- HMO1</c:v>
                </c:pt>
                <c:pt idx="15">
                  <c:v>ROX1&lt;- CIN5</c:v>
                </c:pt>
                <c:pt idx="16">
                  <c:v>ROX1&lt;- FLO8</c:v>
                </c:pt>
                <c:pt idx="17">
                  <c:v>ROX1&lt;- HMO1</c:v>
                </c:pt>
                <c:pt idx="18">
                  <c:v>ROX1&lt;- MSN2</c:v>
                </c:pt>
                <c:pt idx="19">
                  <c:v>ROX1&lt;- MSN4</c:v>
                </c:pt>
                <c:pt idx="20">
                  <c:v>SFP1&lt;- MSN2</c:v>
                </c:pt>
                <c:pt idx="21">
                  <c:v>SFP1&lt;- RAP1</c:v>
                </c:pt>
                <c:pt idx="22">
                  <c:v>SFP2&lt;- CIN5</c:v>
                </c:pt>
                <c:pt idx="23">
                  <c:v>YHP1&lt;- CIN5</c:v>
                </c:pt>
                <c:pt idx="24">
                  <c:v>YHP1&lt;- MSN2</c:v>
                </c:pt>
                <c:pt idx="25">
                  <c:v>YHP1&lt;- RAP1</c:v>
                </c:pt>
                <c:pt idx="26">
                  <c:v>YLR278C &lt;- FLO8</c:v>
                </c:pt>
                <c:pt idx="27">
                  <c:v>YLR278C &lt;- HMO1</c:v>
                </c:pt>
                <c:pt idx="28">
                  <c:v>YLR278C &lt;- MSN2</c:v>
                </c:pt>
                <c:pt idx="29">
                  <c:v>YOX1&lt;- HMO1</c:v>
                </c:pt>
                <c:pt idx="30">
                  <c:v>YOX1&lt;- MSN2</c:v>
                </c:pt>
              </c:strCache>
            </c:str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-0.355158474528119</c:v>
                </c:pt>
                <c:pt idx="1">
                  <c:v>0.411669474995422</c:v>
                </c:pt>
                <c:pt idx="2">
                  <c:v>-0.0065082597493486</c:v>
                </c:pt>
                <c:pt idx="3">
                  <c:v>0.522284050097688</c:v>
                </c:pt>
                <c:pt idx="4">
                  <c:v>-0.123821196105889</c:v>
                </c:pt>
                <c:pt idx="5">
                  <c:v>-0.174722747342382</c:v>
                </c:pt>
                <c:pt idx="6">
                  <c:v>-0.274931326814166</c:v>
                </c:pt>
                <c:pt idx="7">
                  <c:v>-1.200985792459545</c:v>
                </c:pt>
                <c:pt idx="8">
                  <c:v>1.302322641353395</c:v>
                </c:pt>
                <c:pt idx="9">
                  <c:v>0.275399892754721</c:v>
                </c:pt>
                <c:pt idx="10">
                  <c:v>0.337640003924733</c:v>
                </c:pt>
                <c:pt idx="11">
                  <c:v>1.24781862401308</c:v>
                </c:pt>
                <c:pt idx="12">
                  <c:v>-0.468682877773443</c:v>
                </c:pt>
                <c:pt idx="13">
                  <c:v>0.0178450408046629</c:v>
                </c:pt>
                <c:pt idx="14">
                  <c:v>-0.0649053979203186</c:v>
                </c:pt>
                <c:pt idx="15">
                  <c:v>-1.60188959952871E-5</c:v>
                </c:pt>
                <c:pt idx="16">
                  <c:v>2.44623310271745E-6</c:v>
                </c:pt>
                <c:pt idx="17">
                  <c:v>-2.96748435552627E-5</c:v>
                </c:pt>
                <c:pt idx="18">
                  <c:v>-1.13504798091826E-5</c:v>
                </c:pt>
                <c:pt idx="19">
                  <c:v>-2.69027801764779E-5</c:v>
                </c:pt>
                <c:pt idx="20">
                  <c:v>0.882577965258588</c:v>
                </c:pt>
                <c:pt idx="21">
                  <c:v>-0.181223676274435</c:v>
                </c:pt>
                <c:pt idx="22">
                  <c:v>-0.581060471544624</c:v>
                </c:pt>
                <c:pt idx="23">
                  <c:v>1.409429470577574</c:v>
                </c:pt>
                <c:pt idx="24">
                  <c:v>-1.091855022728553</c:v>
                </c:pt>
                <c:pt idx="25">
                  <c:v>-1.109859078218753</c:v>
                </c:pt>
                <c:pt idx="26">
                  <c:v>-0.162030184141467</c:v>
                </c:pt>
                <c:pt idx="27">
                  <c:v>-0.513016815932447</c:v>
                </c:pt>
                <c:pt idx="28">
                  <c:v>-0.16147378922261</c:v>
                </c:pt>
                <c:pt idx="29">
                  <c:v>0.0171393214506178</c:v>
                </c:pt>
                <c:pt idx="30">
                  <c:v>0.316609843469084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estimate_b</c:v>
                </c:pt>
              </c:strCache>
            </c:strRef>
          </c:tx>
          <c:invertIfNegative val="0"/>
          <c:cat>
            <c:strRef>
              <c:f>Sheet1!$A$2:$A$32</c:f>
              <c:strCache>
                <c:ptCount val="31"/>
                <c:pt idx="0">
                  <c:v>CIN5&lt;- FLO8</c:v>
                </c:pt>
                <c:pt idx="1">
                  <c:v>CIN5&lt;- HMO1</c:v>
                </c:pt>
                <c:pt idx="2">
                  <c:v>CIN5&lt;- MSN2</c:v>
                </c:pt>
                <c:pt idx="3">
                  <c:v>CYC8&lt;- CIN5</c:v>
                </c:pt>
                <c:pt idx="4">
                  <c:v>CYC8&lt;- HMO1</c:v>
                </c:pt>
                <c:pt idx="5">
                  <c:v>CYC8&lt;- MSN2</c:v>
                </c:pt>
                <c:pt idx="6">
                  <c:v>CYC8&lt;- RAP1</c:v>
                </c:pt>
                <c:pt idx="7">
                  <c:v>GLN3&lt;- RAP1</c:v>
                </c:pt>
                <c:pt idx="8">
                  <c:v>GLN3&lt;- YHP1</c:v>
                </c:pt>
                <c:pt idx="9">
                  <c:v>HMO1&lt;- HMO1</c:v>
                </c:pt>
                <c:pt idx="10">
                  <c:v>MSN2&lt;- HMO1</c:v>
                </c:pt>
                <c:pt idx="11">
                  <c:v>MSN4&lt;- HMO1</c:v>
                </c:pt>
                <c:pt idx="12">
                  <c:v>MSN4&lt;- MSN2</c:v>
                </c:pt>
                <c:pt idx="13">
                  <c:v>MSN4&lt;- RAP1</c:v>
                </c:pt>
                <c:pt idx="14">
                  <c:v>RAP1&lt;- HMO1</c:v>
                </c:pt>
                <c:pt idx="15">
                  <c:v>ROX1&lt;- CIN5</c:v>
                </c:pt>
                <c:pt idx="16">
                  <c:v>ROX1&lt;- FLO8</c:v>
                </c:pt>
                <c:pt idx="17">
                  <c:v>ROX1&lt;- HMO1</c:v>
                </c:pt>
                <c:pt idx="18">
                  <c:v>ROX1&lt;- MSN2</c:v>
                </c:pt>
                <c:pt idx="19">
                  <c:v>ROX1&lt;- MSN4</c:v>
                </c:pt>
                <c:pt idx="20">
                  <c:v>SFP1&lt;- MSN2</c:v>
                </c:pt>
                <c:pt idx="21">
                  <c:v>SFP1&lt;- RAP1</c:v>
                </c:pt>
                <c:pt idx="22">
                  <c:v>SFP2&lt;- CIN5</c:v>
                </c:pt>
                <c:pt idx="23">
                  <c:v>YHP1&lt;- CIN5</c:v>
                </c:pt>
                <c:pt idx="24">
                  <c:v>YHP1&lt;- MSN2</c:v>
                </c:pt>
                <c:pt idx="25">
                  <c:v>YHP1&lt;- RAP1</c:v>
                </c:pt>
                <c:pt idx="26">
                  <c:v>YLR278C &lt;- FLO8</c:v>
                </c:pt>
                <c:pt idx="27">
                  <c:v>YLR278C &lt;- HMO1</c:v>
                </c:pt>
                <c:pt idx="28">
                  <c:v>YLR278C &lt;- MSN2</c:v>
                </c:pt>
                <c:pt idx="29">
                  <c:v>YOX1&lt;- HMO1</c:v>
                </c:pt>
                <c:pt idx="30">
                  <c:v>YOX1&lt;- MSN2</c:v>
                </c:pt>
              </c:strCache>
            </c:strRef>
          </c:cat>
          <c:val>
            <c:numRef>
              <c:f>Sheet1!$C$2:$C$32</c:f>
              <c:numCache>
                <c:formatCode>General</c:formatCode>
                <c:ptCount val="31"/>
                <c:pt idx="0">
                  <c:v>-0.285139034897239</c:v>
                </c:pt>
                <c:pt idx="1">
                  <c:v>0.375742667537681</c:v>
                </c:pt>
                <c:pt idx="2">
                  <c:v>0.0538363523672633</c:v>
                </c:pt>
                <c:pt idx="3">
                  <c:v>0.532928989683121</c:v>
                </c:pt>
                <c:pt idx="4">
                  <c:v>-0.122751504756399</c:v>
                </c:pt>
                <c:pt idx="5">
                  <c:v>-0.159912227587776</c:v>
                </c:pt>
                <c:pt idx="6">
                  <c:v>-0.246618188570065</c:v>
                </c:pt>
                <c:pt idx="7">
                  <c:v>-0.860422230910488</c:v>
                </c:pt>
                <c:pt idx="8">
                  <c:v>1.39522703748107</c:v>
                </c:pt>
                <c:pt idx="9">
                  <c:v>0.276865958359805</c:v>
                </c:pt>
                <c:pt idx="10">
                  <c:v>0.398923868511087</c:v>
                </c:pt>
                <c:pt idx="11">
                  <c:v>1.184265437369521</c:v>
                </c:pt>
                <c:pt idx="12">
                  <c:v>-0.283596360602044</c:v>
                </c:pt>
                <c:pt idx="13">
                  <c:v>0.226280152174541</c:v>
                </c:pt>
                <c:pt idx="14">
                  <c:v>-0.0272508326195801</c:v>
                </c:pt>
                <c:pt idx="15">
                  <c:v>-4.86508247094376E-5</c:v>
                </c:pt>
                <c:pt idx="16">
                  <c:v>-2.50801865856307E-5</c:v>
                </c:pt>
                <c:pt idx="17">
                  <c:v>-5.35337336029257E-5</c:v>
                </c:pt>
                <c:pt idx="18">
                  <c:v>-3.41251830859051E-5</c:v>
                </c:pt>
                <c:pt idx="19">
                  <c:v>-4.51075987545472E-5</c:v>
                </c:pt>
                <c:pt idx="20">
                  <c:v>0.924474148221428</c:v>
                </c:pt>
                <c:pt idx="21">
                  <c:v>-0.110082868886666</c:v>
                </c:pt>
                <c:pt idx="22">
                  <c:v>-0.569080768590805</c:v>
                </c:pt>
                <c:pt idx="23">
                  <c:v>1.500893520297932</c:v>
                </c:pt>
                <c:pt idx="24">
                  <c:v>-0.954058397454287</c:v>
                </c:pt>
                <c:pt idx="25">
                  <c:v>-0.809056163361438</c:v>
                </c:pt>
                <c:pt idx="26">
                  <c:v>-0.115417256436812</c:v>
                </c:pt>
                <c:pt idx="27">
                  <c:v>-0.49842644801424</c:v>
                </c:pt>
                <c:pt idx="28">
                  <c:v>-0.146485546702686</c:v>
                </c:pt>
                <c:pt idx="29">
                  <c:v>0.032904468793476</c:v>
                </c:pt>
                <c:pt idx="30">
                  <c:v>0.242668150188377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2974680"/>
        <c:axId val="-2142977704"/>
      </c:barChart>
      <c:catAx>
        <c:axId val="-21429746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2700000"/>
          <a:lstStyle/>
          <a:p>
            <a:pPr>
              <a:defRPr/>
            </a:pPr>
            <a:endParaRPr lang="en-US"/>
          </a:p>
        </c:txPr>
        <c:crossAx val="-2142977704"/>
        <c:crosses val="autoZero"/>
        <c:auto val="1"/>
        <c:lblAlgn val="ctr"/>
        <c:lblOffset val="100"/>
        <c:noMultiLvlLbl val="0"/>
      </c:catAx>
      <c:valAx>
        <c:axId val="-2142977704"/>
        <c:scaling>
          <c:orientation val="minMax"/>
          <c:max val="1.5"/>
          <c:min val="-1.2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42974680"/>
        <c:crosses val="autoZero"/>
        <c:crossBetween val="between"/>
        <c:majorUnit val="0.25"/>
      </c:valAx>
    </c:plotArea>
    <c:legend>
      <c:legendPos val="r"/>
      <c:layout>
        <c:manualLayout>
          <c:xMode val="edge"/>
          <c:yMode val="edge"/>
          <c:x val="0.812947500905966"/>
          <c:y val="0.238367731479774"/>
          <c:w val="0.0914054795685739"/>
          <c:h val="0.17578048408156"/>
        </c:manualLayout>
      </c:layout>
      <c:overlay val="0"/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Production Rates</a:t>
            </a:r>
            <a:r>
              <a:rPr lang="en-US" baseline="0"/>
              <a:t> Comparison</a:t>
            </a:r>
            <a:endParaRPr lang="en-US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0836015871104637"/>
          <c:y val="0.125217371131181"/>
          <c:w val="0.875091238250911"/>
          <c:h val="0.726790788522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[Both_sets_of_production_rates_Lsquared.xlsx]Sheet1!$B$1</c:f>
              <c:strCache>
                <c:ptCount val="1"/>
                <c:pt idx="0">
                  <c:v>fixed b</c:v>
                </c:pt>
              </c:strCache>
            </c:strRef>
          </c:tx>
          <c:invertIfNegative val="0"/>
          <c:cat>
            <c:strRef>
              <c:f>[Both_sets_of_production_rates_Lsquared.xlsx]Sheet1!$A$2:$A$14</c:f>
              <c:strCache>
                <c:ptCount val="13"/>
                <c:pt idx="0">
                  <c:v>CYC8</c:v>
                </c:pt>
                <c:pt idx="1">
                  <c:v>YHP1</c:v>
                </c:pt>
                <c:pt idx="2">
                  <c:v>YOX1</c:v>
                </c:pt>
                <c:pt idx="3">
                  <c:v>MSN2</c:v>
                </c:pt>
                <c:pt idx="4">
                  <c:v>FLO8</c:v>
                </c:pt>
                <c:pt idx="5">
                  <c:v>YLR278C</c:v>
                </c:pt>
                <c:pt idx="6">
                  <c:v>MSN4</c:v>
                </c:pt>
                <c:pt idx="7">
                  <c:v>ROX1</c:v>
                </c:pt>
                <c:pt idx="8">
                  <c:v>SFP1</c:v>
                </c:pt>
                <c:pt idx="9">
                  <c:v>RAP1</c:v>
                </c:pt>
                <c:pt idx="10">
                  <c:v>CIN5</c:v>
                </c:pt>
                <c:pt idx="11">
                  <c:v>GLN3</c:v>
                </c:pt>
                <c:pt idx="12">
                  <c:v>HMO1</c:v>
                </c:pt>
              </c:strCache>
            </c:strRef>
          </c:cat>
          <c:val>
            <c:numRef>
              <c:f>[Both_sets_of_production_rates_Lsquared.xlsx]Sheet1!$B$2:$B$14</c:f>
              <c:numCache>
                <c:formatCode>General</c:formatCode>
                <c:ptCount val="13"/>
                <c:pt idx="0">
                  <c:v>0.0495663416550994</c:v>
                </c:pt>
                <c:pt idx="1">
                  <c:v>0.341246894510868</c:v>
                </c:pt>
                <c:pt idx="2">
                  <c:v>0.244047131163972</c:v>
                </c:pt>
                <c:pt idx="3">
                  <c:v>0.695646415119588</c:v>
                </c:pt>
                <c:pt idx="4">
                  <c:v>0.0560749469555286</c:v>
                </c:pt>
                <c:pt idx="5">
                  <c:v>0.0445421228506457</c:v>
                </c:pt>
                <c:pt idx="6">
                  <c:v>0.0986428623229235</c:v>
                </c:pt>
                <c:pt idx="7">
                  <c:v>1.32026866821915E-8</c:v>
                </c:pt>
                <c:pt idx="8">
                  <c:v>0.159863673378169</c:v>
                </c:pt>
                <c:pt idx="9">
                  <c:v>0.0250426846968485</c:v>
                </c:pt>
                <c:pt idx="10">
                  <c:v>0.142173674980424</c:v>
                </c:pt>
                <c:pt idx="11">
                  <c:v>0.520010336521897</c:v>
                </c:pt>
                <c:pt idx="12">
                  <c:v>0.130688190157214</c:v>
                </c:pt>
              </c:numCache>
            </c:numRef>
          </c:val>
        </c:ser>
        <c:ser>
          <c:idx val="1"/>
          <c:order val="1"/>
          <c:tx>
            <c:strRef>
              <c:f>[Both_sets_of_production_rates_Lsquared.xlsx]Sheet1!$C$1</c:f>
              <c:strCache>
                <c:ptCount val="1"/>
                <c:pt idx="0">
                  <c:v>estimated b</c:v>
                </c:pt>
              </c:strCache>
            </c:strRef>
          </c:tx>
          <c:invertIfNegative val="0"/>
          <c:cat>
            <c:strRef>
              <c:f>[Both_sets_of_production_rates_Lsquared.xlsx]Sheet1!$A$2:$A$14</c:f>
              <c:strCache>
                <c:ptCount val="13"/>
                <c:pt idx="0">
                  <c:v>CYC8</c:v>
                </c:pt>
                <c:pt idx="1">
                  <c:v>YHP1</c:v>
                </c:pt>
                <c:pt idx="2">
                  <c:v>YOX1</c:v>
                </c:pt>
                <c:pt idx="3">
                  <c:v>MSN2</c:v>
                </c:pt>
                <c:pt idx="4">
                  <c:v>FLO8</c:v>
                </c:pt>
                <c:pt idx="5">
                  <c:v>YLR278C</c:v>
                </c:pt>
                <c:pt idx="6">
                  <c:v>MSN4</c:v>
                </c:pt>
                <c:pt idx="7">
                  <c:v>ROX1</c:v>
                </c:pt>
                <c:pt idx="8">
                  <c:v>SFP1</c:v>
                </c:pt>
                <c:pt idx="9">
                  <c:v>RAP1</c:v>
                </c:pt>
                <c:pt idx="10">
                  <c:v>CIN5</c:v>
                </c:pt>
                <c:pt idx="11">
                  <c:v>GLN3</c:v>
                </c:pt>
                <c:pt idx="12">
                  <c:v>HMO1</c:v>
                </c:pt>
              </c:strCache>
            </c:strRef>
          </c:cat>
          <c:val>
            <c:numRef>
              <c:f>[Both_sets_of_production_rates_Lsquared.xlsx]Sheet1!$C$2:$C$14</c:f>
              <c:numCache>
                <c:formatCode>General</c:formatCode>
                <c:ptCount val="13"/>
                <c:pt idx="0">
                  <c:v>0.0520817849892484</c:v>
                </c:pt>
                <c:pt idx="1">
                  <c:v>0.33584581430598</c:v>
                </c:pt>
                <c:pt idx="2">
                  <c:v>0.231954841712619</c:v>
                </c:pt>
                <c:pt idx="3">
                  <c:v>0.63080610248963</c:v>
                </c:pt>
                <c:pt idx="4">
                  <c:v>0.0560599028701977</c:v>
                </c:pt>
                <c:pt idx="5">
                  <c:v>0.048797918794194</c:v>
                </c:pt>
                <c:pt idx="6">
                  <c:v>0.100530813689385</c:v>
                </c:pt>
                <c:pt idx="7">
                  <c:v>5.28153924125096E-8</c:v>
                </c:pt>
                <c:pt idx="8">
                  <c:v>0.176553732550186</c:v>
                </c:pt>
                <c:pt idx="9">
                  <c:v>0.0242944806214552</c:v>
                </c:pt>
                <c:pt idx="10">
                  <c:v>0.147935654180349</c:v>
                </c:pt>
                <c:pt idx="11">
                  <c:v>0.544768508402746</c:v>
                </c:pt>
                <c:pt idx="12">
                  <c:v>0.127265798716933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3007208"/>
        <c:axId val="-2143010200"/>
      </c:barChart>
      <c:catAx>
        <c:axId val="-2143007208"/>
        <c:scaling>
          <c:orientation val="minMax"/>
        </c:scaling>
        <c:delete val="0"/>
        <c:axPos val="b"/>
        <c:majorTickMark val="out"/>
        <c:minorTickMark val="none"/>
        <c:tickLblPos val="nextTo"/>
        <c:crossAx val="-2143010200"/>
        <c:crosses val="autoZero"/>
        <c:auto val="1"/>
        <c:lblAlgn val="ctr"/>
        <c:lblOffset val="100"/>
        <c:noMultiLvlLbl val="0"/>
      </c:catAx>
      <c:valAx>
        <c:axId val="-2143010200"/>
        <c:scaling>
          <c:orientation val="minMax"/>
          <c:max val="0.7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430072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1846807874183"/>
          <c:y val="0.203032947044667"/>
          <c:w val="0.151823113406082"/>
          <c:h val="0.164361412995322"/>
        </c:manualLayout>
      </c:layout>
      <c:overlay val="0"/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1373BF-84EE-4FB5-BE76-2F268F37CF38}" type="datetimeFigureOut">
              <a:rPr lang="en-US" smtClean="0"/>
              <a:t>5/7/15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70FC0-2892-41CB-A588-1D92743C7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11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Each</a:t>
            </a:r>
            <a:r>
              <a:rPr lang="en-US" baseline="0" dirty="0" smtClean="0"/>
              <a:t> bullet point should express the results in each procedure. </a:t>
            </a:r>
          </a:p>
          <a:p>
            <a:r>
              <a:rPr lang="en-US" baseline="0" dirty="0" smtClean="0"/>
              <a:t>There is no need to repeat Outline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70FC0-2892-41CB-A588-1D92743C7C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077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70FC0-2892-41CB-A588-1D92743C7C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074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This bullet</a:t>
            </a:r>
            <a:r>
              <a:rPr lang="en-US" baseline="0" dirty="0" smtClean="0">
                <a:solidFill>
                  <a:schemeClr val="bg1"/>
                </a:solidFill>
              </a:rPr>
              <a:t> point was deleted </a:t>
            </a:r>
            <a:r>
              <a:rPr lang="en-US" baseline="0" dirty="0" err="1" smtClean="0">
                <a:solidFill>
                  <a:schemeClr val="bg1"/>
                </a:solidFill>
              </a:rPr>
              <a:t>bc</a:t>
            </a:r>
            <a:r>
              <a:rPr lang="en-US" baseline="0" dirty="0" smtClean="0">
                <a:solidFill>
                  <a:schemeClr val="bg1"/>
                </a:solidFill>
              </a:rPr>
              <a:t> it was obvious : “</a:t>
            </a:r>
            <a:r>
              <a:rPr lang="en-US" dirty="0" smtClean="0">
                <a:solidFill>
                  <a:schemeClr val="bg1"/>
                </a:solidFill>
              </a:rPr>
              <a:t>Working with a strain of </a:t>
            </a:r>
            <a:r>
              <a:rPr lang="en-US" dirty="0" err="1" smtClean="0">
                <a:solidFill>
                  <a:schemeClr val="bg1"/>
                </a:solidFill>
              </a:rPr>
              <a:t>S.cerevisiae</a:t>
            </a:r>
            <a:r>
              <a:rPr lang="en-US" dirty="0" smtClean="0">
                <a:solidFill>
                  <a:schemeClr val="bg1"/>
                </a:solidFill>
              </a:rPr>
              <a:t> that has the HMO1 gene deleted from its genome”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70FC0-2892-41CB-A588-1D92743C7C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464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>
                <a:solidFill>
                  <a:schemeClr val="bg1"/>
                </a:solidFill>
              </a:rPr>
              <a:t>Changed</a:t>
            </a:r>
            <a:r>
              <a:rPr lang="en-US" b="0" baseline="0" dirty="0" smtClean="0">
                <a:solidFill>
                  <a:schemeClr val="bg1"/>
                </a:solidFill>
              </a:rPr>
              <a:t> the title: </a:t>
            </a:r>
            <a:r>
              <a:rPr lang="en-US" b="1" dirty="0" smtClean="0">
                <a:solidFill>
                  <a:schemeClr val="bg1"/>
                </a:solidFill>
              </a:rPr>
              <a:t>Significance Table from ANOVA Test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70FC0-2892-41CB-A588-1D92743C7C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33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There</a:t>
            </a:r>
            <a:r>
              <a:rPr lang="en-US" baseline="0" dirty="0" smtClean="0"/>
              <a:t> is up regulation during cold shock and down regulation during recovery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70FC0-2892-41CB-A588-1D92743C7C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1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</a:t>
            </a:r>
            <a:r>
              <a:rPr lang="en-US" baseline="0" dirty="0" smtClean="0"/>
              <a:t> title to be more detailed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70FC0-2892-41CB-A588-1D92743C7C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4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Don’t include all genes. Choose 4-5</a:t>
            </a:r>
            <a:r>
              <a:rPr lang="en-US" baseline="0" dirty="0" smtClean="0"/>
              <a:t>. One that expresses: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Fits the best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Fits the worst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Difference between DHMO1 and WT (MSN4, CIN5, and HMO1 should definitely be kept)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Difference between Fixed b and est. 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70FC0-2892-41CB-A588-1D92743C7CE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85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 the </a:t>
            </a:r>
            <a:r>
              <a:rPr lang="en-US" dirty="0" err="1" smtClean="0"/>
              <a:t>controll</a:t>
            </a:r>
            <a:r>
              <a:rPr lang="en-US" dirty="0" smtClean="0"/>
              <a:t> -&gt; target genes. We</a:t>
            </a:r>
            <a:r>
              <a:rPr lang="en-US" baseline="0" dirty="0" smtClean="0"/>
              <a:t> just have the labeling flipped.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70FC0-2892-41CB-A588-1D92743C7CE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74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pPr/>
              <a:t>5/7/15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971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pPr/>
              <a:t>5/7/15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83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pPr/>
              <a:t>5/7/15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53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27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511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28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349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7015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551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5545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152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pPr/>
              <a:t>5/7/15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363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8791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1522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256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pPr/>
              <a:t>5/7/15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99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pPr/>
              <a:t>5/7/15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271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pPr/>
              <a:t>5/7/15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7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pPr/>
              <a:t>5/7/15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49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pPr/>
              <a:t>5/7/15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78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pPr/>
              <a:t>5/7/15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04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pPr/>
              <a:t>5/7/15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4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44326-3D9B-4664-91DB-09EBC47EC28E}" type="datetimeFigureOut">
              <a:rPr lang="en-US" smtClean="0"/>
              <a:pPr/>
              <a:t>5/7/15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E3117-1B9B-435D-9F30-C153BF9074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90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44326-3D9B-4664-91DB-09EBC47EC2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E3117-1B9B-435D-9F30-C153BF9074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700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5"/>
            <a:ext cx="9144000" cy="6892255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2286000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Adobe Gothic Std B" pitchFamily="34" charset="-128"/>
                <a:ea typeface="Adobe Gothic Std B" pitchFamily="34" charset="-128"/>
              </a:rPr>
              <a:t>Biomathematical Modeling: The Deletion of HMO1 and its Effect on Cold Shock Reaction in </a:t>
            </a:r>
            <a:r>
              <a:rPr lang="en-US" sz="3600" b="1" i="1" dirty="0" smtClean="0">
                <a:solidFill>
                  <a:schemeClr val="accent2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Adobe Gothic Std B" pitchFamily="34" charset="-128"/>
                <a:ea typeface="Adobe Gothic Std B" pitchFamily="34" charset="-128"/>
              </a:rPr>
              <a:t>S. cerevisiae</a:t>
            </a:r>
            <a:endParaRPr lang="en-US" sz="3600" b="1" i="1" dirty="0">
              <a:solidFill>
                <a:schemeClr val="accent2">
                  <a:lumMod val="75000"/>
                </a:schemeClr>
              </a:solidFill>
              <a:effectLst>
                <a:innerShdw blurRad="114300">
                  <a:prstClr val="black"/>
                </a:innerShdw>
              </a:effectLst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4648200"/>
            <a:ext cx="6400800" cy="16002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Lauren Magee &amp; Lucia Ramirez</a:t>
            </a:r>
          </a:p>
          <a:p>
            <a:pPr>
              <a:spcBef>
                <a:spcPct val="0"/>
              </a:spcBef>
            </a:pPr>
            <a:r>
              <a:rPr lang="en-US" altLang="en-US" b="1" dirty="0" smtClean="0">
                <a:solidFill>
                  <a:schemeClr val="tx2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Department </a:t>
            </a:r>
            <a:r>
              <a:rPr lang="en-US" altLang="en-US" b="1" dirty="0">
                <a:solidFill>
                  <a:schemeClr val="tx2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of Mathematics and </a:t>
            </a:r>
            <a:r>
              <a:rPr lang="en-US" altLang="en-US" b="1" dirty="0" smtClean="0">
                <a:solidFill>
                  <a:schemeClr val="tx2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Biology</a:t>
            </a:r>
            <a:endParaRPr lang="en-US" altLang="en-US" b="1" dirty="0">
              <a:solidFill>
                <a:schemeClr val="tx2">
                  <a:lumMod val="75000"/>
                </a:schemeClr>
              </a:solidFill>
              <a:effectLst>
                <a:innerShdw blurRad="114300">
                  <a:prstClr val="black"/>
                </a:innerShdw>
              </a:effectLst>
            </a:endParaRPr>
          </a:p>
          <a:p>
            <a:pPr>
              <a:spcBef>
                <a:spcPct val="0"/>
              </a:spcBef>
            </a:pPr>
            <a:r>
              <a:rPr lang="en-US" altLang="en-US" b="1" dirty="0">
                <a:solidFill>
                  <a:schemeClr val="tx2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Loyola Marymount </a:t>
            </a:r>
            <a:r>
              <a:rPr lang="en-US" altLang="en-US" b="1" dirty="0" smtClean="0">
                <a:solidFill>
                  <a:schemeClr val="tx2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University</a:t>
            </a:r>
          </a:p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May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7, 2015</a:t>
            </a:r>
            <a:endParaRPr lang="en-US" altLang="en-US" sz="2000" b="1" dirty="0">
              <a:solidFill>
                <a:schemeClr val="tx2">
                  <a:lumMod val="75000"/>
                </a:schemeClr>
              </a:solidFill>
              <a:effectLst>
                <a:innerShdw blurRad="114300">
                  <a:prstClr val="black"/>
                </a:innerShdw>
              </a:effectLst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2771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rmAutofit/>
          </a:bodyPr>
          <a:lstStyle/>
          <a:p>
            <a:r>
              <a:rPr lang="en-US" sz="3500" b="1" dirty="0" err="1">
                <a:solidFill>
                  <a:schemeClr val="bg1"/>
                </a:solidFill>
              </a:rPr>
              <a:t>GRNmap</a:t>
            </a:r>
            <a:r>
              <a:rPr lang="en-US" sz="3500" b="1" dirty="0">
                <a:solidFill>
                  <a:schemeClr val="bg1"/>
                </a:solidFill>
              </a:rPr>
              <a:t> </a:t>
            </a:r>
            <a:r>
              <a:rPr lang="en-US" sz="3500" b="1" dirty="0" smtClean="0">
                <a:solidFill>
                  <a:schemeClr val="bg1"/>
                </a:solidFill>
              </a:rPr>
              <a:t>model that expresses a good </a:t>
            </a:r>
            <a:r>
              <a:rPr lang="en-US" sz="3500" b="1" dirty="0">
                <a:solidFill>
                  <a:schemeClr val="bg1"/>
                </a:solidFill>
              </a:rPr>
              <a:t>f</a:t>
            </a:r>
            <a:r>
              <a:rPr lang="en-US" sz="3500" b="1" dirty="0" smtClean="0">
                <a:solidFill>
                  <a:schemeClr val="bg1"/>
                </a:solidFill>
              </a:rPr>
              <a:t>it</a:t>
            </a:r>
            <a:endParaRPr lang="en-US" sz="3500" b="1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600200" y="1828800"/>
            <a:ext cx="1295400" cy="574675"/>
          </a:xfrm>
        </p:spPr>
        <p:txBody>
          <a:bodyPr/>
          <a:lstStyle/>
          <a:p>
            <a:r>
              <a:rPr lang="en-US" dirty="0" smtClean="0"/>
              <a:t>Fixed b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638800" y="1828800"/>
            <a:ext cx="1908175" cy="574675"/>
          </a:xfrm>
        </p:spPr>
        <p:txBody>
          <a:bodyPr/>
          <a:lstStyle/>
          <a:p>
            <a:r>
              <a:rPr lang="en-US" dirty="0" smtClean="0"/>
              <a:t>Estimated b</a:t>
            </a:r>
            <a:endParaRPr lang="en-US" dirty="0"/>
          </a:p>
        </p:txBody>
      </p:sp>
      <p:pic>
        <p:nvPicPr>
          <p:cNvPr id="2051" name="Picture 3" descr="C:\Users\Student\Desktop\figures\3rd run\figure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90800"/>
            <a:ext cx="421640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J:\Junior 2\BioMath\math388GRNmap\figure_fixed b\CYC8 2nd Ru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908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183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600200" y="1752600"/>
            <a:ext cx="1524000" cy="498475"/>
          </a:xfrm>
        </p:spPr>
        <p:txBody>
          <a:bodyPr/>
          <a:lstStyle/>
          <a:p>
            <a:r>
              <a:rPr lang="en-US" dirty="0" smtClean="0"/>
              <a:t>Fixed b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867400" y="1752600"/>
            <a:ext cx="1908175" cy="498475"/>
          </a:xfrm>
        </p:spPr>
        <p:txBody>
          <a:bodyPr/>
          <a:lstStyle/>
          <a:p>
            <a:r>
              <a:rPr lang="en-US" dirty="0" smtClean="0"/>
              <a:t>Estimated b</a:t>
            </a:r>
            <a:endParaRPr lang="en-US" dirty="0"/>
          </a:p>
        </p:txBody>
      </p:sp>
      <p:pic>
        <p:nvPicPr>
          <p:cNvPr id="12290" name="Picture 2" descr="C:\Users\Student\Desktop\figures\3rd run\figure_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2400300"/>
            <a:ext cx="43180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J:\Junior 2\BioMath\math388GRNmap\figure_fixed b\CIN5 2nd Ru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2438400"/>
            <a:ext cx="4295345" cy="322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152400" y="304800"/>
            <a:ext cx="8763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b="1" dirty="0" err="1" smtClean="0">
                <a:solidFill>
                  <a:srgbClr val="FFFFFF"/>
                </a:solidFill>
              </a:rPr>
              <a:t>GRNmap</a:t>
            </a:r>
            <a:r>
              <a:rPr lang="en-US" sz="3500" b="1" dirty="0" smtClean="0">
                <a:solidFill>
                  <a:srgbClr val="FFFFFF"/>
                </a:solidFill>
              </a:rPr>
              <a:t> model that expresses a good fit</a:t>
            </a:r>
            <a:endParaRPr lang="en-US" sz="35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515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FFFF"/>
                </a:solidFill>
              </a:rPr>
              <a:t>GRNmap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smtClean="0">
                <a:solidFill>
                  <a:srgbClr val="FFFFFF"/>
                </a:solidFill>
              </a:rPr>
              <a:t>model that expresses a bad </a:t>
            </a:r>
            <a:r>
              <a:rPr lang="en-US" b="1" dirty="0">
                <a:solidFill>
                  <a:srgbClr val="FFFFFF"/>
                </a:solidFill>
              </a:rPr>
              <a:t>f</a:t>
            </a:r>
            <a:r>
              <a:rPr lang="en-US" b="1" dirty="0" smtClean="0">
                <a:solidFill>
                  <a:srgbClr val="FFFFFF"/>
                </a:solidFill>
              </a:rPr>
              <a:t>it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1371600" cy="574675"/>
          </a:xfrm>
        </p:spPr>
        <p:txBody>
          <a:bodyPr/>
          <a:lstStyle/>
          <a:p>
            <a:r>
              <a:rPr lang="en-US" dirty="0" smtClean="0"/>
              <a:t>Fixed b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715000" y="1828800"/>
            <a:ext cx="1831975" cy="574675"/>
          </a:xfrm>
        </p:spPr>
        <p:txBody>
          <a:bodyPr/>
          <a:lstStyle/>
          <a:p>
            <a:r>
              <a:rPr lang="en-US" dirty="0" smtClean="0"/>
              <a:t>Estimated b</a:t>
            </a:r>
            <a:endParaRPr lang="en-US" dirty="0"/>
          </a:p>
        </p:txBody>
      </p:sp>
      <p:pic>
        <p:nvPicPr>
          <p:cNvPr id="4098" name="Picture 2" descr="C:\Users\Student\Desktop\figures\3rd run\figure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14600"/>
            <a:ext cx="44196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J:\Junior 2\BioMath\math388GRNmap\figure_fixed b\YOX1 2nd Ru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90800"/>
            <a:ext cx="43180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520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Autofit/>
          </a:bodyPr>
          <a:lstStyle/>
          <a:p>
            <a:r>
              <a:rPr lang="en-US" sz="3500" b="1" dirty="0" err="1">
                <a:solidFill>
                  <a:srgbClr val="FFFFFF"/>
                </a:solidFill>
              </a:rPr>
              <a:t>GRNmap</a:t>
            </a:r>
            <a:r>
              <a:rPr lang="en-US" sz="3500" b="1" dirty="0">
                <a:solidFill>
                  <a:srgbClr val="FFFFFF"/>
                </a:solidFill>
              </a:rPr>
              <a:t> </a:t>
            </a:r>
            <a:r>
              <a:rPr lang="en-US" sz="3500" b="1" dirty="0" smtClean="0">
                <a:solidFill>
                  <a:srgbClr val="FFFFFF"/>
                </a:solidFill>
              </a:rPr>
              <a:t>model that expresses a slight difference between fixed and estimated b</a:t>
            </a:r>
            <a:endParaRPr lang="en-US" sz="3500" b="1" dirty="0">
              <a:solidFill>
                <a:srgbClr val="FFFFFF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524000" y="1905000"/>
            <a:ext cx="1219200" cy="563562"/>
          </a:xfrm>
        </p:spPr>
        <p:txBody>
          <a:bodyPr/>
          <a:lstStyle/>
          <a:p>
            <a:r>
              <a:rPr lang="en-US" dirty="0" smtClean="0"/>
              <a:t>Fixed b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867400" y="1828800"/>
            <a:ext cx="1908175" cy="574675"/>
          </a:xfrm>
        </p:spPr>
        <p:txBody>
          <a:bodyPr/>
          <a:lstStyle/>
          <a:p>
            <a:r>
              <a:rPr lang="en-US" dirty="0" smtClean="0"/>
              <a:t>Estimated b</a:t>
            </a:r>
            <a:endParaRPr lang="en-US" dirty="0"/>
          </a:p>
        </p:txBody>
      </p:sp>
      <p:pic>
        <p:nvPicPr>
          <p:cNvPr id="7170" name="Picture 2" descr="C:\Users\Student\Desktop\figures\3rd run\figure_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52700"/>
            <a:ext cx="44196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J:\Junior 2\BioMath\math388GRNmap\figure_fixed b\YLR278C 2nd Ru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90800"/>
            <a:ext cx="43434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501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00" b="1" dirty="0" err="1">
                <a:solidFill>
                  <a:srgbClr val="FFFFFF"/>
                </a:solidFill>
              </a:rPr>
              <a:t>GRNmap</a:t>
            </a:r>
            <a:r>
              <a:rPr lang="en-US" sz="3500" b="1" dirty="0">
                <a:solidFill>
                  <a:srgbClr val="FFFFFF"/>
                </a:solidFill>
              </a:rPr>
              <a:t> </a:t>
            </a:r>
            <a:r>
              <a:rPr lang="en-US" sz="3500" b="1" dirty="0" smtClean="0">
                <a:solidFill>
                  <a:srgbClr val="FFFFFF"/>
                </a:solidFill>
              </a:rPr>
              <a:t>model </a:t>
            </a:r>
            <a:r>
              <a:rPr lang="en-US" sz="3500" b="1" dirty="0">
                <a:solidFill>
                  <a:srgbClr val="FFFFFF"/>
                </a:solidFill>
              </a:rPr>
              <a:t>that expresses </a:t>
            </a:r>
            <a:r>
              <a:rPr lang="en-US" sz="3500" b="1" dirty="0" smtClean="0">
                <a:solidFill>
                  <a:srgbClr val="FFFFFF"/>
                </a:solidFill>
              </a:rPr>
              <a:t>a </a:t>
            </a:r>
            <a:r>
              <a:rPr lang="en-US" sz="3500" b="1" dirty="0">
                <a:solidFill>
                  <a:srgbClr val="FFFFFF"/>
                </a:solidFill>
              </a:rPr>
              <a:t>difference between HMO1 and WT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676400" y="1828800"/>
            <a:ext cx="1219200" cy="498475"/>
          </a:xfrm>
        </p:spPr>
        <p:txBody>
          <a:bodyPr/>
          <a:lstStyle/>
          <a:p>
            <a:r>
              <a:rPr lang="en-US" dirty="0" smtClean="0"/>
              <a:t>Fixed b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867400" y="1828800"/>
            <a:ext cx="1755775" cy="498475"/>
          </a:xfrm>
        </p:spPr>
        <p:txBody>
          <a:bodyPr/>
          <a:lstStyle/>
          <a:p>
            <a:r>
              <a:rPr lang="en-US" dirty="0" smtClean="0"/>
              <a:t>Estimated b</a:t>
            </a:r>
            <a:endParaRPr lang="en-US" dirty="0"/>
          </a:p>
        </p:txBody>
      </p:sp>
      <p:pic>
        <p:nvPicPr>
          <p:cNvPr id="8194" name="Picture 2" descr="C:\Users\Student\Desktop\figures\3rd run\figure_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557" y="2498226"/>
            <a:ext cx="4254843" cy="334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J:\Junior 2\BioMath\math388GRNmap\figure_fixed b\MSN4 2nd Ru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2514600"/>
            <a:ext cx="4432300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20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FFFFFF"/>
                </a:solidFill>
              </a:rPr>
              <a:t>GRNmap</a:t>
            </a:r>
            <a:r>
              <a:rPr lang="en-US" sz="4000" b="1" dirty="0" smtClean="0">
                <a:solidFill>
                  <a:srgbClr val="FFFFFF"/>
                </a:solidFill>
              </a:rPr>
              <a:t> model of Deletion Strand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524000" y="1600200"/>
            <a:ext cx="1524000" cy="574675"/>
          </a:xfrm>
        </p:spPr>
        <p:txBody>
          <a:bodyPr/>
          <a:lstStyle/>
          <a:p>
            <a:r>
              <a:rPr lang="en-US" dirty="0" smtClean="0"/>
              <a:t>Fixed b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096000" y="1676400"/>
            <a:ext cx="1984375" cy="498475"/>
          </a:xfrm>
        </p:spPr>
        <p:txBody>
          <a:bodyPr/>
          <a:lstStyle/>
          <a:p>
            <a:r>
              <a:rPr lang="en-US" dirty="0" smtClean="0"/>
              <a:t>Estimated b</a:t>
            </a:r>
            <a:endParaRPr lang="en-US" dirty="0"/>
          </a:p>
        </p:txBody>
      </p:sp>
      <p:pic>
        <p:nvPicPr>
          <p:cNvPr id="1026" name="Picture 2" descr="J:\Junior 2\BioMath\math388GRNmap\work for week 14\figure_fixed b\HMO1 2nd Ru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05050"/>
            <a:ext cx="43434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J:\Junior 2\BioMath\math388GRNmap\work for week 14\figures\HMO1_estimated 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05050"/>
            <a:ext cx="43434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846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716"/>
            <a:ext cx="7924800" cy="762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Estimated vs. Fixed b</a:t>
            </a:r>
            <a:endParaRPr lang="en-US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5241838"/>
              </p:ext>
            </p:extLst>
          </p:nvPr>
        </p:nvGraphicFramePr>
        <p:xfrm>
          <a:off x="34758" y="3810000"/>
          <a:ext cx="9029032" cy="2901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2514886"/>
              </p:ext>
            </p:extLst>
          </p:nvPr>
        </p:nvGraphicFramePr>
        <p:xfrm>
          <a:off x="1981200" y="838201"/>
          <a:ext cx="5402262" cy="2977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33503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Significance and Future Directions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Learning </a:t>
            </a:r>
            <a:r>
              <a:rPr lang="en-US" dirty="0">
                <a:solidFill>
                  <a:srgbClr val="FFFFFF"/>
                </a:solidFill>
              </a:rPr>
              <a:t>from yeast could benefit us in understanding in other eukaryotes 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Cold-shock experiments and area of focus as they give clues to how environmental stresses effect on </a:t>
            </a:r>
            <a:r>
              <a:rPr lang="en-US" dirty="0" smtClean="0">
                <a:solidFill>
                  <a:schemeClr val="bg1"/>
                </a:solidFill>
              </a:rPr>
              <a:t>transcription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Application: tissue and organ storage, bioprocessing, therapeutic treatment of brain damage and understanding of stress responses</a:t>
            </a:r>
          </a:p>
        </p:txBody>
      </p:sp>
    </p:spTree>
    <p:extLst>
      <p:ext uri="{BB962C8B-B14F-4D97-AF65-F5344CB8AC3E}">
        <p14:creationId xmlns:p14="http://schemas.microsoft.com/office/powerpoint/2010/main" val="3369381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Summary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638800"/>
          </a:xfrm>
        </p:spPr>
        <p:txBody>
          <a:bodyPr>
            <a:noAutofit/>
          </a:bodyPr>
          <a:lstStyle/>
          <a:p>
            <a:r>
              <a:rPr lang="en-US" sz="2400" i="1" dirty="0">
                <a:solidFill>
                  <a:schemeClr val="bg1"/>
                </a:solidFill>
              </a:rPr>
              <a:t>S. </a:t>
            </a:r>
            <a:r>
              <a:rPr lang="en-US" sz="2400" i="1" dirty="0" err="1">
                <a:solidFill>
                  <a:schemeClr val="bg1"/>
                </a:solidFill>
              </a:rPr>
              <a:t>cerevisiae</a:t>
            </a:r>
            <a:r>
              <a:rPr lang="en-US" sz="2400" dirty="0">
                <a:solidFill>
                  <a:schemeClr val="bg1"/>
                </a:solidFill>
              </a:rPr>
              <a:t>, a eukaryote known for cold-shock </a:t>
            </a:r>
            <a:r>
              <a:rPr lang="en-US" sz="2400" dirty="0" smtClean="0">
                <a:solidFill>
                  <a:schemeClr val="bg1"/>
                </a:solidFill>
              </a:rPr>
              <a:t>adaption, used in cold-shock experiments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Deletion strand HMO1 and the comparison of microarray data at different time points through an ANOVA test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Choosing Profile #43 with 15 significant genes from the list of significant network profiles generated by STEM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Visualizing differing networks using </a:t>
            </a:r>
            <a:r>
              <a:rPr lang="en-US" sz="2400" dirty="0" err="1" smtClean="0">
                <a:solidFill>
                  <a:schemeClr val="bg1"/>
                </a:solidFill>
              </a:rPr>
              <a:t>YEASTract</a:t>
            </a:r>
            <a:r>
              <a:rPr lang="en-US" sz="2400" dirty="0" smtClean="0">
                <a:solidFill>
                  <a:schemeClr val="bg1"/>
                </a:solidFill>
              </a:rPr>
              <a:t> and </a:t>
            </a:r>
            <a:r>
              <a:rPr lang="en-US" sz="2400" dirty="0" err="1" smtClean="0">
                <a:solidFill>
                  <a:schemeClr val="bg1"/>
                </a:solidFill>
              </a:rPr>
              <a:t>GRNmap</a:t>
            </a:r>
            <a:r>
              <a:rPr lang="en-US" sz="2400" dirty="0" smtClean="0">
                <a:solidFill>
                  <a:schemeClr val="bg1"/>
                </a:solidFill>
              </a:rPr>
              <a:t>, choosing DNA Binding Expression ONLY due to the number of edges in the network</a:t>
            </a:r>
          </a:p>
          <a:p>
            <a:r>
              <a:rPr lang="en-US" sz="2400" dirty="0">
                <a:solidFill>
                  <a:schemeClr val="bg1"/>
                </a:solidFill>
              </a:rPr>
              <a:t>R</a:t>
            </a:r>
            <a:r>
              <a:rPr lang="en-US" sz="2400" dirty="0" smtClean="0">
                <a:solidFill>
                  <a:schemeClr val="bg1"/>
                </a:solidFill>
              </a:rPr>
              <a:t>unning “Fixed </a:t>
            </a:r>
            <a:r>
              <a:rPr lang="en-US" sz="2400" dirty="0">
                <a:solidFill>
                  <a:schemeClr val="bg1"/>
                </a:solidFill>
              </a:rPr>
              <a:t>B” and “Estimated B</a:t>
            </a:r>
            <a:r>
              <a:rPr lang="en-US" sz="2400" dirty="0" smtClean="0">
                <a:solidFill>
                  <a:schemeClr val="bg1"/>
                </a:solidFill>
              </a:rPr>
              <a:t>” separately in MATLAB </a:t>
            </a:r>
            <a:r>
              <a:rPr lang="en-US" sz="2400" dirty="0" err="1" smtClean="0">
                <a:solidFill>
                  <a:schemeClr val="bg1"/>
                </a:solidFill>
              </a:rPr>
              <a:t>GRNmodel</a:t>
            </a:r>
            <a:r>
              <a:rPr lang="en-US" sz="2400" dirty="0" smtClean="0">
                <a:solidFill>
                  <a:schemeClr val="bg1"/>
                </a:solidFill>
              </a:rPr>
              <a:t> showed no difference when changing b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Significance of </a:t>
            </a:r>
            <a:r>
              <a:rPr lang="en-US" sz="2400" dirty="0">
                <a:solidFill>
                  <a:schemeClr val="bg1"/>
                </a:solidFill>
              </a:rPr>
              <a:t>r</a:t>
            </a:r>
            <a:r>
              <a:rPr lang="en-US" sz="2400" dirty="0" smtClean="0">
                <a:solidFill>
                  <a:schemeClr val="bg1"/>
                </a:solidFill>
              </a:rPr>
              <a:t>esults and adding to research on cold-shock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688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References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Saccharomyces: Genome Database. http</a:t>
            </a:r>
            <a:r>
              <a:rPr lang="en-US" sz="2000" dirty="0">
                <a:solidFill>
                  <a:schemeClr val="bg1"/>
                </a:solidFill>
              </a:rPr>
              <a:t>://</a:t>
            </a:r>
            <a:r>
              <a:rPr lang="en-US" sz="2000" dirty="0" err="1">
                <a:solidFill>
                  <a:schemeClr val="bg1"/>
                </a:solidFill>
              </a:rPr>
              <a:t>www.yeastgenome.org</a:t>
            </a:r>
            <a:r>
              <a:rPr lang="en-US" sz="2000" dirty="0">
                <a:solidFill>
                  <a:schemeClr val="bg1"/>
                </a:solidFill>
              </a:rPr>
              <a:t>/locus/S000002581/overview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B. Al-</a:t>
            </a:r>
            <a:r>
              <a:rPr lang="en-US" sz="2000" dirty="0" err="1" smtClean="0">
                <a:solidFill>
                  <a:schemeClr val="bg1"/>
                </a:solidFill>
              </a:rPr>
              <a:t>Fageeh</a:t>
            </a:r>
            <a:r>
              <a:rPr lang="en-US" sz="2000" dirty="0" smtClean="0">
                <a:solidFill>
                  <a:schemeClr val="bg1"/>
                </a:solidFill>
              </a:rPr>
              <a:t>, Mohammed and </a:t>
            </a:r>
            <a:r>
              <a:rPr lang="en-US" sz="2000" dirty="0" err="1" smtClean="0">
                <a:solidFill>
                  <a:schemeClr val="bg1"/>
                </a:solidFill>
              </a:rPr>
              <a:t>Smales</a:t>
            </a:r>
            <a:r>
              <a:rPr lang="en-US" sz="2000" dirty="0" smtClean="0">
                <a:solidFill>
                  <a:schemeClr val="bg1"/>
                </a:solidFill>
              </a:rPr>
              <a:t>, C. Mark (2006). Control and regulation of the cellular responses to cold shock: the responses in yeast and mammalian systems. </a:t>
            </a:r>
            <a:r>
              <a:rPr lang="en-US" sz="2000" i="1" dirty="0" smtClean="0">
                <a:solidFill>
                  <a:schemeClr val="bg1"/>
                </a:solidFill>
              </a:rPr>
              <a:t>Biochemical Society</a:t>
            </a:r>
            <a:r>
              <a:rPr lang="en-US" sz="2000" dirty="0" smtClean="0">
                <a:solidFill>
                  <a:schemeClr val="bg1"/>
                </a:solidFill>
              </a:rPr>
              <a:t>. 256(5).</a:t>
            </a:r>
          </a:p>
          <a:p>
            <a:r>
              <a:rPr lang="en-US" sz="2000" dirty="0" err="1" smtClean="0">
                <a:solidFill>
                  <a:schemeClr val="bg1"/>
                </a:solidFill>
              </a:rPr>
              <a:t>Thieringer</a:t>
            </a:r>
            <a:r>
              <a:rPr lang="en-US" sz="2000" dirty="0" smtClean="0">
                <a:solidFill>
                  <a:schemeClr val="bg1"/>
                </a:solidFill>
              </a:rPr>
              <a:t>, Heather A., Pamela, G. Jones, and Inouye, </a:t>
            </a:r>
            <a:r>
              <a:rPr lang="en-US" sz="2000" dirty="0" err="1" smtClean="0">
                <a:solidFill>
                  <a:schemeClr val="bg1"/>
                </a:solidFill>
              </a:rPr>
              <a:t>Masayori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(1998). Cold shock and adaptation. </a:t>
            </a:r>
            <a:r>
              <a:rPr lang="en-US" sz="2000" i="1" dirty="0" err="1" smtClean="0">
                <a:solidFill>
                  <a:schemeClr val="bg1"/>
                </a:solidFill>
              </a:rPr>
              <a:t>BioEssays</a:t>
            </a:r>
            <a:r>
              <a:rPr lang="en-US" sz="2000" dirty="0" smtClean="0">
                <a:solidFill>
                  <a:schemeClr val="bg1"/>
                </a:solidFill>
              </a:rPr>
              <a:t>. 49-55.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381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077200" cy="960438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Outline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638800"/>
          </a:xfrm>
        </p:spPr>
        <p:txBody>
          <a:bodyPr>
            <a:noAutofit/>
          </a:bodyPr>
          <a:lstStyle/>
          <a:p>
            <a:r>
              <a:rPr lang="en-US" sz="2400" i="1" dirty="0">
                <a:solidFill>
                  <a:schemeClr val="bg1"/>
                </a:solidFill>
              </a:rPr>
              <a:t>S. </a:t>
            </a:r>
            <a:r>
              <a:rPr lang="en-US" sz="2400" i="1" dirty="0" err="1">
                <a:solidFill>
                  <a:schemeClr val="bg1"/>
                </a:solidFill>
              </a:rPr>
              <a:t>cerevisiae</a:t>
            </a:r>
            <a:r>
              <a:rPr lang="en-US" sz="2400" dirty="0">
                <a:solidFill>
                  <a:schemeClr val="bg1"/>
                </a:solidFill>
              </a:rPr>
              <a:t>, a eukaryote known for cold-shock </a:t>
            </a:r>
            <a:r>
              <a:rPr lang="en-US" sz="2400" dirty="0" smtClean="0">
                <a:solidFill>
                  <a:schemeClr val="bg1"/>
                </a:solidFill>
              </a:rPr>
              <a:t>adaption, used in cold-shock experiments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Deletion strand HMO1 and the comparison of microarray data at different time points through an ANOVA test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Choosing Profile #43 with 15 significant genes from the list of significant network profiles generated by STEM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Visualizing differing networks using </a:t>
            </a:r>
            <a:r>
              <a:rPr lang="en-US" sz="2400" dirty="0" err="1" smtClean="0">
                <a:solidFill>
                  <a:schemeClr val="bg1"/>
                </a:solidFill>
              </a:rPr>
              <a:t>YEASTract</a:t>
            </a:r>
            <a:r>
              <a:rPr lang="en-US" sz="2400" dirty="0" smtClean="0">
                <a:solidFill>
                  <a:schemeClr val="bg1"/>
                </a:solidFill>
              </a:rPr>
              <a:t> and </a:t>
            </a:r>
            <a:r>
              <a:rPr lang="en-US" sz="2400" dirty="0" err="1" smtClean="0">
                <a:solidFill>
                  <a:schemeClr val="bg1"/>
                </a:solidFill>
              </a:rPr>
              <a:t>GRNmap</a:t>
            </a:r>
            <a:r>
              <a:rPr lang="en-US" sz="2400" dirty="0" smtClean="0">
                <a:solidFill>
                  <a:schemeClr val="bg1"/>
                </a:solidFill>
              </a:rPr>
              <a:t>, choosing DNA Binding Expression ONLY due to the number of edges in the network</a:t>
            </a:r>
          </a:p>
          <a:p>
            <a:r>
              <a:rPr lang="en-US" sz="2400" dirty="0">
                <a:solidFill>
                  <a:schemeClr val="bg1"/>
                </a:solidFill>
              </a:rPr>
              <a:t>R</a:t>
            </a:r>
            <a:r>
              <a:rPr lang="en-US" sz="2400" dirty="0" smtClean="0">
                <a:solidFill>
                  <a:schemeClr val="bg1"/>
                </a:solidFill>
              </a:rPr>
              <a:t>unning “Fixed </a:t>
            </a:r>
            <a:r>
              <a:rPr lang="en-US" sz="2400" dirty="0">
                <a:solidFill>
                  <a:schemeClr val="bg1"/>
                </a:solidFill>
              </a:rPr>
              <a:t>B” and “Estimated B</a:t>
            </a:r>
            <a:r>
              <a:rPr lang="en-US" sz="2400" dirty="0" smtClean="0">
                <a:solidFill>
                  <a:schemeClr val="bg1"/>
                </a:solidFill>
              </a:rPr>
              <a:t>” separately in MATLAB </a:t>
            </a:r>
            <a:r>
              <a:rPr lang="en-US" sz="2400" dirty="0" err="1" smtClean="0">
                <a:solidFill>
                  <a:schemeClr val="bg1"/>
                </a:solidFill>
              </a:rPr>
              <a:t>GRNmodel</a:t>
            </a:r>
            <a:r>
              <a:rPr lang="en-US" sz="2400" dirty="0" smtClean="0">
                <a:solidFill>
                  <a:schemeClr val="bg1"/>
                </a:solidFill>
              </a:rPr>
              <a:t> showed no difference when changing b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Significance of </a:t>
            </a:r>
            <a:r>
              <a:rPr lang="en-US" sz="2400" dirty="0">
                <a:solidFill>
                  <a:schemeClr val="bg1"/>
                </a:solidFill>
              </a:rPr>
              <a:t>r</a:t>
            </a:r>
            <a:r>
              <a:rPr lang="en-US" sz="2400" dirty="0" smtClean="0">
                <a:solidFill>
                  <a:schemeClr val="bg1"/>
                </a:solidFill>
              </a:rPr>
              <a:t>esults and adding to research on cold-shock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995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Acknowledgments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Thank you to Dr. </a:t>
            </a:r>
            <a:r>
              <a:rPr lang="en-US" dirty="0" err="1" smtClean="0">
                <a:solidFill>
                  <a:schemeClr val="bg1"/>
                </a:solidFill>
              </a:rPr>
              <a:t>Dahlquist</a:t>
            </a:r>
            <a:r>
              <a:rPr lang="en-US" dirty="0" smtClean="0">
                <a:solidFill>
                  <a:schemeClr val="bg1"/>
                </a:solidFill>
              </a:rPr>
              <a:t> and Dr. Fitzpatrick for their continued assistance and support throughout this pr</a:t>
            </a:r>
            <a:r>
              <a:rPr lang="en-US" dirty="0">
                <a:solidFill>
                  <a:schemeClr val="bg1"/>
                </a:solidFill>
              </a:rPr>
              <a:t>o</a:t>
            </a:r>
            <a:r>
              <a:rPr lang="en-US" dirty="0" smtClean="0">
                <a:solidFill>
                  <a:schemeClr val="bg1"/>
                </a:solidFill>
              </a:rPr>
              <a:t>ject.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Thank you to the class of BIOL 398/MATH 388 for living the struggle alongside us…bless you all.   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45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S. </a:t>
            </a:r>
            <a:r>
              <a:rPr lang="en-US" b="1" i="1" dirty="0" err="1" smtClean="0">
                <a:solidFill>
                  <a:schemeClr val="bg1"/>
                </a:solidFill>
              </a:rPr>
              <a:t>cerevisiae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in relation to Cold Shock Experiments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24200"/>
          </a:xfrm>
        </p:spPr>
        <p:txBody>
          <a:bodyPr>
            <a:noAutofit/>
          </a:bodyPr>
          <a:lstStyle/>
          <a:p>
            <a:r>
              <a:rPr lang="en-US" sz="2200" i="1" dirty="0" smtClean="0">
                <a:solidFill>
                  <a:schemeClr val="bg1"/>
                </a:solidFill>
              </a:rPr>
              <a:t>Saccharomyces </a:t>
            </a:r>
            <a:r>
              <a:rPr lang="en-US" sz="2200" i="1" dirty="0" err="1" smtClean="0">
                <a:solidFill>
                  <a:schemeClr val="bg1"/>
                </a:solidFill>
              </a:rPr>
              <a:t>cerevisiae</a:t>
            </a:r>
            <a:r>
              <a:rPr lang="en-US" sz="2200" i="1" dirty="0" smtClean="0">
                <a:solidFill>
                  <a:schemeClr val="bg1"/>
                </a:solidFill>
              </a:rPr>
              <a:t> </a:t>
            </a:r>
            <a:r>
              <a:rPr lang="en-US" sz="2200" dirty="0" smtClean="0">
                <a:solidFill>
                  <a:schemeClr val="bg1"/>
                </a:solidFill>
              </a:rPr>
              <a:t>studied due to it’s applicability to other eukaryotes, but ability to handle laboratory environments</a:t>
            </a:r>
          </a:p>
          <a:p>
            <a:r>
              <a:rPr lang="en-US" sz="2200" dirty="0" smtClean="0">
                <a:solidFill>
                  <a:schemeClr val="bg1"/>
                </a:solidFill>
              </a:rPr>
              <a:t>Cold-shock experiments and area of focus as they give clues to how environmental stresses effect on transcription</a:t>
            </a:r>
          </a:p>
          <a:p>
            <a:r>
              <a:rPr lang="en-US" sz="2200" dirty="0" smtClean="0">
                <a:solidFill>
                  <a:schemeClr val="bg1"/>
                </a:solidFill>
              </a:rPr>
              <a:t>Heat shock has been extensively studied, but little is known of the effects of cold shock in the inter-cellular processes of eukaryotic organisms</a:t>
            </a:r>
          </a:p>
          <a:p>
            <a:r>
              <a:rPr lang="en-US" sz="2200" dirty="0" smtClean="0">
                <a:solidFill>
                  <a:schemeClr val="bg1"/>
                </a:solidFill>
              </a:rPr>
              <a:t>Derivation of </a:t>
            </a:r>
            <a:r>
              <a:rPr lang="en-US" sz="2200" dirty="0" smtClean="0">
                <a:solidFill>
                  <a:schemeClr val="bg1"/>
                </a:solidFill>
              </a:rPr>
              <a:t>production rate, </a:t>
            </a:r>
            <a:r>
              <a:rPr lang="en-US" sz="2200" dirty="0" smtClean="0">
                <a:solidFill>
                  <a:schemeClr val="bg1"/>
                </a:solidFill>
              </a:rPr>
              <a:t>where b is the threshold </a:t>
            </a:r>
            <a:r>
              <a:rPr lang="en-US" sz="2200" dirty="0" smtClean="0">
                <a:solidFill>
                  <a:schemeClr val="bg1"/>
                </a:solidFill>
              </a:rPr>
              <a:t>parameter</a:t>
            </a:r>
            <a:endParaRPr lang="en-US" sz="2200" dirty="0" smtClean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4724400"/>
            <a:ext cx="6633327" cy="171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41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HMO1 is involved in compacting, bending, bridging and looping DNA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rDNA</a:t>
            </a:r>
            <a:r>
              <a:rPr lang="en-US" dirty="0" smtClean="0">
                <a:solidFill>
                  <a:schemeClr val="bg1"/>
                </a:solidFill>
              </a:rPr>
              <a:t>-binding </a:t>
            </a:r>
            <a:r>
              <a:rPr lang="en-US" dirty="0">
                <a:solidFill>
                  <a:schemeClr val="bg1"/>
                </a:solidFill>
              </a:rPr>
              <a:t>component that regulates transcription from RNA polymerase I </a:t>
            </a:r>
            <a:r>
              <a:rPr lang="en-US" dirty="0" smtClean="0">
                <a:solidFill>
                  <a:schemeClr val="bg1"/>
                </a:solidFill>
              </a:rPr>
              <a:t>promoters</a:t>
            </a:r>
          </a:p>
          <a:p>
            <a:r>
              <a:rPr lang="en-US" dirty="0">
                <a:solidFill>
                  <a:schemeClr val="bg1"/>
                </a:solidFill>
              </a:rPr>
              <a:t>R</a:t>
            </a:r>
            <a:r>
              <a:rPr lang="en-US" dirty="0" smtClean="0">
                <a:solidFill>
                  <a:schemeClr val="bg1"/>
                </a:solidFill>
              </a:rPr>
              <a:t>egulates </a:t>
            </a:r>
            <a:r>
              <a:rPr lang="en-US" dirty="0">
                <a:solidFill>
                  <a:schemeClr val="bg1"/>
                </a:solidFill>
              </a:rPr>
              <a:t>start site selection of ribosomal protein genes via RNA polymerase II </a:t>
            </a:r>
            <a:r>
              <a:rPr lang="en-US" dirty="0" smtClean="0">
                <a:solidFill>
                  <a:schemeClr val="bg1"/>
                </a:solidFill>
              </a:rPr>
              <a:t>promoters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Integral part of successful transcription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Gene was deleted and DNA microarray analysis was completed for five different time points: 15, 30, 60, 90, 120 minutes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Cold shock time points 15, 30, 60 minutes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875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480653"/>
              </p:ext>
            </p:extLst>
          </p:nvPr>
        </p:nvGraphicFramePr>
        <p:xfrm>
          <a:off x="799581" y="1676400"/>
          <a:ext cx="7467600" cy="41148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5260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2100" dirty="0" smtClean="0">
                          <a:solidFill>
                            <a:schemeClr val="bg1"/>
                          </a:solidFill>
                          <a:effectLst/>
                        </a:rPr>
                        <a:t>ANOVA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</a:rPr>
                        <a:t>WT</a:t>
                      </a:r>
                      <a:endParaRPr lang="en-US" sz="18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HMO1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260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2378 (38%)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903 (14.6%)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6702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1527 (25%)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337 (5.4%)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6702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860 (14%)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69 (1.1%)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6702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0.0001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460 (7%)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18 (0.3%)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260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B-H </a:t>
                      </a: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228 (4%)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39 (0.6%)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260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Bonferroni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228 (4%)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8 (0.1%)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dHMO1 </a:t>
            </a:r>
            <a:r>
              <a:rPr lang="en-US" sz="3200" b="1" dirty="0" smtClean="0">
                <a:solidFill>
                  <a:schemeClr val="bg1"/>
                </a:solidFill>
              </a:rPr>
              <a:t>Strain </a:t>
            </a:r>
            <a:r>
              <a:rPr lang="en-US" sz="3200" b="1" dirty="0">
                <a:solidFill>
                  <a:schemeClr val="bg1"/>
                </a:solidFill>
              </a:rPr>
              <a:t>has less significant </a:t>
            </a:r>
            <a:r>
              <a:rPr lang="en-US" sz="3200" b="1" dirty="0" smtClean="0">
                <a:solidFill>
                  <a:schemeClr val="bg1"/>
                </a:solidFill>
              </a:rPr>
              <a:t>genes </a:t>
            </a:r>
            <a:r>
              <a:rPr lang="en-US" sz="3200" b="1" dirty="0">
                <a:solidFill>
                  <a:schemeClr val="bg1"/>
                </a:solidFill>
              </a:rPr>
              <a:t>than the wild type </a:t>
            </a:r>
            <a:r>
              <a:rPr lang="en-US" sz="3200" b="1" dirty="0" smtClean="0">
                <a:solidFill>
                  <a:schemeClr val="bg1"/>
                </a:solidFill>
              </a:rPr>
              <a:t>strain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6096000"/>
            <a:ext cx="79999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ANOVA test is determining the genes which change significantly between time 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973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HMO1 Profile #43 in STEM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Gene Profile 43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88275" y="1295400"/>
            <a:ext cx="5715000" cy="3792882"/>
          </a:xfrm>
        </p:spPr>
      </p:pic>
      <p:sp>
        <p:nvSpPr>
          <p:cNvPr id="5" name="Content Placeholder 4"/>
          <p:cNvSpPr txBox="1">
            <a:spLocks/>
          </p:cNvSpPr>
          <p:nvPr/>
        </p:nvSpPr>
        <p:spPr>
          <a:xfrm>
            <a:off x="449283" y="5181600"/>
            <a:ext cx="8305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00" dirty="0">
                <a:solidFill>
                  <a:schemeClr val="bg1"/>
                </a:solidFill>
              </a:rPr>
              <a:t>9</a:t>
            </a:r>
            <a:r>
              <a:rPr lang="en-US" sz="4200" dirty="0" smtClean="0">
                <a:solidFill>
                  <a:schemeClr val="bg1"/>
                </a:solidFill>
              </a:rPr>
              <a:t> significant profiles recognized in STEM</a:t>
            </a:r>
          </a:p>
          <a:p>
            <a:r>
              <a:rPr lang="en-US" sz="4200" dirty="0" smtClean="0">
                <a:solidFill>
                  <a:schemeClr val="bg1"/>
                </a:solidFill>
              </a:rPr>
              <a:t>Profile 43 produced 11 significant genes when entered into YEASTRACT</a:t>
            </a:r>
          </a:p>
          <a:p>
            <a:r>
              <a:rPr lang="en-US" sz="4200" dirty="0" smtClean="0">
                <a:solidFill>
                  <a:schemeClr val="bg1"/>
                </a:solidFill>
              </a:rPr>
              <a:t>CIN5, GLN3, HMO1, and ZAP1 added to the network, due to their relevance in transcription</a:t>
            </a:r>
          </a:p>
          <a:p>
            <a:r>
              <a:rPr lang="en-US" sz="4200" dirty="0" smtClean="0">
                <a:solidFill>
                  <a:schemeClr val="bg1"/>
                </a:solidFill>
              </a:rPr>
              <a:t>Total of 15 genes added in YEASTRACT to produce networks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1380123"/>
              </p:ext>
            </p:extLst>
          </p:nvPr>
        </p:nvGraphicFramePr>
        <p:xfrm>
          <a:off x="228600" y="3657600"/>
          <a:ext cx="41910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" y="76200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DNA </a:t>
            </a:r>
            <a:r>
              <a:rPr lang="en-US" sz="2000" dirty="0"/>
              <a:t>B</a:t>
            </a:r>
            <a:r>
              <a:rPr lang="en-US" sz="2000" dirty="0" smtClean="0"/>
              <a:t>inding</a:t>
            </a:r>
            <a:r>
              <a:rPr lang="en-US" sz="2000" dirty="0"/>
              <a:t> </a:t>
            </a:r>
            <a:r>
              <a:rPr lang="en-US" sz="2000" b="1" dirty="0"/>
              <a:t>P</a:t>
            </a:r>
            <a:r>
              <a:rPr lang="en-US" sz="2000" b="1" dirty="0" smtClean="0"/>
              <a:t>lus</a:t>
            </a:r>
            <a:r>
              <a:rPr lang="en-US" sz="2000" dirty="0"/>
              <a:t> E</a:t>
            </a:r>
            <a:r>
              <a:rPr lang="en-US" sz="2000" dirty="0" smtClean="0"/>
              <a:t>xpression </a:t>
            </a:r>
            <a:r>
              <a:rPr lang="en-US" sz="2000" dirty="0"/>
              <a:t>E</a:t>
            </a:r>
            <a:r>
              <a:rPr lang="en-US" sz="2000" dirty="0" smtClean="0"/>
              <a:t>vidence</a:t>
            </a:r>
            <a:endParaRPr lang="en-US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3657600" cy="2323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143000"/>
            <a:ext cx="3303117" cy="2323926"/>
          </a:xfrm>
          <a:prstGeom prst="rect">
            <a:avLst/>
          </a:prstGeom>
          <a:noFill/>
          <a:ln>
            <a:noFill/>
          </a:ln>
          <a:effectLst/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9646562"/>
              </p:ext>
            </p:extLst>
          </p:nvPr>
        </p:nvGraphicFramePr>
        <p:xfrm>
          <a:off x="4724400" y="3657600"/>
          <a:ext cx="4267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029200" y="7620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DNA Binding </a:t>
            </a:r>
            <a:r>
              <a:rPr lang="en-US" b="1" dirty="0" smtClean="0"/>
              <a:t>AND</a:t>
            </a:r>
            <a:r>
              <a:rPr lang="en-US" dirty="0" smtClean="0"/>
              <a:t> Expression Evidence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152400"/>
            <a:ext cx="853440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</a:rPr>
              <a:t>GRNMap</a:t>
            </a:r>
            <a:r>
              <a:rPr lang="en-US" sz="3200" b="1" dirty="0" smtClean="0">
                <a:solidFill>
                  <a:schemeClr val="bg1"/>
                </a:solidFill>
              </a:rPr>
              <a:t> Networks Too </a:t>
            </a:r>
            <a:r>
              <a:rPr lang="en-US" sz="3200" b="1" dirty="0">
                <a:solidFill>
                  <a:schemeClr val="bg1"/>
                </a:solidFill>
              </a:rPr>
              <a:t>F</a:t>
            </a:r>
            <a:r>
              <a:rPr lang="en-US" sz="3200" b="1" dirty="0" smtClean="0">
                <a:solidFill>
                  <a:schemeClr val="bg1"/>
                </a:solidFill>
              </a:rPr>
              <a:t>ew or Too </a:t>
            </a:r>
            <a:r>
              <a:rPr lang="en-US" sz="3200" b="1" dirty="0">
                <a:solidFill>
                  <a:schemeClr val="bg1"/>
                </a:solidFill>
              </a:rPr>
              <a:t>M</a:t>
            </a:r>
            <a:r>
              <a:rPr lang="en-US" sz="3200" b="1" dirty="0" smtClean="0">
                <a:solidFill>
                  <a:schemeClr val="bg1"/>
                </a:solidFill>
              </a:rPr>
              <a:t>any </a:t>
            </a:r>
            <a:r>
              <a:rPr lang="en-US" sz="3200" b="1" dirty="0">
                <a:solidFill>
                  <a:schemeClr val="bg1"/>
                </a:solidFill>
              </a:rPr>
              <a:t>E</a:t>
            </a:r>
            <a:r>
              <a:rPr lang="en-US" sz="3200" b="1" dirty="0" smtClean="0">
                <a:solidFill>
                  <a:schemeClr val="bg1"/>
                </a:solidFill>
              </a:rPr>
              <a:t>dges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089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00200"/>
            <a:ext cx="478754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7477408"/>
              </p:ext>
            </p:extLst>
          </p:nvPr>
        </p:nvGraphicFramePr>
        <p:xfrm>
          <a:off x="149502" y="3810000"/>
          <a:ext cx="44958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8200" y="152400"/>
            <a:ext cx="7467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 smtClean="0">
                <a:solidFill>
                  <a:schemeClr val="bg1"/>
                </a:solidFill>
              </a:rPr>
              <a:t>GRNMap</a:t>
            </a:r>
            <a:r>
              <a:rPr lang="en-US" sz="3500" b="1" dirty="0" smtClean="0">
                <a:solidFill>
                  <a:schemeClr val="bg1"/>
                </a:solidFill>
              </a:rPr>
              <a:t> Network with Right Amount of Edges </a:t>
            </a:r>
            <a:r>
              <a:rPr lang="en-US" sz="3500" b="1" dirty="0">
                <a:solidFill>
                  <a:schemeClr val="bg1"/>
                </a:solidFill>
              </a:rPr>
              <a:t>C</a:t>
            </a:r>
            <a:r>
              <a:rPr lang="en-US" sz="3500" b="1" dirty="0" smtClean="0">
                <a:solidFill>
                  <a:schemeClr val="bg1"/>
                </a:solidFill>
              </a:rPr>
              <a:t>hosen for Further Analysis</a:t>
            </a:r>
            <a:endParaRPr lang="en-US" sz="35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2057400"/>
            <a:ext cx="405851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ZAP1 deleted from 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14 genes included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31 edges in the network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600200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ONLY</a:t>
            </a:r>
            <a:r>
              <a:rPr lang="en-US" sz="2000" dirty="0" smtClean="0"/>
              <a:t> DNA Binding Evidence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0"/>
            <a:ext cx="2819400" cy="563562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Estimated b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4267200" cy="2692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09800"/>
            <a:ext cx="4265422" cy="2715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791200" y="1600200"/>
            <a:ext cx="2051462" cy="4948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/>
              <a:t>Fixed b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90800" y="609600"/>
            <a:ext cx="409742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solidFill>
                  <a:schemeClr val="bg1"/>
                </a:solidFill>
              </a:rPr>
              <a:t>Weighted Networks</a:t>
            </a:r>
            <a:endParaRPr lang="en-US" sz="3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632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1040</Words>
  <Application>Microsoft Macintosh PowerPoint</Application>
  <PresentationFormat>On-screen Show (4:3)</PresentationFormat>
  <Paragraphs>130</Paragraphs>
  <Slides>20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4_Office Theme</vt:lpstr>
      <vt:lpstr>Biomathematical Modeling: The Deletion of HMO1 and its Effect on Cold Shock Reaction in S. cerevisiae</vt:lpstr>
      <vt:lpstr>Outline</vt:lpstr>
      <vt:lpstr>S. cerevisiae in relation to Cold Shock Experiments</vt:lpstr>
      <vt:lpstr>HMO1 is involved in compacting, bending, bridging and looping DNA</vt:lpstr>
      <vt:lpstr>dHMO1 Strain has less significant genes than the wild type strain</vt:lpstr>
      <vt:lpstr>HMO1 Profile #43 in STEM</vt:lpstr>
      <vt:lpstr>PowerPoint Presentation</vt:lpstr>
      <vt:lpstr>PowerPoint Presentation</vt:lpstr>
      <vt:lpstr>Estimated b</vt:lpstr>
      <vt:lpstr>GRNmap model that expresses a good fit</vt:lpstr>
      <vt:lpstr>PowerPoint Presentation</vt:lpstr>
      <vt:lpstr>GRNmap model that expresses a bad fit</vt:lpstr>
      <vt:lpstr>GRNmap model that expresses a slight difference between fixed and estimated b</vt:lpstr>
      <vt:lpstr>GRNmap model that expresses a difference between HMO1 and WT </vt:lpstr>
      <vt:lpstr>GRNmap model of Deletion Strand</vt:lpstr>
      <vt:lpstr>Estimated vs. Fixed b</vt:lpstr>
      <vt:lpstr>Significance and Future Directions</vt:lpstr>
      <vt:lpstr>Summary</vt:lpstr>
      <vt:lpstr>References</vt:lpstr>
      <vt:lpstr>Acknowledgments </vt:lpstr>
    </vt:vector>
  </TitlesOfParts>
  <Company>Loyola Marymount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 D. Dahlquist</dc:creator>
  <cp:lastModifiedBy>Keith Elliott</cp:lastModifiedBy>
  <cp:revision>52</cp:revision>
  <dcterms:created xsi:type="dcterms:W3CDTF">2015-04-14T05:33:40Z</dcterms:created>
  <dcterms:modified xsi:type="dcterms:W3CDTF">2015-05-07T14:01:02Z</dcterms:modified>
</cp:coreProperties>
</file>