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7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62" r:id="rId13"/>
    <p:sldId id="260" r:id="rId14"/>
    <p:sldId id="261" r:id="rId15"/>
    <p:sldId id="263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6C7073-BD47-4CAA-B295-BC8AD32F5FF2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E399D1-AD26-40A0-A39F-DC97A96A30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399D1-AD26-40A0-A39F-DC97A96A301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4014-1F33-4F99-A5B4-4D414439F0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2A79-D09B-44AE-BE97-C52E48355D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4014-1F33-4F99-A5B4-4D414439F0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2A79-D09B-44AE-BE97-C52E48355D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4014-1F33-4F99-A5B4-4D414439F0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2A79-D09B-44AE-BE97-C52E48355D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4014-1F33-4F99-A5B4-4D414439F0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2A79-D09B-44AE-BE97-C52E48355D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4014-1F33-4F99-A5B4-4D414439F0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2A79-D09B-44AE-BE97-C52E48355D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4014-1F33-4F99-A5B4-4D414439F0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2A79-D09B-44AE-BE97-C52E48355D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4014-1F33-4F99-A5B4-4D414439F0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2A79-D09B-44AE-BE97-C52E48355D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4014-1F33-4F99-A5B4-4D414439F0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2A79-D09B-44AE-BE97-C52E48355D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4014-1F33-4F99-A5B4-4D414439F0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2A79-D09B-44AE-BE97-C52E48355D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4014-1F33-4F99-A5B4-4D414439F0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2A79-D09B-44AE-BE97-C52E48355D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4014-1F33-4F99-A5B4-4D414439F0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2A79-D09B-44AE-BE97-C52E48355D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D4014-1F33-4F99-A5B4-4D414439F0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42A79-D09B-44AE-BE97-C52E48355D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Final Presentation </a:t>
            </a:r>
            <a:br>
              <a:rPr lang="en-US" dirty="0" smtClean="0"/>
            </a:br>
            <a:r>
              <a:rPr lang="en-US" dirty="0" smtClean="0"/>
              <a:t>11-16-2012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smRNA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696200" cy="9144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1-10ug total RNA, RIN greater than 9</a:t>
            </a:r>
          </a:p>
          <a:p>
            <a:r>
              <a:rPr lang="en-US" dirty="0" smtClean="0"/>
              <a:t>Only 12 barcodes in stock</a:t>
            </a:r>
          </a:p>
          <a:p>
            <a:r>
              <a:rPr lang="en-US" dirty="0" smtClean="0"/>
              <a:t>Requires addition size selection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819400"/>
            <a:ext cx="3476625" cy="340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667000"/>
            <a:ext cx="367780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Pippin Prep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419600" cy="2514600"/>
          </a:xfrm>
        </p:spPr>
        <p:txBody>
          <a:bodyPr/>
          <a:lstStyle/>
          <a:p>
            <a:r>
              <a:rPr lang="en-US" dirty="0" smtClean="0"/>
              <a:t>Software does not consistently call ladder.  </a:t>
            </a:r>
          </a:p>
          <a:p>
            <a:r>
              <a:rPr lang="en-US" dirty="0" err="1" smtClean="0"/>
              <a:t>Yeild</a:t>
            </a:r>
            <a:r>
              <a:rPr lang="en-US" dirty="0" smtClean="0"/>
              <a:t> ~50%</a:t>
            </a:r>
          </a:p>
          <a:p>
            <a:r>
              <a:rPr lang="en-US" dirty="0" smtClean="0"/>
              <a:t>Size selection +- 40bp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676400"/>
            <a:ext cx="2238375" cy="3971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Metagenomics</a:t>
            </a:r>
            <a:r>
              <a:rPr lang="en-US" sz="4000" dirty="0" smtClean="0"/>
              <a:t>/16s Sequencing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44963"/>
          </a:xfrm>
        </p:spPr>
        <p:txBody>
          <a:bodyPr/>
          <a:lstStyle/>
          <a:p>
            <a:r>
              <a:rPr lang="en-US" sz="2800" dirty="0" err="1"/>
              <a:t>Metagenomics</a:t>
            </a:r>
            <a:r>
              <a:rPr lang="en-US" sz="2800" dirty="0"/>
              <a:t> is an emerging field </a:t>
            </a:r>
            <a:endParaRPr lang="en-US" sz="2800" dirty="0" smtClean="0"/>
          </a:p>
          <a:p>
            <a:r>
              <a:rPr lang="en-US" sz="2800" dirty="0"/>
              <a:t>G</a:t>
            </a:r>
            <a:r>
              <a:rPr lang="en-US" sz="2800" dirty="0" smtClean="0"/>
              <a:t>enomic analysis is </a:t>
            </a:r>
            <a:r>
              <a:rPr lang="en-US" sz="2800" dirty="0"/>
              <a:t>applied to </a:t>
            </a:r>
            <a:r>
              <a:rPr lang="en-US" sz="2800" dirty="0" smtClean="0"/>
              <a:t>microbial  communities rather than individual microbes</a:t>
            </a:r>
          </a:p>
          <a:p>
            <a:r>
              <a:rPr lang="en-US" sz="2800" dirty="0" smtClean="0"/>
              <a:t> Bypasses </a:t>
            </a:r>
            <a:r>
              <a:rPr lang="en-US" sz="2800" dirty="0"/>
              <a:t>the need to isolate and culture </a:t>
            </a: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800" dirty="0" smtClean="0"/>
              <a:t>     individual </a:t>
            </a:r>
            <a:r>
              <a:rPr lang="en-US" sz="2800" dirty="0"/>
              <a:t>microbial </a:t>
            </a:r>
            <a:r>
              <a:rPr lang="en-US" sz="2800" dirty="0" smtClean="0"/>
              <a:t>species</a:t>
            </a:r>
          </a:p>
          <a:p>
            <a:r>
              <a:rPr lang="en-US" sz="2800" dirty="0" smtClean="0"/>
              <a:t>Many microbes are resistant to culturing</a:t>
            </a:r>
          </a:p>
          <a:p>
            <a:r>
              <a:rPr lang="en-US" sz="2800" dirty="0" smtClean="0"/>
              <a:t>Has potential medical uses.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16s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21919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Two PCR steps used to create V4 specific sequence capable libraries.  </a:t>
            </a:r>
          </a:p>
          <a:p>
            <a:pPr>
              <a:buNone/>
            </a:pPr>
            <a:r>
              <a:rPr lang="en-US" dirty="0" smtClean="0"/>
              <a:t>Dual Barcodes – 1</a:t>
            </a:r>
            <a:r>
              <a:rPr lang="en-US" baseline="30000" dirty="0" smtClean="0"/>
              <a:t>st</a:t>
            </a:r>
            <a:r>
              <a:rPr lang="en-US" dirty="0" smtClean="0"/>
              <a:t> read 5’ barcode.  2</a:t>
            </a:r>
            <a:r>
              <a:rPr lang="en-US" baseline="30000" dirty="0" smtClean="0"/>
              <a:t>nd</a:t>
            </a:r>
            <a:r>
              <a:rPr lang="en-US" dirty="0" smtClean="0"/>
              <a:t> read 3’ barcode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3581400"/>
            <a:ext cx="7239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90600" y="31242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V1           V2   V3                          V4                     V5   V6           V7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124200" y="3810000"/>
            <a:ext cx="4572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4419600" y="3810000"/>
            <a:ext cx="381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00600" y="3810000"/>
            <a:ext cx="228600" cy="22860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895600" y="3810000"/>
            <a:ext cx="228600" cy="15240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905000" y="4648200"/>
            <a:ext cx="4419600" cy="0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324600" y="46482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781800" y="4648200"/>
            <a:ext cx="533400" cy="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1447800" y="46482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90600" y="4648200"/>
            <a:ext cx="4572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990600" y="4876800"/>
            <a:ext cx="457200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6781800" y="4876800"/>
            <a:ext cx="457200" cy="0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239000" y="4876800"/>
            <a:ext cx="457200" cy="2286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685800" y="4876800"/>
            <a:ext cx="304800" cy="22860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514600" y="5638800"/>
            <a:ext cx="3276600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791200" y="5638800"/>
            <a:ext cx="381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172200" y="5638800"/>
            <a:ext cx="533400" cy="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705600" y="5638800"/>
            <a:ext cx="609600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1981200" y="5638800"/>
            <a:ext cx="533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524000" y="5638800"/>
            <a:ext cx="4572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1066800" y="5638800"/>
            <a:ext cx="5334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Offset Primers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514600"/>
            <a:ext cx="8263477" cy="361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62000" y="12954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High base conservation upstream and downstream of V4 region</a:t>
            </a:r>
          </a:p>
          <a:p>
            <a:r>
              <a:rPr lang="en-US" dirty="0" smtClean="0"/>
              <a:t>Designed primers to offset sequence to improve base balance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143000"/>
          <a:ext cx="8229600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R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O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D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R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O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D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R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O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D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R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O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D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609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Upstream – Read 1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30480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Downstream – Read 2 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04800" y="3581400"/>
          <a:ext cx="8305800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3720"/>
                <a:gridCol w="553720"/>
                <a:gridCol w="553720"/>
                <a:gridCol w="553720"/>
                <a:gridCol w="553720"/>
                <a:gridCol w="553720"/>
                <a:gridCol w="553720"/>
                <a:gridCol w="553720"/>
                <a:gridCol w="553720"/>
                <a:gridCol w="553720"/>
                <a:gridCol w="553720"/>
                <a:gridCol w="553720"/>
                <a:gridCol w="553720"/>
                <a:gridCol w="553720"/>
                <a:gridCol w="5537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Optimize </a:t>
            </a:r>
            <a:r>
              <a:rPr lang="en-US" dirty="0" err="1" smtClean="0"/>
              <a:t>RiboZero</a:t>
            </a:r>
            <a:r>
              <a:rPr lang="en-US" dirty="0" smtClean="0"/>
              <a:t> to reduce </a:t>
            </a:r>
            <a:r>
              <a:rPr lang="en-US" dirty="0" err="1" smtClean="0"/>
              <a:t>rRNA</a:t>
            </a:r>
            <a:r>
              <a:rPr lang="en-US" dirty="0" smtClean="0"/>
              <a:t> contamination</a:t>
            </a:r>
          </a:p>
          <a:p>
            <a:r>
              <a:rPr lang="en-US" dirty="0" smtClean="0"/>
              <a:t>Test ability to use </a:t>
            </a:r>
            <a:r>
              <a:rPr lang="en-US" dirty="0" err="1" smtClean="0"/>
              <a:t>Nextera</a:t>
            </a:r>
            <a:r>
              <a:rPr lang="en-US" dirty="0" smtClean="0"/>
              <a:t> instead of </a:t>
            </a:r>
            <a:r>
              <a:rPr lang="en-US" dirty="0" err="1" smtClean="0"/>
              <a:t>covartis</a:t>
            </a:r>
            <a:r>
              <a:rPr lang="en-US" dirty="0" smtClean="0"/>
              <a:t> fragmentation for </a:t>
            </a:r>
            <a:r>
              <a:rPr lang="en-US" dirty="0" err="1" smtClean="0"/>
              <a:t>clontech</a:t>
            </a:r>
            <a:r>
              <a:rPr lang="en-US" dirty="0" smtClean="0"/>
              <a:t> samples</a:t>
            </a:r>
          </a:p>
          <a:p>
            <a:r>
              <a:rPr lang="en-US" dirty="0" smtClean="0"/>
              <a:t>Run 16s offset samples to check base balance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Nextera</a:t>
            </a:r>
            <a:endParaRPr lang="en-US" dirty="0" smtClean="0"/>
          </a:p>
          <a:p>
            <a:r>
              <a:rPr lang="en-US" dirty="0" err="1" smtClean="0"/>
              <a:t>TruSeq</a:t>
            </a:r>
            <a:endParaRPr lang="en-US" dirty="0" smtClean="0"/>
          </a:p>
          <a:p>
            <a:r>
              <a:rPr lang="en-US" dirty="0" err="1" smtClean="0"/>
              <a:t>RiboZero</a:t>
            </a:r>
            <a:endParaRPr lang="en-US" dirty="0" smtClean="0"/>
          </a:p>
          <a:p>
            <a:r>
              <a:rPr lang="en-US" dirty="0" smtClean="0"/>
              <a:t>Strand Specific</a:t>
            </a:r>
          </a:p>
          <a:p>
            <a:r>
              <a:rPr lang="en-US" dirty="0" err="1" smtClean="0"/>
              <a:t>Clontech</a:t>
            </a:r>
            <a:endParaRPr lang="en-US" dirty="0" smtClean="0"/>
          </a:p>
          <a:p>
            <a:r>
              <a:rPr lang="en-US" dirty="0" err="1" smtClean="0"/>
              <a:t>smRNA</a:t>
            </a:r>
            <a:endParaRPr lang="en-US" dirty="0" smtClean="0"/>
          </a:p>
          <a:p>
            <a:r>
              <a:rPr lang="en-US" dirty="0" smtClean="0"/>
              <a:t>16s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Nextera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Quantification issues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Nextera</a:t>
            </a:r>
            <a:r>
              <a:rPr lang="en-US" dirty="0" smtClean="0"/>
              <a:t> </a:t>
            </a:r>
            <a:r>
              <a:rPr lang="en-US" dirty="0"/>
              <a:t>l</a:t>
            </a:r>
            <a:r>
              <a:rPr lang="en-US" dirty="0" smtClean="0"/>
              <a:t>ibraries consistently have lower </a:t>
            </a:r>
            <a:r>
              <a:rPr lang="en-US" dirty="0" err="1" smtClean="0"/>
              <a:t>qPCR</a:t>
            </a:r>
            <a:r>
              <a:rPr lang="en-US" dirty="0" smtClean="0"/>
              <a:t> concentrations compared to BA; usually about half as concentrated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Illumina</a:t>
            </a:r>
            <a:r>
              <a:rPr lang="en-US" dirty="0" smtClean="0"/>
              <a:t> Sequences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My Guess? 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762000" y="1828800"/>
            <a:ext cx="1143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209800" y="1828800"/>
            <a:ext cx="1143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600200" y="2514600"/>
            <a:ext cx="0" cy="9144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514600" y="2514600"/>
            <a:ext cx="0" cy="9144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57200" y="4648200"/>
            <a:ext cx="7315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429000" y="1828800"/>
            <a:ext cx="1143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3733800" y="2514600"/>
            <a:ext cx="0" cy="9144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6172200" y="1828800"/>
            <a:ext cx="1143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6477000" y="2514600"/>
            <a:ext cx="0" cy="9144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800600" y="1828800"/>
            <a:ext cx="1143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5638800" y="2514600"/>
            <a:ext cx="0" cy="9144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7315200" y="1828800"/>
            <a:ext cx="1143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>
            <a:off x="8153400" y="2514600"/>
            <a:ext cx="0" cy="9144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Down Arrow 29"/>
          <p:cNvSpPr/>
          <p:nvPr/>
        </p:nvSpPr>
        <p:spPr>
          <a:xfrm>
            <a:off x="1143000" y="3429000"/>
            <a:ext cx="1524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/>
          <p:cNvSpPr/>
          <p:nvPr/>
        </p:nvSpPr>
        <p:spPr>
          <a:xfrm>
            <a:off x="2667000" y="3429000"/>
            <a:ext cx="1524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wn Arrow 32"/>
          <p:cNvSpPr/>
          <p:nvPr/>
        </p:nvSpPr>
        <p:spPr>
          <a:xfrm>
            <a:off x="3886200" y="3429000"/>
            <a:ext cx="1524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5257800" y="3429000"/>
            <a:ext cx="1524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wn Arrow 34"/>
          <p:cNvSpPr/>
          <p:nvPr/>
        </p:nvSpPr>
        <p:spPr>
          <a:xfrm>
            <a:off x="6629400" y="3429000"/>
            <a:ext cx="1524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own Arrow 35"/>
          <p:cNvSpPr/>
          <p:nvPr/>
        </p:nvSpPr>
        <p:spPr>
          <a:xfrm>
            <a:off x="7696200" y="3429000"/>
            <a:ext cx="1524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1143000" y="5562600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895600" y="55626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267200" y="55626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486400" y="5562600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010400" y="55626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8001000" y="5562600"/>
            <a:ext cx="3810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781800" y="5562600"/>
            <a:ext cx="381000" cy="0"/>
          </a:xfrm>
          <a:prstGeom prst="line">
            <a:avLst/>
          </a:prstGeom>
          <a:ln w="571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914400" y="5562600"/>
            <a:ext cx="3810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286000" y="5562600"/>
            <a:ext cx="381000" cy="0"/>
          </a:xfrm>
          <a:prstGeom prst="line">
            <a:avLst/>
          </a:prstGeom>
          <a:ln w="571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743200" y="5562600"/>
            <a:ext cx="381000" cy="0"/>
          </a:xfrm>
          <a:prstGeom prst="line">
            <a:avLst/>
          </a:prstGeom>
          <a:ln w="571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3657600" y="5562600"/>
            <a:ext cx="381000" cy="0"/>
          </a:xfrm>
          <a:prstGeom prst="line">
            <a:avLst/>
          </a:prstGeom>
          <a:ln w="571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114800" y="5562600"/>
            <a:ext cx="381000" cy="0"/>
          </a:xfrm>
          <a:prstGeom prst="line">
            <a:avLst/>
          </a:prstGeom>
          <a:ln w="571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876800" y="5562600"/>
            <a:ext cx="381000" cy="0"/>
          </a:xfrm>
          <a:prstGeom prst="line">
            <a:avLst/>
          </a:prstGeom>
          <a:ln w="571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6248400" y="5562600"/>
            <a:ext cx="381000" cy="0"/>
          </a:xfrm>
          <a:prstGeom prst="line">
            <a:avLst/>
          </a:prstGeom>
          <a:ln w="571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334000" y="5562600"/>
            <a:ext cx="381000" cy="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ight Arrow 58"/>
          <p:cNvSpPr/>
          <p:nvPr/>
        </p:nvSpPr>
        <p:spPr>
          <a:xfrm>
            <a:off x="838200" y="5715000"/>
            <a:ext cx="457200" cy="15240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ight Arrow 59"/>
          <p:cNvSpPr/>
          <p:nvPr/>
        </p:nvSpPr>
        <p:spPr>
          <a:xfrm>
            <a:off x="5334000" y="5715000"/>
            <a:ext cx="457200" cy="15240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Arrow 60"/>
          <p:cNvSpPr/>
          <p:nvPr/>
        </p:nvSpPr>
        <p:spPr>
          <a:xfrm rot="10800000">
            <a:off x="2209800" y="5715000"/>
            <a:ext cx="457200" cy="152400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ight Arrow 61"/>
          <p:cNvSpPr/>
          <p:nvPr/>
        </p:nvSpPr>
        <p:spPr>
          <a:xfrm rot="10800000">
            <a:off x="3581400" y="5715000"/>
            <a:ext cx="457200" cy="152400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ight Arrow 62"/>
          <p:cNvSpPr/>
          <p:nvPr/>
        </p:nvSpPr>
        <p:spPr>
          <a:xfrm rot="10800000">
            <a:off x="4800600" y="5715000"/>
            <a:ext cx="457200" cy="152400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ight Arrow 63"/>
          <p:cNvSpPr/>
          <p:nvPr/>
        </p:nvSpPr>
        <p:spPr>
          <a:xfrm rot="10800000">
            <a:off x="6248400" y="5715000"/>
            <a:ext cx="457200" cy="152400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Nextera</a:t>
            </a:r>
            <a:r>
              <a:rPr lang="en-US" dirty="0" smtClean="0"/>
              <a:t>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CTTAATGATACGGCGACCACCGAGATCTACAC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TAGATCGC</a:t>
            </a:r>
            <a:r>
              <a:rPr lang="en-US" dirty="0"/>
              <a:t>TCGTCGGCAGCGTC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AGATGTGTATAAGAGACAG</a:t>
            </a:r>
            <a:r>
              <a:rPr lang="en-US" dirty="0"/>
              <a:t>TCGTGATGGACTGCCGTAACGGCGACCTGCTGTGCATGGCCTCCGCGCCGAGCTTCGACGCCAACCGGTTCGTGCGGGGGCTGTCCGGTCCTGAGTACAAGGCCCTGGCCGAGTACGAGCGCAAGCCGCTGCTCGACAAGTCGATGACCGGCCTGTTTCCGCCCGGCTCGACCTTCAAGCCCACGGTGGGTCTGGCCGCCCTGGCCGCCGGCATCGATCCCGAGGTCCGGGTCAACTGTCCGGGCAGCTGGTACTATGGCGGTCGGGTGTGGCGTTGCTGGGAGAAGGGCGGCCACGGC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CTGTCTCTTATACACATCT</a:t>
            </a:r>
            <a:r>
              <a:rPr lang="en-US" dirty="0"/>
              <a:t>CCGAGCCCACGAGAC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TAAGGCGA</a:t>
            </a:r>
            <a:r>
              <a:rPr lang="en-US" dirty="0">
                <a:solidFill>
                  <a:srgbClr val="FF0000"/>
                </a:solidFill>
              </a:rPr>
              <a:t>ATCTCGTATGCCGTCTTCTGCTTG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TruSeq</a:t>
            </a:r>
            <a:endParaRPr lang="en-US" dirty="0"/>
          </a:p>
        </p:txBody>
      </p:sp>
      <p:pic>
        <p:nvPicPr>
          <p:cNvPr id="5" name="Picture 4" descr="RNAseq p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2400" y="1676400"/>
            <a:ext cx="4856042" cy="387948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4800" y="1981200"/>
            <a:ext cx="3733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100ng – 4000ng total RNA input</a:t>
            </a:r>
          </a:p>
          <a:p>
            <a:pPr>
              <a:buFont typeface="Arial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“yield” ~70%</a:t>
            </a:r>
          </a:p>
          <a:p>
            <a:pPr>
              <a:buFont typeface="Arial" charset="0"/>
              <a:buChar char="•"/>
            </a:pPr>
            <a:r>
              <a:rPr lang="en-US" dirty="0"/>
              <a:t> </a:t>
            </a:r>
            <a:r>
              <a:rPr lang="en-US" dirty="0" err="1" smtClean="0"/>
              <a:t>PolyA</a:t>
            </a:r>
            <a:r>
              <a:rPr lang="en-US" dirty="0" smtClean="0"/>
              <a:t> based purification</a:t>
            </a:r>
          </a:p>
          <a:p>
            <a:pPr>
              <a:buFont typeface="Arial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Eukaryotic only</a:t>
            </a:r>
          </a:p>
          <a:p>
            <a:pPr>
              <a:buFont typeface="Arial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RINs should be greater than 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RiboZero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1600200"/>
          </a:xfrm>
        </p:spPr>
        <p:txBody>
          <a:bodyPr>
            <a:normAutofit fontScale="47500" lnSpcReduction="20000"/>
          </a:bodyPr>
          <a:lstStyle/>
          <a:p>
            <a:r>
              <a:rPr lang="en-US" dirty="0"/>
              <a:t>1</a:t>
            </a:r>
            <a:r>
              <a:rPr lang="en-US" dirty="0" smtClean="0"/>
              <a:t>- 3ug total RNA input, can handle fragmented RNA</a:t>
            </a:r>
          </a:p>
          <a:p>
            <a:r>
              <a:rPr lang="en-US" dirty="0" err="1" smtClean="0"/>
              <a:t>rRNA</a:t>
            </a:r>
            <a:r>
              <a:rPr lang="en-US" dirty="0" smtClean="0"/>
              <a:t> depletion, </a:t>
            </a:r>
            <a:r>
              <a:rPr lang="en-US" dirty="0"/>
              <a:t>m</a:t>
            </a:r>
            <a:r>
              <a:rPr lang="en-US" dirty="0" smtClean="0"/>
              <a:t>agnetic beads with capture probes against </a:t>
            </a:r>
            <a:r>
              <a:rPr lang="en-US" dirty="0" err="1" smtClean="0"/>
              <a:t>rRNA</a:t>
            </a:r>
            <a:endParaRPr lang="en-US" dirty="0" smtClean="0"/>
          </a:p>
          <a:p>
            <a:r>
              <a:rPr lang="en-US" dirty="0" smtClean="0"/>
              <a:t>Creates libraries with mRNA and non-coding RNAs</a:t>
            </a:r>
          </a:p>
          <a:p>
            <a:r>
              <a:rPr lang="en-US" dirty="0" smtClean="0"/>
              <a:t>Species specific reagents, prokaryotic and eukaryotic </a:t>
            </a:r>
          </a:p>
          <a:p>
            <a:r>
              <a:rPr lang="en-US" dirty="0" smtClean="0"/>
              <a:t>High </a:t>
            </a:r>
            <a:r>
              <a:rPr lang="en-US" dirty="0" err="1" smtClean="0"/>
              <a:t>rRNA</a:t>
            </a:r>
            <a:r>
              <a:rPr lang="en-US" dirty="0" smtClean="0"/>
              <a:t> background with input above 3ug; might be worth doing </a:t>
            </a:r>
            <a:r>
              <a:rPr lang="en-US" dirty="0" err="1" smtClean="0"/>
              <a:t>rRNA</a:t>
            </a:r>
            <a:r>
              <a:rPr lang="en-US" dirty="0" smtClean="0"/>
              <a:t> removal twice  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3048000"/>
            <a:ext cx="5248275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Strand Specific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429000"/>
            <a:ext cx="8921979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33400" y="13716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Requires greater than 1ug total RNA input</a:t>
            </a:r>
          </a:p>
          <a:p>
            <a:pPr>
              <a:buFont typeface="Arial" charset="0"/>
              <a:buChar char="•"/>
            </a:pPr>
            <a:r>
              <a:rPr lang="en-US" dirty="0"/>
              <a:t> </a:t>
            </a:r>
            <a:r>
              <a:rPr lang="en-US" dirty="0" err="1" smtClean="0"/>
              <a:t>dUTP</a:t>
            </a:r>
            <a:r>
              <a:rPr lang="en-US" dirty="0" smtClean="0"/>
              <a:t> 2</a:t>
            </a:r>
            <a:r>
              <a:rPr lang="en-US" baseline="30000" dirty="0" smtClean="0"/>
              <a:t>nd</a:t>
            </a:r>
            <a:r>
              <a:rPr lang="en-US" dirty="0" smtClean="0"/>
              <a:t> strand marking protocol</a:t>
            </a:r>
          </a:p>
          <a:p>
            <a:pPr>
              <a:buFont typeface="Arial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Need to add </a:t>
            </a:r>
            <a:r>
              <a:rPr lang="en-US" dirty="0" err="1" smtClean="0"/>
              <a:t>Actinomycin</a:t>
            </a:r>
            <a:r>
              <a:rPr lang="en-US" dirty="0" smtClean="0"/>
              <a:t> D during 1</a:t>
            </a:r>
            <a:r>
              <a:rPr lang="en-US" baseline="30000" dirty="0" smtClean="0"/>
              <a:t>st</a:t>
            </a:r>
            <a:r>
              <a:rPr lang="en-US" dirty="0" smtClean="0"/>
              <a:t> strand synthesis</a:t>
            </a:r>
          </a:p>
          <a:p>
            <a:pPr>
              <a:buFont typeface="Arial" charset="0"/>
              <a:buChar char="•"/>
            </a:pPr>
            <a:r>
              <a:rPr lang="en-US" dirty="0"/>
              <a:t> </a:t>
            </a:r>
            <a:r>
              <a:rPr lang="en-US" dirty="0" err="1" smtClean="0"/>
              <a:t>TruSeq</a:t>
            </a:r>
            <a:r>
              <a:rPr lang="en-US" dirty="0" smtClean="0"/>
              <a:t> and </a:t>
            </a:r>
            <a:r>
              <a:rPr lang="en-US" dirty="0" err="1" smtClean="0"/>
              <a:t>RiboZero</a:t>
            </a:r>
            <a:r>
              <a:rPr lang="en-US" dirty="0" smtClean="0"/>
              <a:t> protocols can be used for strand specific preparations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Clontech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4419600" cy="396239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100pg total RNA input</a:t>
            </a:r>
          </a:p>
          <a:p>
            <a:r>
              <a:rPr lang="en-US" dirty="0" err="1" smtClean="0"/>
              <a:t>polyA</a:t>
            </a:r>
            <a:r>
              <a:rPr lang="en-US" dirty="0" smtClean="0"/>
              <a:t> based purification,  eukaryotic only</a:t>
            </a:r>
          </a:p>
          <a:p>
            <a:r>
              <a:rPr lang="en-US" dirty="0" smtClean="0"/>
              <a:t>Requires RIN greater than 9</a:t>
            </a:r>
          </a:p>
          <a:p>
            <a:r>
              <a:rPr lang="en-US" dirty="0" smtClean="0"/>
              <a:t>Full length </a:t>
            </a:r>
            <a:r>
              <a:rPr lang="en-US" dirty="0" err="1" smtClean="0"/>
              <a:t>cDNA</a:t>
            </a:r>
            <a:r>
              <a:rPr lang="en-US" dirty="0" smtClean="0"/>
              <a:t>, requires </a:t>
            </a:r>
            <a:r>
              <a:rPr lang="en-US" dirty="0" err="1" smtClean="0"/>
              <a:t>sonication</a:t>
            </a:r>
            <a:r>
              <a:rPr lang="en-US" dirty="0" smtClean="0"/>
              <a:t> or treat with </a:t>
            </a:r>
            <a:r>
              <a:rPr lang="en-US" dirty="0" err="1" smtClean="0"/>
              <a:t>Nextera</a:t>
            </a:r>
            <a:r>
              <a:rPr lang="en-US" dirty="0" smtClean="0"/>
              <a:t> (never tested)</a:t>
            </a:r>
          </a:p>
          <a:p>
            <a:r>
              <a:rPr lang="en-US" dirty="0" smtClean="0"/>
              <a:t>Reagents have short shelf life ~6 months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8725" y="1905000"/>
            <a:ext cx="4105275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3520</TotalTime>
  <Words>480</Words>
  <Application>Microsoft Office PowerPoint</Application>
  <PresentationFormat>On-screen Show (4:3)</PresentationFormat>
  <Paragraphs>189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Final Presentation  11-16-2012 </vt:lpstr>
      <vt:lpstr>Sample Preparation</vt:lpstr>
      <vt:lpstr>Nextera</vt:lpstr>
      <vt:lpstr>My Guess? </vt:lpstr>
      <vt:lpstr>Nextera Sequences</vt:lpstr>
      <vt:lpstr>TruSeq</vt:lpstr>
      <vt:lpstr>RiboZero</vt:lpstr>
      <vt:lpstr>Strand Specific</vt:lpstr>
      <vt:lpstr>Clontech</vt:lpstr>
      <vt:lpstr>smRNA</vt:lpstr>
      <vt:lpstr>Pippin Prep </vt:lpstr>
      <vt:lpstr>Metagenomics/16s Sequencing</vt:lpstr>
      <vt:lpstr>16s</vt:lpstr>
      <vt:lpstr>Offset Primers</vt:lpstr>
      <vt:lpstr>Slide 15</vt:lpstr>
      <vt:lpstr>To Do</vt:lpstr>
    </vt:vector>
  </TitlesOfParts>
  <Company>Massachusetts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sinapius</dc:creator>
  <cp:lastModifiedBy>sinapius</cp:lastModifiedBy>
  <cp:revision>29</cp:revision>
  <dcterms:created xsi:type="dcterms:W3CDTF">2012-11-13T20:02:19Z</dcterms:created>
  <dcterms:modified xsi:type="dcterms:W3CDTF">2012-11-16T19:18:53Z</dcterms:modified>
</cp:coreProperties>
</file>