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2"/>
  </p:notesMasterIdLst>
  <p:sldIdLst>
    <p:sldId id="256" r:id="rId2"/>
    <p:sldId id="263" r:id="rId3"/>
    <p:sldId id="264" r:id="rId4"/>
    <p:sldId id="257" r:id="rId5"/>
    <p:sldId id="272" r:id="rId6"/>
    <p:sldId id="265" r:id="rId7"/>
    <p:sldId id="259" r:id="rId8"/>
    <p:sldId id="260" r:id="rId9"/>
    <p:sldId id="270" r:id="rId10"/>
    <p:sldId id="278" r:id="rId11"/>
    <p:sldId id="279" r:id="rId12"/>
    <p:sldId id="280" r:id="rId13"/>
    <p:sldId id="281" r:id="rId14"/>
    <p:sldId id="273" r:id="rId15"/>
    <p:sldId id="274" r:id="rId16"/>
    <p:sldId id="275" r:id="rId17"/>
    <p:sldId id="276" r:id="rId18"/>
    <p:sldId id="277" r:id="rId19"/>
    <p:sldId id="282" r:id="rId20"/>
    <p:sldId id="283" r:id="rId21"/>
    <p:sldId id="284" r:id="rId22"/>
    <p:sldId id="261" r:id="rId23"/>
    <p:sldId id="266" r:id="rId24"/>
    <p:sldId id="285" r:id="rId25"/>
    <p:sldId id="262" r:id="rId26"/>
    <p:sldId id="267" r:id="rId27"/>
    <p:sldId id="268" r:id="rId28"/>
    <p:sldId id="271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063" autoAdjust="0"/>
    <p:restoredTop sz="94660"/>
  </p:normalViewPr>
  <p:slideViewPr>
    <p:cSldViewPr>
      <p:cViewPr varScale="1">
        <p:scale>
          <a:sx n="98" d="100"/>
          <a:sy n="98" d="100"/>
        </p:scale>
        <p:origin x="-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9B15D-FA5D-4D0B-9AC6-5171094DA9C4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E0DA8-27A4-4137-8D97-DC0431C360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0DA8-27A4-4137-8D97-DC0431C3601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3164-DA52-4F65-AAE6-87F8BA8952EA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2E4D-9380-474F-993C-ED394362A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3164-DA52-4F65-AAE6-87F8BA8952EA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2E4D-9380-474F-993C-ED394362A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3164-DA52-4F65-AAE6-87F8BA8952EA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2E4D-9380-474F-993C-ED394362A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3164-DA52-4F65-AAE6-87F8BA8952EA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2E4D-9380-474F-993C-ED394362A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3164-DA52-4F65-AAE6-87F8BA8952EA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2E4D-9380-474F-993C-ED394362A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3164-DA52-4F65-AAE6-87F8BA8952EA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2E4D-9380-474F-993C-ED394362A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3164-DA52-4F65-AAE6-87F8BA8952EA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2E4D-9380-474F-993C-ED394362A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3164-DA52-4F65-AAE6-87F8BA8952EA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2E4D-9380-474F-993C-ED394362A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3164-DA52-4F65-AAE6-87F8BA8952EA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2E4D-9380-474F-993C-ED394362A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3164-DA52-4F65-AAE6-87F8BA8952EA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2E4D-9380-474F-993C-ED394362A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3164-DA52-4F65-AAE6-87F8BA8952EA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2E4D-9380-474F-993C-ED394362A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53164-DA52-4F65-AAE6-87F8BA8952EA}" type="datetimeFigureOut">
              <a:rPr lang="en-US" smtClean="0"/>
              <a:pPr/>
              <a:t>4/11/12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A2E4D-9380-474F-993C-ED394362A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8915400" cy="2990850"/>
          </a:xfrm>
        </p:spPr>
        <p:txBody>
          <a:bodyPr/>
          <a:lstStyle/>
          <a:p>
            <a:r>
              <a:rPr lang="en-US" b="1" dirty="0" smtClean="0"/>
              <a:t>A Yeast Synthetic Network for In Vivo Assessment of Reverse-Engineering and Modeling Approaches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382000" cy="1219200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Cantone</a:t>
            </a:r>
            <a:r>
              <a:rPr lang="en-US" sz="2400" dirty="0" smtClean="0"/>
              <a:t>, I., </a:t>
            </a:r>
            <a:r>
              <a:rPr lang="en-US" sz="2400" dirty="0" err="1" smtClean="0"/>
              <a:t>Marucci</a:t>
            </a:r>
            <a:r>
              <a:rPr lang="en-US" sz="2400" dirty="0" smtClean="0"/>
              <a:t>, L., </a:t>
            </a:r>
            <a:r>
              <a:rPr lang="en-US" sz="2400" dirty="0" err="1" smtClean="0"/>
              <a:t>Iorio</a:t>
            </a:r>
            <a:r>
              <a:rPr lang="en-US" sz="2400" dirty="0" smtClean="0"/>
              <a:t>, F., Ricci, M., </a:t>
            </a:r>
            <a:r>
              <a:rPr lang="en-US" sz="2400" dirty="0" err="1" smtClean="0"/>
              <a:t>Belcastro</a:t>
            </a:r>
            <a:r>
              <a:rPr lang="en-US" sz="2400" dirty="0" smtClean="0"/>
              <a:t>, V., </a:t>
            </a:r>
            <a:r>
              <a:rPr lang="en-US" sz="2400" dirty="0" err="1" smtClean="0"/>
              <a:t>Bansai</a:t>
            </a:r>
            <a:r>
              <a:rPr lang="en-US" sz="2400" dirty="0" smtClean="0"/>
              <a:t>, M., </a:t>
            </a:r>
            <a:r>
              <a:rPr lang="en-US" sz="2400" dirty="0" err="1" smtClean="0"/>
              <a:t>Santini</a:t>
            </a:r>
            <a:r>
              <a:rPr lang="en-US" sz="2400" dirty="0" smtClean="0"/>
              <a:t>, S., Bernardo, M., Bernardo, D., and </a:t>
            </a:r>
            <a:r>
              <a:rPr lang="en-US" sz="2400" dirty="0" err="1" smtClean="0"/>
              <a:t>Cosma</a:t>
            </a:r>
            <a:r>
              <a:rPr lang="en-US" sz="2400" dirty="0" smtClean="0"/>
              <a:t>, M.</a:t>
            </a:r>
          </a:p>
          <a:p>
            <a:r>
              <a:rPr lang="en-US" sz="2400" i="1" dirty="0" smtClean="0"/>
              <a:t>Cell </a:t>
            </a:r>
            <a:r>
              <a:rPr lang="en-US" sz="2400" dirty="0" smtClean="0"/>
              <a:t>(2009) 137: 172-181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51816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Presented by: Alfred Ramirez</a:t>
            </a:r>
          </a:p>
          <a:p>
            <a:pPr algn="ctr"/>
            <a:r>
              <a:rPr lang="en-US" sz="2400" dirty="0" smtClean="0"/>
              <a:t>April 11, 2012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Model: A DE Approach</a:t>
            </a:r>
            <a:endParaRPr lang="en-US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5850"/>
            <a:ext cx="88773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Model: A DE Approach</a:t>
            </a:r>
            <a:endParaRPr lang="en-US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5850"/>
            <a:ext cx="88773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Model: A DE Approach</a:t>
            </a:r>
            <a:endParaRPr lang="en-US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88963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Model: A DE Approach</a:t>
            </a:r>
            <a:endParaRPr lang="en-US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5850"/>
            <a:ext cx="88773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Characterize: Two Types of Perturbations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Want to characterize the dynamics of the system</a:t>
            </a:r>
          </a:p>
          <a:p>
            <a:r>
              <a:rPr lang="en-US" dirty="0" smtClean="0"/>
              <a:t>Two types of perturbations</a:t>
            </a:r>
          </a:p>
          <a:p>
            <a:pPr lvl="1"/>
            <a:r>
              <a:rPr lang="en-US" dirty="0" smtClean="0"/>
              <a:t>Single perturbation and measure mRNA levels at different time points</a:t>
            </a:r>
          </a:p>
          <a:p>
            <a:pPr lvl="1"/>
            <a:r>
              <a:rPr lang="en-US" dirty="0" smtClean="0"/>
              <a:t>Multiple perturbations and measure steady-state mRNA levels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Characterize: A Single Perturbation</a:t>
            </a:r>
            <a:endParaRPr lang="en-US" b="1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4486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Characterize: A Single Perturbation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310438" cy="515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Characterize: Multiple Perturbations</a:t>
            </a:r>
            <a:endParaRPr lang="en-US" b="1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72571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Characterize: Multiple Perturbations</a:t>
            </a:r>
            <a:endParaRPr lang="en-US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686801" cy="523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Characterize: Multiple Perturbations</a:t>
            </a:r>
            <a:endParaRPr lang="en-US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283" y="1214438"/>
            <a:ext cx="8410317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Problem: Determining Networks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Elucidating and validating a gene regulatory network is hard and time consuming.</a:t>
            </a:r>
          </a:p>
          <a:p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657600"/>
            <a:ext cx="1771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657600"/>
            <a:ext cx="18002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581400"/>
            <a:ext cx="25431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Characterize: Multiple Perturbations</a:t>
            </a:r>
            <a:endParaRPr lang="en-US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283" y="1214438"/>
            <a:ext cx="8410317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Test: Reverse Engineering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model parameters, test to see which algorithms can derive a network closest to the true network</a:t>
            </a:r>
          </a:p>
          <a:p>
            <a:endParaRPr lang="en-US" dirty="0" smtClean="0"/>
          </a:p>
          <a:p>
            <a:r>
              <a:rPr lang="en-US" dirty="0" smtClean="0"/>
              <a:t>TSNI: Time Series Network Identification</a:t>
            </a:r>
          </a:p>
          <a:p>
            <a:endParaRPr lang="en-US" dirty="0" smtClean="0"/>
          </a:p>
          <a:p>
            <a:r>
              <a:rPr lang="en-US" dirty="0" smtClean="0"/>
              <a:t>NIR: Network Inference by Regression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Test: TSNI</a:t>
            </a:r>
            <a:endParaRPr 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27717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1200"/>
            <a:ext cx="27622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752600"/>
            <a:ext cx="26955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Test: NIR</a:t>
            </a:r>
            <a:endParaRPr lang="en-US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892147"/>
            <a:ext cx="26955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26765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133600"/>
            <a:ext cx="26955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Test: Simplified Network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false interactions involve the  protein regulators GAL4 and GAL80.</a:t>
            </a:r>
          </a:p>
          <a:p>
            <a:r>
              <a:rPr lang="en-US" dirty="0" smtClean="0"/>
              <a:t>Simplify the true network by eliminating the protein-protein interaction, leaving only transcriptional regulation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Test: TNSI </a:t>
            </a:r>
            <a:endParaRPr lang="en-U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27527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8025" y="1724025"/>
            <a:ext cx="26479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00200"/>
            <a:ext cx="26479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Test: NIR</a:t>
            </a:r>
            <a:endParaRPr lang="en-US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27813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828800"/>
            <a:ext cx="28289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76400"/>
            <a:ext cx="26479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and characterized a novel synthetic system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be used to assess different models and network prediction algorithms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Significance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Computational approaches help elucidate regulatory interactions in biological processes.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Offers a tool to test and improve computational models and network algorithms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Concerns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Mathematical model could use additional refining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Made claims that didn’t necessarily emerge from the data.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Solution: Need </a:t>
            </a:r>
            <a:r>
              <a:rPr lang="en-US" b="1" i="1" dirty="0" smtClean="0"/>
              <a:t>in vivo</a:t>
            </a:r>
            <a:r>
              <a:rPr lang="en-US" b="1" dirty="0" smtClean="0"/>
              <a:t> benchmarking tool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45259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Design</a:t>
            </a:r>
            <a:r>
              <a:rPr lang="en-US" sz="3600" dirty="0" smtClean="0"/>
              <a:t> a novel gene regulatory network</a:t>
            </a:r>
          </a:p>
          <a:p>
            <a:r>
              <a:rPr lang="en-US" sz="3600" b="1" dirty="0" smtClean="0"/>
              <a:t>Characterize</a:t>
            </a:r>
            <a:r>
              <a:rPr lang="en-US" sz="3600" dirty="0" smtClean="0"/>
              <a:t> the parameters of the network</a:t>
            </a:r>
          </a:p>
          <a:p>
            <a:r>
              <a:rPr lang="en-US" sz="3600" b="1" dirty="0" smtClean="0"/>
              <a:t>Model</a:t>
            </a:r>
            <a:r>
              <a:rPr lang="en-US" sz="3600" dirty="0" smtClean="0"/>
              <a:t> the network mathematically</a:t>
            </a:r>
          </a:p>
          <a:p>
            <a:r>
              <a:rPr lang="en-US" sz="3600" b="1" dirty="0" smtClean="0"/>
              <a:t>Test</a:t>
            </a:r>
            <a:r>
              <a:rPr lang="en-US" sz="3600" dirty="0" smtClean="0"/>
              <a:t> your reverse-engineering algorithm on the model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Design: A Novel Network</a:t>
            </a:r>
            <a:endParaRPr lang="en-US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Desired characteristics</a:t>
            </a:r>
          </a:p>
          <a:p>
            <a:pPr lvl="1"/>
            <a:r>
              <a:rPr lang="en-US" dirty="0" smtClean="0"/>
              <a:t>Inducible</a:t>
            </a:r>
          </a:p>
          <a:p>
            <a:pPr lvl="1"/>
            <a:r>
              <a:rPr lang="en-US" dirty="0" smtClean="0"/>
              <a:t>Orthogonal</a:t>
            </a:r>
          </a:p>
          <a:p>
            <a:pPr lvl="1"/>
            <a:r>
              <a:rPr lang="en-US" dirty="0" smtClean="0"/>
              <a:t>Well characterized and nonessential parts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Design: A Novel Network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Promoter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repressor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tx2"/>
                </a:solidFill>
              </a:rPr>
              <a:t>activator</a:t>
            </a:r>
            <a:r>
              <a:rPr lang="en-US" dirty="0" smtClean="0"/>
              <a:t> pairs</a:t>
            </a:r>
          </a:p>
          <a:p>
            <a:pPr lvl="1"/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HO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tx2"/>
                </a:solidFill>
              </a:rPr>
              <a:t>swi5</a:t>
            </a:r>
            <a:r>
              <a:rPr lang="en-US" baseline="-25000" dirty="0" smtClean="0">
                <a:solidFill>
                  <a:schemeClr val="tx2"/>
                </a:solidFill>
              </a:rPr>
              <a:t>AAA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HO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Ash1D</a:t>
            </a:r>
            <a:endParaRPr lang="en-US" baseline="30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MET16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tx2"/>
                </a:solidFill>
              </a:rPr>
              <a:t>CBF1</a:t>
            </a:r>
          </a:p>
          <a:p>
            <a:pPr lvl="1"/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GAL1-10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tx2"/>
                </a:solidFill>
              </a:rPr>
              <a:t>GAL4</a:t>
            </a:r>
          </a:p>
          <a:p>
            <a:pPr lvl="1"/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Ash1D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tx2"/>
                </a:solidFill>
              </a:rPr>
              <a:t>swi5</a:t>
            </a:r>
            <a:r>
              <a:rPr lang="en-US" baseline="-25000" dirty="0" smtClean="0">
                <a:solidFill>
                  <a:schemeClr val="tx2"/>
                </a:solidFill>
              </a:rPr>
              <a:t>AAA</a:t>
            </a:r>
          </a:p>
          <a:p>
            <a:pPr lvl="1"/>
            <a:endParaRPr lang="en-US" baseline="-25000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One protein-protein interaction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GAL4</a:t>
            </a:r>
            <a:r>
              <a:rPr lang="en-US" dirty="0" smtClean="0"/>
              <a:t>/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GAL80</a:t>
            </a:r>
          </a:p>
          <a:p>
            <a:pPr lvl="1"/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/>
              <a:t>Chassis: YM4271 Yeast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Design: The IRMA Network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7620000" cy="541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Design: The IRMA Network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3124200" cy="254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81200"/>
            <a:ext cx="32670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Design: The IRMA Network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472" y="1600200"/>
            <a:ext cx="56410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Model: A DE Approach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network as a systems of differential equations (DE)</a:t>
            </a:r>
          </a:p>
          <a:p>
            <a:r>
              <a:rPr lang="en-US" dirty="0" smtClean="0"/>
              <a:t>Need to make assumptions!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451</Words>
  <Application>Microsoft Office PowerPoint</Application>
  <PresentationFormat>On-screen Show (4:3)</PresentationFormat>
  <Paragraphs>79</Paragraphs>
  <Slides>30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 Yeast Synthetic Network for In Vivo Assessment of Reverse-Engineering and Modeling Approaches</vt:lpstr>
      <vt:lpstr>Problem: Determining Networks</vt:lpstr>
      <vt:lpstr>Solution: Need in vivo benchmarking tool</vt:lpstr>
      <vt:lpstr>Design: A Novel Network</vt:lpstr>
      <vt:lpstr>Design: A Novel Network</vt:lpstr>
      <vt:lpstr>Design: The IRMA Network</vt:lpstr>
      <vt:lpstr>Design: The IRMA Network</vt:lpstr>
      <vt:lpstr>Design: The IRMA Network</vt:lpstr>
      <vt:lpstr>Model: A DE Approach</vt:lpstr>
      <vt:lpstr>Model: A DE Approach</vt:lpstr>
      <vt:lpstr>Model: A DE Approach</vt:lpstr>
      <vt:lpstr>Model: A DE Approach</vt:lpstr>
      <vt:lpstr>Model: A DE Approach</vt:lpstr>
      <vt:lpstr>Characterize: Two Types of Perturbations</vt:lpstr>
      <vt:lpstr>Characterize: A Single Perturbation</vt:lpstr>
      <vt:lpstr>Characterize: A Single Perturbation</vt:lpstr>
      <vt:lpstr>Characterize: Multiple Perturbations</vt:lpstr>
      <vt:lpstr>Characterize: Multiple Perturbations</vt:lpstr>
      <vt:lpstr>Characterize: Multiple Perturbations</vt:lpstr>
      <vt:lpstr>Characterize: Multiple Perturbations</vt:lpstr>
      <vt:lpstr>Test: Reverse Engineering</vt:lpstr>
      <vt:lpstr>Test: TSNI</vt:lpstr>
      <vt:lpstr>Test: NIR</vt:lpstr>
      <vt:lpstr>Test: Simplified Network </vt:lpstr>
      <vt:lpstr>Test: TNSI </vt:lpstr>
      <vt:lpstr>Test: NIR</vt:lpstr>
      <vt:lpstr>Conclusions</vt:lpstr>
      <vt:lpstr>Significance</vt:lpstr>
      <vt:lpstr>Concerns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Ramireza</dc:creator>
  <cp:lastModifiedBy>Natalie Kuldell</cp:lastModifiedBy>
  <cp:revision>67</cp:revision>
  <dcterms:created xsi:type="dcterms:W3CDTF">2012-04-11T17:40:23Z</dcterms:created>
  <dcterms:modified xsi:type="dcterms:W3CDTF">2012-04-11T17:41:23Z</dcterms:modified>
</cp:coreProperties>
</file>