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6" r:id="rId5"/>
    <p:sldId id="259" r:id="rId6"/>
    <p:sldId id="260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40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278D2-2CC5-4003-A506-63AFB2AB8426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6D2FF-26C1-429C-B223-D292609412E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290D0EB-2E96-4C68-ACF6-657160196E7D}" type="slidenum">
              <a:rPr lang="en-GB"/>
              <a:pPr/>
              <a:t>2</a:t>
            </a:fld>
            <a:endParaRPr lang="en-GB"/>
          </a:p>
        </p:txBody>
      </p:sp>
      <p:sp>
        <p:nvSpPr>
          <p:cNvPr id="870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EF0CD11-6732-4B0B-AE41-9938B40D1312}" type="slidenum">
              <a:rPr lang="en-GB"/>
              <a:pPr/>
              <a:t>3</a:t>
            </a:fld>
            <a:endParaRPr lang="en-GB"/>
          </a:p>
        </p:txBody>
      </p:sp>
      <p:sp>
        <p:nvSpPr>
          <p:cNvPr id="1024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E5B48B6-4474-4FE2-A043-9DAEDC0BD904}" type="slidenum">
              <a:rPr lang="en-GB"/>
              <a:pPr/>
              <a:t>5</a:t>
            </a:fld>
            <a:endParaRPr lang="en-GB"/>
          </a:p>
        </p:txBody>
      </p:sp>
      <p:sp>
        <p:nvSpPr>
          <p:cNvPr id="645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399451E-D168-482C-8426-28F98FCF7A7D}" type="slidenum">
              <a:rPr lang="en-GB"/>
              <a:pPr/>
              <a:t>6</a:t>
            </a:fld>
            <a:endParaRPr lang="en-GB"/>
          </a:p>
        </p:txBody>
      </p:sp>
      <p:sp>
        <p:nvSpPr>
          <p:cNvPr id="655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6976" cy="4037751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8801" y="142576"/>
            <a:ext cx="7020000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6481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7680" y="6247376"/>
            <a:ext cx="2897280" cy="47093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6321" y="6247376"/>
            <a:ext cx="2128320" cy="470930"/>
          </a:xfrm>
        </p:spPr>
        <p:txBody>
          <a:bodyPr/>
          <a:lstStyle>
            <a:lvl1pPr>
              <a:defRPr/>
            </a:lvl1pPr>
          </a:lstStyle>
          <a:p>
            <a:fld id="{C0335728-4972-453F-B11F-2B4F05D391E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06919-288E-43B0-88F1-183F95FF6FB5}" type="datetimeFigureOut">
              <a:rPr lang="en-GB" smtClean="0"/>
              <a:t>12/07/2010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3E224-FBB5-47AD-8964-265B8601388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Why to </a:t>
            </a:r>
            <a:r>
              <a:rPr lang="en-GB" dirty="0" err="1" smtClean="0"/>
              <a:t>standarise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Ideally, biological engineers might develop a</a:t>
            </a:r>
          </a:p>
          <a:p>
            <a:r>
              <a:rPr lang="en-GB" dirty="0">
                <a:solidFill>
                  <a:schemeClr val="tx1"/>
                </a:solidFill>
              </a:rPr>
              <a:t>design and construction framework that makes </a:t>
            </a:r>
            <a:r>
              <a:rPr lang="en-GB" b="1" dirty="0">
                <a:solidFill>
                  <a:schemeClr val="tx1"/>
                </a:solidFill>
              </a:rPr>
              <a:t>routine</a:t>
            </a:r>
            <a:r>
              <a:rPr lang="en-GB" dirty="0">
                <a:solidFill>
                  <a:schemeClr val="tx1"/>
                </a:solidFill>
              </a:rPr>
              <a:t> the incorporation</a:t>
            </a:r>
          </a:p>
          <a:p>
            <a:r>
              <a:rPr lang="en-GB" dirty="0">
                <a:solidFill>
                  <a:schemeClr val="tx1"/>
                </a:solidFill>
              </a:rPr>
              <a:t>of basic biological functions into many-component integrated</a:t>
            </a:r>
          </a:p>
          <a:p>
            <a:r>
              <a:rPr lang="en-GB" dirty="0">
                <a:solidFill>
                  <a:schemeClr val="tx1"/>
                </a:solidFill>
              </a:rPr>
              <a:t>genetic systems that behave as expected. Mature engineering disciplines</a:t>
            </a:r>
          </a:p>
          <a:p>
            <a:r>
              <a:rPr lang="en-GB" dirty="0">
                <a:solidFill>
                  <a:schemeClr val="tx1"/>
                </a:solidFill>
              </a:rPr>
              <a:t>have developed similar frameworks by using the concept of</a:t>
            </a:r>
            <a:r>
              <a:rPr lang="en-GB" b="1" dirty="0">
                <a:solidFill>
                  <a:schemeClr val="tx1"/>
                </a:solidFill>
              </a:rPr>
              <a:t> abstraction</a:t>
            </a:r>
          </a:p>
          <a:p>
            <a:r>
              <a:rPr lang="en-GB" dirty="0">
                <a:solidFill>
                  <a:schemeClr val="tx1"/>
                </a:solidFill>
              </a:rPr>
              <a:t>to define sets of </a:t>
            </a:r>
            <a:r>
              <a:rPr lang="en-GB" b="1" dirty="0">
                <a:solidFill>
                  <a:schemeClr val="tx1"/>
                </a:solidFill>
              </a:rPr>
              <a:t>standardized, functional objects </a:t>
            </a:r>
            <a:r>
              <a:rPr lang="en-GB" dirty="0">
                <a:solidFill>
                  <a:schemeClr val="tx1"/>
                </a:solidFill>
              </a:rPr>
              <a:t>that can be used in</a:t>
            </a:r>
          </a:p>
          <a:p>
            <a:r>
              <a:rPr lang="en-GB" dirty="0">
                <a:solidFill>
                  <a:schemeClr val="tx1"/>
                </a:solidFill>
              </a:rPr>
              <a:t>combination, together with </a:t>
            </a:r>
            <a:r>
              <a:rPr lang="en-GB" b="1" dirty="0">
                <a:solidFill>
                  <a:schemeClr val="tx1"/>
                </a:solidFill>
              </a:rPr>
              <a:t>composition </a:t>
            </a:r>
            <a:r>
              <a:rPr lang="en-GB" b="1" dirty="0" smtClean="0">
                <a:solidFill>
                  <a:schemeClr val="tx1"/>
                </a:solidFill>
              </a:rPr>
              <a:t>rules </a:t>
            </a:r>
            <a:r>
              <a:rPr lang="en-GB" dirty="0">
                <a:solidFill>
                  <a:schemeClr val="tx1"/>
                </a:solidFill>
              </a:rPr>
              <a:t>that specify how such</a:t>
            </a:r>
          </a:p>
          <a:p>
            <a:r>
              <a:rPr lang="en-GB" dirty="0">
                <a:solidFill>
                  <a:schemeClr val="tx1"/>
                </a:solidFill>
              </a:rPr>
              <a:t>objects should be assembled.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2"/>
          <p:cNvGrpSpPr/>
          <p:nvPr/>
        </p:nvGrpSpPr>
        <p:grpSpPr>
          <a:xfrm>
            <a:off x="195841" y="1437271"/>
            <a:ext cx="8621280" cy="849689"/>
            <a:chOff x="215900" y="1584325"/>
            <a:chExt cx="9504363" cy="936625"/>
          </a:xfrm>
        </p:grpSpPr>
        <p:sp>
          <p:nvSpPr>
            <p:cNvPr id="32769" name="Rectangle 1"/>
            <p:cNvSpPr>
              <a:spLocks noChangeArrowheads="1"/>
            </p:cNvSpPr>
            <p:nvPr/>
          </p:nvSpPr>
          <p:spPr bwMode="auto">
            <a:xfrm>
              <a:off x="215900" y="1619250"/>
              <a:ext cx="3495675" cy="863600"/>
            </a:xfrm>
            <a:prstGeom prst="rect">
              <a:avLst/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 anchor="ctr" anchorCtr="1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</a:tabLst>
              </a:pPr>
              <a:r>
                <a:rPr lang="en-GB" sz="2200" b="1" dirty="0">
                  <a:solidFill>
                    <a:srgbClr val="FFFFFF"/>
                  </a:solidFill>
                </a:rPr>
                <a:t>Abstraction</a:t>
              </a:r>
            </a:p>
          </p:txBody>
        </p:sp>
        <p:sp>
          <p:nvSpPr>
            <p:cNvPr id="32770" name="Rectangle 2"/>
            <p:cNvSpPr>
              <a:spLocks noChangeArrowheads="1"/>
            </p:cNvSpPr>
            <p:nvPr/>
          </p:nvSpPr>
          <p:spPr bwMode="auto">
            <a:xfrm>
              <a:off x="3546475" y="1584325"/>
              <a:ext cx="3330575" cy="936625"/>
            </a:xfrm>
            <a:prstGeom prst="rect">
              <a:avLst/>
            </a:prstGeom>
            <a:blipFill dpi="0" rotWithShape="0">
              <a:blip r:embed="rId4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 anchor="ctr" anchorCtr="1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</a:tabLst>
              </a:pPr>
              <a:r>
                <a:rPr lang="en-GB" sz="2400" b="1" dirty="0">
                  <a:solidFill>
                    <a:srgbClr val="FFFFFF"/>
                  </a:solidFill>
                </a:rPr>
                <a:t>Standardisation</a:t>
              </a:r>
            </a:p>
          </p:txBody>
        </p:sp>
        <p:sp>
          <p:nvSpPr>
            <p:cNvPr id="32771" name="Rectangle 3"/>
            <p:cNvSpPr>
              <a:spLocks noChangeArrowheads="1"/>
            </p:cNvSpPr>
            <p:nvPr/>
          </p:nvSpPr>
          <p:spPr bwMode="auto">
            <a:xfrm>
              <a:off x="6715125" y="1619250"/>
              <a:ext cx="3005138" cy="900113"/>
            </a:xfrm>
            <a:prstGeom prst="rect">
              <a:avLst/>
            </a:prstGeom>
            <a:blipFill dpi="0" rotWithShape="0">
              <a:blip r:embed="rId5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 anchor="ctr" anchorCtr="1"/>
            <a:lstStyle/>
            <a:p>
              <a:pPr algn="ctr">
                <a:tabLst>
                  <a:tab pos="656650" algn="l"/>
                  <a:tab pos="1313299" algn="l"/>
                  <a:tab pos="1969949" algn="l"/>
                  <a:tab pos="2626599" algn="l"/>
                </a:tabLst>
              </a:pPr>
              <a:r>
                <a:rPr lang="en-GB" sz="2400" b="1" dirty="0">
                  <a:solidFill>
                    <a:srgbClr val="FFFFFF"/>
                  </a:solidFill>
                </a:rPr>
                <a:t>Quality Control</a:t>
              </a:r>
            </a:p>
          </p:txBody>
        </p:sp>
      </p:grpSp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>
          <a:xfrm>
            <a:off x="1468800" y="142575"/>
            <a:ext cx="7021440" cy="114492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</a:tabLst>
            </a:pPr>
            <a:r>
              <a:rPr lang="en-GB" dirty="0"/>
              <a:t>Engineering Approach </a:t>
            </a:r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260641" y="3429001"/>
            <a:ext cx="2024640" cy="3070402"/>
          </a:xfrm>
          <a:prstGeom prst="roundRect">
            <a:avLst>
              <a:gd name="adj" fmla="val 3713"/>
            </a:avLst>
          </a:prstGeom>
          <a:noFill/>
          <a:ln w="72000">
            <a:solidFill>
              <a:srgbClr val="800080"/>
            </a:solidFill>
            <a:prstDash val="sysDot"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GB"/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489600" y="2547628"/>
            <a:ext cx="8163360" cy="705674"/>
          </a:xfrm>
          <a:prstGeom prst="rect">
            <a:avLst/>
          </a:prstGeom>
          <a:blipFill dpi="0" rotWithShape="0">
            <a:blip r:embed="rId6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GB" sz="2000" b="1" dirty="0">
                <a:solidFill>
                  <a:srgbClr val="FFFFFF"/>
                </a:solidFill>
              </a:rPr>
              <a:t>Industrial Revolutions</a:t>
            </a:r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2424960" y="3429001"/>
            <a:ext cx="2178720" cy="3070402"/>
          </a:xfrm>
          <a:prstGeom prst="roundRect">
            <a:avLst>
              <a:gd name="adj" fmla="val 3713"/>
            </a:avLst>
          </a:prstGeom>
          <a:noFill/>
          <a:ln w="72000">
            <a:solidFill>
              <a:srgbClr val="800080"/>
            </a:solidFill>
            <a:prstDash val="sysDot"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GB"/>
          </a:p>
        </p:txBody>
      </p:sp>
      <p:sp>
        <p:nvSpPr>
          <p:cNvPr id="32776" name="AutoShape 8"/>
          <p:cNvSpPr>
            <a:spLocks noChangeArrowheads="1"/>
          </p:cNvSpPr>
          <p:nvPr/>
        </p:nvSpPr>
        <p:spPr bwMode="auto">
          <a:xfrm>
            <a:off x="4687201" y="3429001"/>
            <a:ext cx="2040480" cy="3070402"/>
          </a:xfrm>
          <a:prstGeom prst="roundRect">
            <a:avLst>
              <a:gd name="adj" fmla="val 3713"/>
            </a:avLst>
          </a:prstGeom>
          <a:noFill/>
          <a:ln w="72000">
            <a:solidFill>
              <a:srgbClr val="800080"/>
            </a:solidFill>
            <a:prstDash val="sysDot"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GB"/>
          </a:p>
        </p:txBody>
      </p:sp>
      <p:sp>
        <p:nvSpPr>
          <p:cNvPr id="32777" name="AutoShape 9"/>
          <p:cNvSpPr>
            <a:spLocks noChangeArrowheads="1"/>
          </p:cNvSpPr>
          <p:nvPr/>
        </p:nvSpPr>
        <p:spPr bwMode="auto">
          <a:xfrm>
            <a:off x="6841441" y="3429001"/>
            <a:ext cx="2040480" cy="3070402"/>
          </a:xfrm>
          <a:prstGeom prst="roundRect">
            <a:avLst>
              <a:gd name="adj" fmla="val 3713"/>
            </a:avLst>
          </a:prstGeom>
          <a:noFill/>
          <a:ln w="72000">
            <a:solidFill>
              <a:srgbClr val="800080"/>
            </a:solidFill>
            <a:prstDash val="sysDot"/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GB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391681" y="3493807"/>
            <a:ext cx="1795680" cy="489651"/>
          </a:xfrm>
          <a:prstGeom prst="rect">
            <a:avLst/>
          </a:prstGeom>
          <a:blipFill dpi="0" rotWithShape="0">
            <a:blip r:embed="rId7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b="1" dirty="0">
                <a:solidFill>
                  <a:srgbClr val="FFFFFF"/>
                </a:solidFill>
              </a:rPr>
              <a:t>Mechanical</a:t>
            </a: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2645280" y="3493807"/>
            <a:ext cx="1795680" cy="489651"/>
          </a:xfrm>
          <a:prstGeom prst="rect">
            <a:avLst/>
          </a:prstGeom>
          <a:blipFill dpi="0" rotWithShape="0">
            <a:blip r:embed="rId7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b="1" dirty="0">
                <a:solidFill>
                  <a:srgbClr val="FFFFFF"/>
                </a:solidFill>
              </a:rPr>
              <a:t>Transport</a:t>
            </a: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4832641" y="3493807"/>
            <a:ext cx="1795680" cy="489651"/>
          </a:xfrm>
          <a:prstGeom prst="rect">
            <a:avLst/>
          </a:prstGeom>
          <a:blipFill dpi="0" rotWithShape="0">
            <a:blip r:embed="rId7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b="1" dirty="0">
                <a:solidFill>
                  <a:srgbClr val="FFFFFF"/>
                </a:solidFill>
              </a:rPr>
              <a:t>Chemical</a:t>
            </a: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6988320" y="3493807"/>
            <a:ext cx="1795680" cy="489651"/>
          </a:xfrm>
          <a:prstGeom prst="rect">
            <a:avLst/>
          </a:prstGeom>
          <a:blipFill dpi="0" rotWithShape="0">
            <a:blip r:embed="rId7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</a:tabLst>
            </a:pPr>
            <a:r>
              <a:rPr lang="en-GB" sz="2000" b="1" dirty="0">
                <a:solidFill>
                  <a:srgbClr val="FFFFFF"/>
                </a:solidFill>
              </a:rPr>
              <a:t>Digital</a:t>
            </a:r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577441" y="4584002"/>
            <a:ext cx="137952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rgbClr val="000000"/>
                </a:solidFill>
              </a:rPr>
              <a:t>Machine Tool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601920" y="5160063"/>
            <a:ext cx="130464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Nuts &amp; Bolts</a:t>
            </a: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7158240" y="5003085"/>
            <a:ext cx="1658880" cy="5472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rgbClr val="000000"/>
                </a:solidFill>
              </a:rPr>
              <a:t>Communication </a:t>
            </a:r>
          </a:p>
          <a:p>
            <a:pPr>
              <a:tabLst>
                <a:tab pos="656650" algn="l"/>
                <a:tab pos="1313299" algn="l"/>
              </a:tabLst>
            </a:pPr>
            <a:r>
              <a:rPr lang="en-GB" dirty="0">
                <a:solidFill>
                  <a:srgbClr val="000000"/>
                </a:solidFill>
              </a:rPr>
              <a:t>protocols</a:t>
            </a:r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7179840" y="5661235"/>
            <a:ext cx="121248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File Format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7158241" y="4448628"/>
            <a:ext cx="105552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Hardware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2862720" y="4572481"/>
            <a:ext cx="73152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Trains</a:t>
            </a: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2862720" y="4997325"/>
            <a:ext cx="1164960" cy="31395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Car / Road</a:t>
            </a:r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5061600" y="4578241"/>
            <a:ext cx="1290240" cy="5472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Large scale </a:t>
            </a:r>
          </a:p>
          <a:p>
            <a:pPr>
              <a:tabLst>
                <a:tab pos="656650" algn="l"/>
              </a:tabLst>
            </a:pPr>
            <a:r>
              <a:rPr lang="en-GB" dirty="0">
                <a:solidFill>
                  <a:srgbClr val="000000"/>
                </a:solidFill>
              </a:rPr>
              <a:t>production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Grp="1" noChangeArrowheads="1"/>
          </p:cNvSpPr>
          <p:nvPr>
            <p:ph type="title"/>
          </p:nvPr>
        </p:nvSpPr>
        <p:spPr>
          <a:xfrm>
            <a:off x="668866" y="0"/>
            <a:ext cx="7806268" cy="1144920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</a:tabLst>
            </a:pPr>
            <a:r>
              <a:rPr lang="en-GB" dirty="0" smtClean="0"/>
              <a:t>How is engineering biology different from electronic engineering</a:t>
            </a:r>
            <a:endParaRPr lang="en-GB" dirty="0"/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755576" y="5445224"/>
            <a:ext cx="7313760" cy="14127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1639" tIns="40820" rIns="81639" bIns="40820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500" b="1" dirty="0" smtClean="0">
                <a:solidFill>
                  <a:srgbClr val="000000"/>
                </a:solidFill>
              </a:rPr>
              <a:t>-&gt; Need for well characterised behaviour of parts:</a:t>
            </a:r>
          </a:p>
          <a:p>
            <a:pPr>
              <a:buFontTx/>
              <a:buChar char="-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5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sz="2500" b="1" dirty="0" smtClean="0">
                <a:solidFill>
                  <a:srgbClr val="000000"/>
                </a:solidFill>
                <a:cs typeface="Arial" charset="0"/>
              </a:rPr>
              <a:t>in isolation</a:t>
            </a:r>
          </a:p>
          <a:p>
            <a:pPr>
              <a:buFontTx/>
              <a:buChar char="-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sz="25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GB" sz="2500" b="1" dirty="0" smtClean="0">
                <a:solidFill>
                  <a:srgbClr val="000000"/>
                </a:solidFill>
                <a:cs typeface="Arial" charset="0"/>
              </a:rPr>
              <a:t>assembled</a:t>
            </a:r>
            <a:r>
              <a:rPr lang="ar-SA" sz="2200" b="1" dirty="0" smtClean="0">
                <a:solidFill>
                  <a:srgbClr val="000000"/>
                </a:solidFill>
                <a:cs typeface="Arial" charset="0"/>
              </a:rPr>
              <a:t>‏</a:t>
            </a:r>
            <a:endParaRPr lang="en-GB" sz="2200" b="1" dirty="0">
              <a:solidFill>
                <a:srgbClr val="0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0369" y="1124744"/>
            <a:ext cx="8913631" cy="4315684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r>
              <a:rPr lang="en-GB" sz="2500" b="1" dirty="0">
                <a:solidFill>
                  <a:schemeClr val="accent6">
                    <a:lumMod val="75000"/>
                  </a:schemeClr>
                </a:solidFill>
              </a:rPr>
              <a:t>Reproduction</a:t>
            </a:r>
            <a:r>
              <a:rPr lang="en-GB" sz="2500" dirty="0">
                <a:solidFill>
                  <a:schemeClr val="accent6">
                    <a:lumMod val="75000"/>
                  </a:schemeClr>
                </a:solidFill>
              </a:rPr>
              <a:t> – cell growth &amp; division</a:t>
            </a:r>
          </a:p>
          <a:p>
            <a:r>
              <a:rPr lang="en-GB" sz="2500" b="1" dirty="0">
                <a:solidFill>
                  <a:schemeClr val="accent6">
                    <a:lumMod val="75000"/>
                  </a:schemeClr>
                </a:solidFill>
              </a:rPr>
              <a:t>Evolution</a:t>
            </a:r>
            <a:r>
              <a:rPr lang="en-GB" sz="2500" dirty="0">
                <a:solidFill>
                  <a:schemeClr val="accent6">
                    <a:lumMod val="75000"/>
                  </a:schemeClr>
                </a:solidFill>
              </a:rPr>
              <a:t> – survival </a:t>
            </a:r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pressures</a:t>
            </a:r>
          </a:p>
          <a:p>
            <a:r>
              <a:rPr lang="en-GB" sz="2500" b="1" dirty="0" smtClean="0">
                <a:solidFill>
                  <a:schemeClr val="accent6">
                    <a:lumMod val="75000"/>
                  </a:schemeClr>
                </a:solidFill>
              </a:rPr>
              <a:t>Mutation</a:t>
            </a:r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500" dirty="0">
                <a:solidFill>
                  <a:schemeClr val="accent6">
                    <a:lumMod val="75000"/>
                  </a:schemeClr>
                </a:solidFill>
              </a:rPr>
              <a:t>– evolutionary pressures can force new mutations</a:t>
            </a:r>
          </a:p>
          <a:p>
            <a:r>
              <a:rPr lang="en-GB" sz="2500" b="1" dirty="0">
                <a:solidFill>
                  <a:schemeClr val="accent6">
                    <a:lumMod val="75000"/>
                  </a:schemeClr>
                </a:solidFill>
              </a:rPr>
              <a:t>Diffusion</a:t>
            </a:r>
            <a:r>
              <a:rPr lang="en-GB" sz="2500" dirty="0">
                <a:solidFill>
                  <a:schemeClr val="accent6">
                    <a:lumMod val="75000"/>
                  </a:schemeClr>
                </a:solidFill>
              </a:rPr>
              <a:t> – can lead to cross-talk of systems (no PCB)</a:t>
            </a:r>
          </a:p>
          <a:p>
            <a:r>
              <a:rPr lang="en-GB" sz="2500" b="1" dirty="0">
                <a:solidFill>
                  <a:schemeClr val="accent6">
                    <a:lumMod val="75000"/>
                  </a:schemeClr>
                </a:solidFill>
              </a:rPr>
              <a:t>Decoupling </a:t>
            </a:r>
            <a:r>
              <a:rPr lang="en-GB" sz="2500" dirty="0">
                <a:solidFill>
                  <a:schemeClr val="accent6">
                    <a:lumMod val="75000"/>
                  </a:schemeClr>
                </a:solidFill>
              </a:rPr>
              <a:t>– existing biological chassis are complicated, device may interact with endogenous </a:t>
            </a:r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pathways</a:t>
            </a:r>
          </a:p>
          <a:p>
            <a:endParaRPr lang="en-GB" sz="25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500" b="1" dirty="0" err="1" smtClean="0">
                <a:solidFill>
                  <a:schemeClr val="accent6">
                    <a:lumMod val="75000"/>
                  </a:schemeClr>
                </a:solidFill>
              </a:rPr>
              <a:t>BioBricks</a:t>
            </a:r>
            <a:r>
              <a:rPr lang="en-GB" sz="2500" b="1" dirty="0" smtClean="0">
                <a:solidFill>
                  <a:schemeClr val="accent6">
                    <a:lumMod val="75000"/>
                  </a:schemeClr>
                </a:solidFill>
              </a:rPr>
              <a:t> - </a:t>
            </a:r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behave differently in various environments</a:t>
            </a:r>
          </a:p>
          <a:p>
            <a:endParaRPr lang="en-GB" sz="25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Performance varies with labs due to </a:t>
            </a:r>
            <a:r>
              <a:rPr lang="en-GB" sz="2500" b="1" dirty="0" smtClean="0">
                <a:solidFill>
                  <a:schemeClr val="accent6">
                    <a:lumMod val="75000"/>
                  </a:schemeClr>
                </a:solidFill>
              </a:rPr>
              <a:t>variety of practices </a:t>
            </a:r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used to handle parts</a:t>
            </a:r>
            <a:endParaRPr lang="en-GB" sz="25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2" grpId="0"/>
      <p:bldP spid="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Role of Registry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30369" y="1124744"/>
            <a:ext cx="8913631" cy="1237918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r>
              <a:rPr lang="en-GB" sz="2500" dirty="0" smtClean="0">
                <a:solidFill>
                  <a:schemeClr val="accent6">
                    <a:lumMod val="75000"/>
                  </a:schemeClr>
                </a:solidFill>
              </a:rPr>
              <a:t>Registry functions as an open source to allow clear determination of standardisation issues to allow targeting them precision and in an effective manner by professionals. </a:t>
            </a:r>
            <a:endParaRPr lang="en-GB" sz="25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1187624" y="1484784"/>
            <a:ext cx="7215840" cy="1062832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</a:tabLst>
            </a:pPr>
            <a:r>
              <a:rPr lang="en-GB" dirty="0"/>
              <a:t>Towards a </a:t>
            </a:r>
            <a:r>
              <a:rPr lang="en-GB" dirty="0" err="1"/>
              <a:t>BioBrick</a:t>
            </a:r>
            <a:r>
              <a:rPr lang="en-GB" dirty="0"/>
              <a:t> Standard</a:t>
            </a:r>
          </a:p>
        </p:txBody>
      </p:sp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249120" y="3429000"/>
            <a:ext cx="8634240" cy="979303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7200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GB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816480" y="3200016"/>
            <a:ext cx="3168000" cy="489651"/>
          </a:xfrm>
          <a:prstGeom prst="rect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r>
              <a:rPr lang="en-GB" b="1" dirty="0">
                <a:solidFill>
                  <a:srgbClr val="FFFFFF"/>
                </a:solidFill>
              </a:rPr>
              <a:t>Prefix Sequence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820320" y="3200016"/>
            <a:ext cx="1306080" cy="489651"/>
          </a:xfrm>
          <a:prstGeom prst="rect">
            <a:avLst/>
          </a:prstGeom>
          <a:blipFill dpi="0" rotWithShape="0">
            <a:blip r:embed="rId4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FFFFFF"/>
                </a:solidFill>
              </a:rPr>
              <a:t>DNA part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078881" y="3200016"/>
            <a:ext cx="3313440" cy="489651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</a:tabLst>
            </a:pPr>
            <a:r>
              <a:rPr lang="en-GB" b="1" dirty="0">
                <a:solidFill>
                  <a:srgbClr val="FFFFFF"/>
                </a:solidFill>
              </a:rPr>
              <a:t>Suffix Sequence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187624" y="188640"/>
            <a:ext cx="7020000" cy="1143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Developing a standardised framework</a:t>
            </a:r>
            <a:endParaRPr kumimoji="0" lang="en-GB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1468801" y="182900"/>
            <a:ext cx="7215840" cy="1062832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</a:tabLst>
            </a:pPr>
            <a:r>
              <a:rPr lang="en-GB" dirty="0"/>
              <a:t>Towards a </a:t>
            </a:r>
            <a:r>
              <a:rPr lang="en-GB" dirty="0" err="1"/>
              <a:t>BioBrick</a:t>
            </a:r>
            <a:r>
              <a:rPr lang="en-GB" dirty="0"/>
              <a:t> Standard</a:t>
            </a:r>
          </a:p>
        </p:txBody>
      </p:sp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174287" y="5242160"/>
            <a:ext cx="8634240" cy="979303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7200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GB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41647" y="5013176"/>
            <a:ext cx="3168000" cy="489651"/>
          </a:xfrm>
          <a:prstGeom prst="rect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</a:tabLst>
            </a:pPr>
            <a:r>
              <a:rPr lang="en-GB" sz="1100" b="1" dirty="0">
                <a:solidFill>
                  <a:srgbClr val="FFFFFF"/>
                </a:solidFill>
              </a:rPr>
              <a:t>Prefix Sequence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745487" y="5013176"/>
            <a:ext cx="1306080" cy="489651"/>
          </a:xfrm>
          <a:prstGeom prst="rect">
            <a:avLst/>
          </a:prstGeom>
          <a:blipFill dpi="0" rotWithShape="0">
            <a:blip r:embed="rId4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GB" b="1" dirty="0">
                <a:solidFill>
                  <a:srgbClr val="FFFFFF"/>
                </a:solidFill>
              </a:rPr>
              <a:t>DNA part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004048" y="5013176"/>
            <a:ext cx="3313440" cy="489651"/>
          </a:xfrm>
          <a:prstGeom prst="rect">
            <a:avLst/>
          </a:prstGeom>
          <a:blipFill dpi="0" rotWithShape="0">
            <a:blip r:embed="rId5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</a:tabLst>
            </a:pPr>
            <a:r>
              <a:rPr lang="en-GB" sz="1100" b="1" dirty="0">
                <a:solidFill>
                  <a:srgbClr val="FFFFFF"/>
                </a:solidFill>
              </a:rPr>
              <a:t>Suffix Sequence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806447" y="5026138"/>
            <a:ext cx="947520" cy="443567"/>
          </a:xfrm>
          <a:prstGeom prst="rect">
            <a:avLst/>
          </a:prstGeom>
          <a:blipFill dpi="0" rotWithShape="0">
            <a:blip r:embed="rId6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GB" sz="2200" b="1" dirty="0">
                <a:solidFill>
                  <a:srgbClr val="FFFFFF"/>
                </a:solidFill>
              </a:rPr>
              <a:t>RS1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2799407" y="5026138"/>
            <a:ext cx="947520" cy="443567"/>
          </a:xfrm>
          <a:prstGeom prst="rect">
            <a:avLst/>
          </a:prstGeom>
          <a:blipFill dpi="0" rotWithShape="0">
            <a:blip r:embed="rId6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GB" sz="2200" b="1" dirty="0">
                <a:solidFill>
                  <a:srgbClr val="FFFFFF"/>
                </a:solidFill>
              </a:rPr>
              <a:t>RS2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5019887" y="5026138"/>
            <a:ext cx="947520" cy="443567"/>
          </a:xfrm>
          <a:prstGeom prst="rect">
            <a:avLst/>
          </a:prstGeom>
          <a:blipFill dpi="0" rotWithShape="0">
            <a:blip r:embed="rId6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GB" sz="2200" b="1" dirty="0">
                <a:solidFill>
                  <a:srgbClr val="FFFFFF"/>
                </a:solidFill>
              </a:rPr>
              <a:t>RS3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7272047" y="5026138"/>
            <a:ext cx="947520" cy="443567"/>
          </a:xfrm>
          <a:prstGeom prst="rect">
            <a:avLst/>
          </a:prstGeom>
          <a:blipFill dpi="0" rotWithShape="0">
            <a:blip r:embed="rId6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 lIns="81639" tIns="40820" rIns="81639" bIns="40820" anchor="ctr" anchorCtr="1"/>
          <a:lstStyle/>
          <a:p>
            <a:pPr algn="ctr">
              <a:tabLst>
                <a:tab pos="656650" algn="l"/>
              </a:tabLst>
            </a:pPr>
            <a:r>
              <a:rPr lang="en-GB" sz="2200" b="1" dirty="0">
                <a:solidFill>
                  <a:srgbClr val="FFFFFF"/>
                </a:solidFill>
              </a:rPr>
              <a:t>RS4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716016" y="3933056"/>
            <a:ext cx="144016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8064" y="1268760"/>
            <a:ext cx="42862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Arrow Connector 16"/>
          <p:cNvCxnSpPr/>
          <p:nvPr/>
        </p:nvCxnSpPr>
        <p:spPr>
          <a:xfrm flipH="1">
            <a:off x="2339752" y="3933056"/>
            <a:ext cx="1440160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275856" y="3212976"/>
            <a:ext cx="20867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In registry so called:</a:t>
            </a:r>
          </a:p>
          <a:p>
            <a:r>
              <a:rPr lang="en-GB" b="1" dirty="0" smtClean="0"/>
              <a:t>Plasmid backbones</a:t>
            </a:r>
            <a:endParaRPr lang="en-GB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0922" t="23265" r="13479" b="5861"/>
          <a:stretch>
            <a:fillRect/>
          </a:stretch>
        </p:blipFill>
        <p:spPr bwMode="auto">
          <a:xfrm>
            <a:off x="-73024" y="620688"/>
            <a:ext cx="9217024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mtClean="0"/>
              <a:t>Assembly standards</a:t>
            </a:r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15712" t="16472" r="9781" b="14906"/>
          <a:stretch>
            <a:fillRect/>
          </a:stretch>
        </p:blipFill>
        <p:spPr bwMode="auto">
          <a:xfrm>
            <a:off x="0" y="1594309"/>
            <a:ext cx="9144000" cy="5263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262</Words>
  <Application>Microsoft Office PowerPoint</Application>
  <PresentationFormat>On-screen Show (4:3)</PresentationFormat>
  <Paragraphs>63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Why to standarise?</vt:lpstr>
      <vt:lpstr>Engineering Approach </vt:lpstr>
      <vt:lpstr>How is engineering biology different from electronic engineering</vt:lpstr>
      <vt:lpstr>The Role of Registry</vt:lpstr>
      <vt:lpstr>Towards a BioBrick Standard</vt:lpstr>
      <vt:lpstr>Towards a BioBrick Standard</vt:lpstr>
      <vt:lpstr>Slide 7</vt:lpstr>
      <vt:lpstr>Assembly standards</vt:lpstr>
    </vt:vector>
  </TitlesOfParts>
  <Company>Imperial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pdf08</dc:creator>
  <cp:lastModifiedBy>pdf08</cp:lastModifiedBy>
  <cp:revision>12</cp:revision>
  <dcterms:created xsi:type="dcterms:W3CDTF">2010-07-12T09:12:19Z</dcterms:created>
  <dcterms:modified xsi:type="dcterms:W3CDTF">2010-07-12T11:09:02Z</dcterms:modified>
</cp:coreProperties>
</file>