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4" r:id="rId5"/>
    <p:sldId id="263" r:id="rId6"/>
    <p:sldId id="269" r:id="rId7"/>
    <p:sldId id="271" r:id="rId8"/>
    <p:sldId id="270" r:id="rId9"/>
    <p:sldId id="268" r:id="rId10"/>
    <p:sldId id="278" r:id="rId11"/>
    <p:sldId id="266" r:id="rId12"/>
    <p:sldId id="259" r:id="rId13"/>
    <p:sldId id="272" r:id="rId14"/>
    <p:sldId id="276" r:id="rId15"/>
    <p:sldId id="261" r:id="rId16"/>
    <p:sldId id="275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6F307-6050-4BDD-AC7A-E8A1088D21D7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47296-AD0D-4663-80F9-B033CA3C4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47296-AD0D-4663-80F9-B033CA3C475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47296-AD0D-4663-80F9-B033CA3C475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47296-AD0D-4663-80F9-B033CA3C47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47296-AD0D-4663-80F9-B033CA3C47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47296-AD0D-4663-80F9-B033CA3C475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47296-AD0D-4663-80F9-B033CA3C47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47296-AD0D-4663-80F9-B033CA3C47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47296-AD0D-4663-80F9-B033CA3C475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47296-AD0D-4663-80F9-B033CA3C475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47296-AD0D-4663-80F9-B033CA3C475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47296-AD0D-4663-80F9-B033CA3C475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47296-AD0D-4663-80F9-B033CA3C475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47296-AD0D-4663-80F9-B033CA3C475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D4ADA9-D9B4-4A7A-A20B-353B3B09020F}" type="slidenum">
              <a:rPr lang="en-US" smtClean="0">
                <a:ea typeface="ＭＳ Ｐゴシック" pitchFamily="34" charset="-128"/>
              </a:rPr>
              <a:pPr>
                <a:defRPr/>
              </a:pPr>
              <a:t>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47296-AD0D-4663-80F9-B033CA3C475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47296-AD0D-4663-80F9-B033CA3C47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47296-AD0D-4663-80F9-B033CA3C47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A890-08BF-4D4B-986D-E44A98FE02D4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C905-1060-449A-9142-445E65A6B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A890-08BF-4D4B-986D-E44A98FE02D4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C905-1060-449A-9142-445E65A6B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A890-08BF-4D4B-986D-E44A98FE02D4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C905-1060-449A-9142-445E65A6B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A890-08BF-4D4B-986D-E44A98FE02D4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C905-1060-449A-9142-445E65A6B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A890-08BF-4D4B-986D-E44A98FE02D4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C905-1060-449A-9142-445E65A6B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A890-08BF-4D4B-986D-E44A98FE02D4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C905-1060-449A-9142-445E65A6B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A890-08BF-4D4B-986D-E44A98FE02D4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C905-1060-449A-9142-445E65A6B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A890-08BF-4D4B-986D-E44A98FE02D4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C905-1060-449A-9142-445E65A6B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A890-08BF-4D4B-986D-E44A98FE02D4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C905-1060-449A-9142-445E65A6B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A890-08BF-4D4B-986D-E44A98FE02D4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C905-1060-449A-9142-445E65A6B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A890-08BF-4D4B-986D-E44A98FE02D4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C905-1060-449A-9142-445E65A6B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0A890-08BF-4D4B-986D-E44A98FE02D4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7C905-1060-449A-9142-445E65A6B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438400"/>
            <a:ext cx="655320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Lab 3: Picture This</a:t>
            </a:r>
          </a:p>
          <a:p>
            <a:endParaRPr lang="en-US" sz="1100" dirty="0" smtClean="0"/>
          </a:p>
          <a:p>
            <a:pPr>
              <a:buFont typeface="Arial" charset="0"/>
              <a:buNone/>
            </a:pPr>
            <a:r>
              <a:rPr lang="en-US" sz="2400" dirty="0" smtClean="0"/>
              <a:t>Itinerary:</a:t>
            </a:r>
          </a:p>
          <a:p>
            <a:pPr lvl="1"/>
            <a:r>
              <a:rPr lang="en-US" sz="2400" dirty="0" smtClean="0"/>
              <a:t>Lab Introduction</a:t>
            </a:r>
          </a:p>
          <a:p>
            <a:pPr lvl="1"/>
            <a:r>
              <a:rPr lang="en-US" sz="2400" dirty="0" smtClean="0"/>
              <a:t>Perform the student lab:</a:t>
            </a:r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Find a picture</a:t>
            </a:r>
            <a:endParaRPr lang="en-US" sz="2400" dirty="0" smtClean="0"/>
          </a:p>
          <a:p>
            <a:pPr lvl="1"/>
            <a:r>
              <a:rPr lang="en-US" sz="2400" dirty="0" smtClean="0"/>
              <a:t>	</a:t>
            </a:r>
            <a:r>
              <a:rPr lang="en-US" sz="2400" dirty="0" err="1" smtClean="0"/>
              <a:t>TinkerCell</a:t>
            </a:r>
            <a:endParaRPr lang="en-US" sz="2400" dirty="0" smtClean="0"/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Electronics</a:t>
            </a:r>
          </a:p>
          <a:p>
            <a:pPr lvl="1"/>
            <a:r>
              <a:rPr lang="en-US" sz="2400" dirty="0" smtClean="0"/>
              <a:t>Teacher </a:t>
            </a:r>
            <a:r>
              <a:rPr lang="en-US" sz="2400" dirty="0" smtClean="0"/>
              <a:t>preparation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lvl="1"/>
            <a:r>
              <a:rPr lang="en-US" sz="2400" dirty="0" smtClean="0"/>
              <a:t>Homework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"/>
            <a:ext cx="29622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048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96000" y="2667000"/>
            <a:ext cx="2381250" cy="317182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543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science and engineering, a </a:t>
            </a:r>
            <a:r>
              <a:rPr lang="en-US" sz="2200" b="1" dirty="0" smtClean="0"/>
              <a:t>m</a:t>
            </a:r>
            <a:r>
              <a:rPr lang="en-US" sz="2200" b="1" dirty="0" smtClean="0"/>
              <a:t>odel</a:t>
            </a:r>
            <a:r>
              <a:rPr lang="en-US" sz="2200" dirty="0" smtClean="0"/>
              <a:t> can be defined as: a simplified representation </a:t>
            </a:r>
            <a:r>
              <a:rPr lang="en-US" sz="2200" dirty="0" smtClean="0"/>
              <a:t>or description of a system or complex </a:t>
            </a:r>
            <a:r>
              <a:rPr lang="en-US" sz="2200" dirty="0" smtClean="0"/>
              <a:t>entity, especially </a:t>
            </a:r>
            <a:r>
              <a:rPr lang="en-US" sz="2200" dirty="0" smtClean="0"/>
              <a:t>one designed to facilitate calculations and </a:t>
            </a:r>
            <a:r>
              <a:rPr lang="en-US" sz="2200" dirty="0" smtClean="0"/>
              <a:t>predictions.</a:t>
            </a:r>
          </a:p>
          <a:p>
            <a:endParaRPr lang="en-US" sz="2200" dirty="0" smtClean="0"/>
          </a:p>
          <a:p>
            <a:r>
              <a:rPr lang="en-US" sz="2200" dirty="0" smtClean="0"/>
              <a:t>For instance, we are all familiar with the Bohr model of the atom</a:t>
            </a:r>
          </a:p>
          <a:p>
            <a:r>
              <a:rPr lang="en-US" sz="2200" dirty="0" smtClean="0"/>
              <a:t>These pictures are </a:t>
            </a:r>
            <a:r>
              <a:rPr lang="en-US" sz="2200" b="1" dirty="0" smtClean="0"/>
              <a:t>illustrations</a:t>
            </a:r>
            <a:r>
              <a:rPr lang="en-US" sz="2200" dirty="0" smtClean="0"/>
              <a:t> of that model: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429000"/>
            <a:ext cx="19716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5" y="3048005"/>
            <a:ext cx="2560606" cy="254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124200"/>
            <a:ext cx="24384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33401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We’ve just seen one representation of a model of the bacterial photography system.</a:t>
            </a:r>
          </a:p>
          <a:p>
            <a:endParaRPr lang="en-US" sz="2400" dirty="0" smtClean="0"/>
          </a:p>
          <a:p>
            <a:r>
              <a:rPr lang="en-US" sz="2400" dirty="0" smtClean="0"/>
              <a:t>Here’s another way to illustrate the model…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638800"/>
            <a:ext cx="69765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How does the info in this picture differ from the preceding?</a:t>
            </a:r>
            <a:endParaRPr lang="en-US" sz="2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09800"/>
            <a:ext cx="4144328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524000"/>
            <a:ext cx="914400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609600" y="2667000"/>
            <a:ext cx="1524000" cy="1371600"/>
          </a:xfrm>
          <a:prstGeom prst="wedgeRoundRectCallout">
            <a:avLst>
              <a:gd name="adj1" fmla="val -12148"/>
              <a:gd name="adj2" fmla="val -80875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can alter this and see what happens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200400" y="1447800"/>
            <a:ext cx="914400" cy="612648"/>
          </a:xfrm>
          <a:prstGeom prst="wedgeRoundRectCallout">
            <a:avLst>
              <a:gd name="adj1" fmla="val -20833"/>
              <a:gd name="adj2" fmla="val 88030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r>
              <a:rPr lang="en-US" dirty="0" smtClean="0"/>
              <a:t>ere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286000" y="4343400"/>
            <a:ext cx="914400" cy="612648"/>
          </a:xfrm>
          <a:prstGeom prst="wedgeRoundRectCallout">
            <a:avLst>
              <a:gd name="adj1" fmla="val 43640"/>
              <a:gd name="adj2" fmla="val -143706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 here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419600" y="5257800"/>
            <a:ext cx="914400" cy="612648"/>
          </a:xfrm>
          <a:prstGeom prst="wedgeRoundRectCallout">
            <a:avLst>
              <a:gd name="adj1" fmla="val -28728"/>
              <a:gd name="adj2" fmla="val -129959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 here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400800" y="5257800"/>
            <a:ext cx="914400" cy="612648"/>
          </a:xfrm>
          <a:prstGeom prst="wedgeRoundRectCallout">
            <a:avLst>
              <a:gd name="adj1" fmla="val -58991"/>
              <a:gd name="adj2" fmla="val -157453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 here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391400" y="3429000"/>
            <a:ext cx="914400" cy="612648"/>
          </a:xfrm>
          <a:prstGeom prst="wedgeRoundRectCallout">
            <a:avLst>
              <a:gd name="adj1" fmla="val -116886"/>
              <a:gd name="adj2" fmla="val -41585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 here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629400" y="1905000"/>
            <a:ext cx="914400" cy="612648"/>
          </a:xfrm>
          <a:prstGeom prst="wedgeRoundRectCallout">
            <a:avLst>
              <a:gd name="adj1" fmla="val -31359"/>
              <a:gd name="adj2" fmla="val 84103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 here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648200" y="1828800"/>
            <a:ext cx="1524000" cy="612648"/>
          </a:xfrm>
          <a:prstGeom prst="wedgeRoundRectCallout">
            <a:avLst>
              <a:gd name="adj1" fmla="val -8991"/>
              <a:gd name="adj2" fmla="val 72319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 we might change this…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228600"/>
            <a:ext cx="670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 more powerful representation will allow us to simulate how the model behaves</a:t>
            </a:r>
          </a:p>
          <a:p>
            <a:r>
              <a:rPr lang="en-US" sz="2200" dirty="0" smtClean="0"/>
              <a:t>Here is a computer aided design (CAD) generated </a:t>
            </a:r>
            <a:r>
              <a:rPr lang="en-US" sz="2200" dirty="0" smtClean="0"/>
              <a:t>model</a:t>
            </a:r>
            <a:r>
              <a:rPr lang="en-US" sz="2200" dirty="0" smtClean="0"/>
              <a:t>:</a:t>
            </a:r>
            <a:endParaRPr lang="en-US" sz="2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7010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1600" y="685800"/>
            <a:ext cx="55400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We can use these slide bars to alter the system</a:t>
            </a:r>
            <a:endParaRPr lang="en-US" sz="2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143000"/>
            <a:ext cx="54483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533400"/>
            <a:ext cx="34386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And generate data like this…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334000"/>
            <a:ext cx="7512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How might doing this help engineers in designing their systems?</a:t>
            </a:r>
            <a:endParaRPr lang="en-US" sz="2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85863"/>
            <a:ext cx="7620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4572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 we can model the system with electronic components and see what happens when we change things…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562600"/>
            <a:ext cx="8392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Of course, we’ll have to figure out how this is analogous to what happens in a cell…</a:t>
            </a:r>
            <a:endParaRPr lang="en-US" sz="2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708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685800"/>
            <a:ext cx="67824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Can this really help us understand what happens in a cell?</a:t>
            </a:r>
            <a:endParaRPr lang="en-US" sz="2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438400"/>
            <a:ext cx="5329238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9200" y="1219200"/>
            <a:ext cx="7011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But first, you will select a picture so you can make your own</a:t>
            </a:r>
          </a:p>
          <a:p>
            <a:r>
              <a:rPr lang="en-US" sz="2200" dirty="0" smtClean="0"/>
              <a:t> bacterial picture…</a:t>
            </a:r>
            <a:endParaRPr lang="en-US" sz="2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88392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0"/>
            <a:ext cx="762000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04800"/>
            <a:ext cx="32670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28600"/>
            <a:ext cx="38100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engineering paradigm</a:t>
            </a:r>
          </a:p>
        </p:txBody>
      </p:sp>
      <p:sp>
        <p:nvSpPr>
          <p:cNvPr id="7171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Rounded Rectangular Callout 4"/>
          <p:cNvSpPr/>
          <p:nvPr/>
        </p:nvSpPr>
        <p:spPr>
          <a:xfrm>
            <a:off x="4343400" y="1371600"/>
            <a:ext cx="2057400" cy="993775"/>
          </a:xfrm>
          <a:prstGeom prst="wedgeRoundRectCallout">
            <a:avLst>
              <a:gd name="adj1" fmla="val -92688"/>
              <a:gd name="adj2" fmla="val 6899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The focus of this lab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76400" y="2514600"/>
            <a:ext cx="1752600" cy="914400"/>
          </a:xfrm>
          <a:prstGeom prst="roundRect">
            <a:avLst>
              <a:gd name="adj" fmla="val 1481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Design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43600" y="2514600"/>
            <a:ext cx="18288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Build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33800" y="4800600"/>
            <a:ext cx="18288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Test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191000" y="28194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7336643">
            <a:off x="5463382" y="3882231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Up Arrow 11"/>
          <p:cNvSpPr/>
          <p:nvPr/>
        </p:nvSpPr>
        <p:spPr>
          <a:xfrm rot="19066534">
            <a:off x="3084966" y="3617756"/>
            <a:ext cx="485775" cy="97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828800"/>
            <a:ext cx="66865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838200"/>
            <a:ext cx="7153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With the two component bacterial photography system </a:t>
            </a:r>
          </a:p>
          <a:p>
            <a:r>
              <a:rPr lang="en-US" sz="2200" dirty="0" smtClean="0"/>
              <a:t>bacteria can grow light or dark and take “photos” like these…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4953000"/>
            <a:ext cx="7110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genetic system that produces these is complicated. </a:t>
            </a:r>
          </a:p>
          <a:p>
            <a:r>
              <a:rPr lang="en-US" sz="2200" dirty="0" smtClean="0"/>
              <a:t>We can make illustrations that represent the model</a:t>
            </a:r>
            <a:endParaRPr lang="en-US" sz="2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xplosion 2 8"/>
          <p:cNvSpPr/>
          <p:nvPr/>
        </p:nvSpPr>
        <p:spPr>
          <a:xfrm>
            <a:off x="3581400" y="838200"/>
            <a:ext cx="914400" cy="914400"/>
          </a:xfrm>
          <a:prstGeom prst="irregularSeal2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429000" y="1600200"/>
            <a:ext cx="914400" cy="9144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OmpR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371600" y="1600200"/>
            <a:ext cx="914400" cy="9144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Light Sensor</a:t>
            </a:r>
          </a:p>
          <a:p>
            <a:pPr algn="ctr"/>
            <a:r>
              <a:rPr lang="en-US" dirty="0" smtClean="0"/>
              <a:t>Cph8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2438400" y="1828800"/>
            <a:ext cx="838200" cy="484632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419600" y="1828800"/>
            <a:ext cx="838200" cy="484632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ent Arrow 14"/>
          <p:cNvSpPr/>
          <p:nvPr/>
        </p:nvSpPr>
        <p:spPr>
          <a:xfrm>
            <a:off x="5334000" y="1676400"/>
            <a:ext cx="813816" cy="868680"/>
          </a:xfrm>
          <a:prstGeom prst="ben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248400" y="1752600"/>
            <a:ext cx="609600" cy="484632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Callout 24"/>
          <p:cNvSpPr/>
          <p:nvPr/>
        </p:nvSpPr>
        <p:spPr>
          <a:xfrm>
            <a:off x="5257800" y="838200"/>
            <a:ext cx="914400" cy="914400"/>
          </a:xfrm>
          <a:prstGeom prst="downArrowCallo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Lac Z On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57200" y="762000"/>
            <a:ext cx="10668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light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2819401"/>
            <a:ext cx="59812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the dark:</a:t>
            </a:r>
          </a:p>
          <a:p>
            <a:r>
              <a:rPr lang="en-US" sz="2200" dirty="0" smtClean="0"/>
              <a:t>The Cph8 sensor is stimulated</a:t>
            </a:r>
          </a:p>
          <a:p>
            <a:r>
              <a:rPr lang="en-US" sz="2200" dirty="0" err="1" smtClean="0"/>
              <a:t>OmpR</a:t>
            </a:r>
            <a:r>
              <a:rPr lang="en-US" sz="2200" dirty="0" smtClean="0"/>
              <a:t> (a transcription factor) is </a:t>
            </a:r>
            <a:r>
              <a:rPr lang="en-US" sz="2200" dirty="0" err="1" smtClean="0"/>
              <a:t>phosphorylated</a:t>
            </a:r>
            <a:endParaRPr lang="en-US" sz="2200" dirty="0" smtClean="0"/>
          </a:p>
          <a:p>
            <a:r>
              <a:rPr lang="en-US" sz="2200" dirty="0" smtClean="0"/>
              <a:t>Which activates the promoter</a:t>
            </a:r>
          </a:p>
          <a:p>
            <a:r>
              <a:rPr lang="en-US" sz="2200" dirty="0" smtClean="0"/>
              <a:t>Lac Z gene is expressed</a:t>
            </a:r>
          </a:p>
          <a:p>
            <a:r>
              <a:rPr lang="en-US" sz="2200" dirty="0" smtClean="0"/>
              <a:t>Beta gal enzyme is made</a:t>
            </a:r>
          </a:p>
          <a:p>
            <a:r>
              <a:rPr lang="en-US" sz="2200" dirty="0" smtClean="0"/>
              <a:t>Beta gal converts S-gal into pigment</a:t>
            </a:r>
          </a:p>
          <a:p>
            <a:r>
              <a:rPr lang="en-US" sz="2200" dirty="0" smtClean="0"/>
              <a:t>	And the media becomes dark.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24" name="Down Arrow 23"/>
          <p:cNvSpPr/>
          <p:nvPr/>
        </p:nvSpPr>
        <p:spPr>
          <a:xfrm>
            <a:off x="7696200" y="2743200"/>
            <a:ext cx="484632" cy="978408"/>
          </a:xfrm>
          <a:prstGeom prst="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32-Point Star 25"/>
          <p:cNvSpPr/>
          <p:nvPr/>
        </p:nvSpPr>
        <p:spPr>
          <a:xfrm>
            <a:off x="6934200" y="1447800"/>
            <a:ext cx="2057400" cy="1295400"/>
          </a:xfrm>
          <a:prstGeom prst="star32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B-gal is produced</a:t>
            </a:r>
            <a:endParaRPr lang="en-US" dirty="0"/>
          </a:p>
        </p:txBody>
      </p:sp>
      <p:sp>
        <p:nvSpPr>
          <p:cNvPr id="28" name="Cloud 27"/>
          <p:cNvSpPr/>
          <p:nvPr/>
        </p:nvSpPr>
        <p:spPr>
          <a:xfrm>
            <a:off x="6934200" y="3733800"/>
            <a:ext cx="1981200" cy="1219200"/>
          </a:xfrm>
          <a:prstGeom prst="clou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Dark pigment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752600" y="228600"/>
            <a:ext cx="640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What happens in the bacterial photography system?</a:t>
            </a:r>
            <a:endParaRPr lang="en-US" sz="2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 animBg="1"/>
      <p:bldP spid="25" grpId="0" animBg="1"/>
      <p:bldP spid="27" grpId="0" animBg="1"/>
      <p:bldP spid="24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2133600"/>
            <a:ext cx="914400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Light Sensor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Cph8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76600" y="2133600"/>
            <a:ext cx="914400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OmpR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Bent Arrow 3"/>
          <p:cNvSpPr/>
          <p:nvPr/>
        </p:nvSpPr>
        <p:spPr>
          <a:xfrm>
            <a:off x="5181600" y="2133600"/>
            <a:ext cx="813816" cy="868680"/>
          </a:xfrm>
          <a:prstGeom prst="ben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ctagon 4"/>
          <p:cNvSpPr/>
          <p:nvPr/>
        </p:nvSpPr>
        <p:spPr>
          <a:xfrm>
            <a:off x="6781800" y="1905000"/>
            <a:ext cx="1371600" cy="1447800"/>
          </a:xfrm>
          <a:prstGeom prst="octag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 B-gal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286000" y="2362200"/>
            <a:ext cx="838200" cy="48463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267200" y="2362200"/>
            <a:ext cx="838200" cy="48463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096000" y="2362200"/>
            <a:ext cx="609600" cy="48463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Sun 16"/>
          <p:cNvSpPr/>
          <p:nvPr/>
        </p:nvSpPr>
        <p:spPr>
          <a:xfrm>
            <a:off x="304800" y="685800"/>
            <a:ext cx="1752600" cy="16002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light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Down Arrow Callout 22"/>
          <p:cNvSpPr/>
          <p:nvPr/>
        </p:nvSpPr>
        <p:spPr>
          <a:xfrm>
            <a:off x="5181600" y="1219200"/>
            <a:ext cx="914400" cy="914400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Lac Z Off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400" y="3352800"/>
            <a:ext cx="6019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In </a:t>
            </a:r>
            <a:r>
              <a:rPr lang="en-US" sz="2200" dirty="0" smtClean="0"/>
              <a:t>the </a:t>
            </a:r>
            <a:r>
              <a:rPr lang="en-US" sz="2200" dirty="0" smtClean="0"/>
              <a:t>light:</a:t>
            </a: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 smtClean="0"/>
              <a:t>Cph8 </a:t>
            </a:r>
            <a:r>
              <a:rPr lang="en-US" sz="2200" dirty="0" smtClean="0"/>
              <a:t>sensor is </a:t>
            </a:r>
            <a:r>
              <a:rPr lang="en-US" sz="2200" dirty="0" smtClean="0"/>
              <a:t>not stimulated</a:t>
            </a:r>
            <a:endParaRPr lang="en-US" sz="2200" dirty="0" smtClean="0"/>
          </a:p>
          <a:p>
            <a:r>
              <a:rPr lang="en-US" sz="2200" dirty="0" err="1" smtClean="0"/>
              <a:t>OmpR</a:t>
            </a:r>
            <a:r>
              <a:rPr lang="en-US" sz="2200" dirty="0" smtClean="0"/>
              <a:t> (a transcription factor) </a:t>
            </a:r>
            <a:r>
              <a:rPr lang="en-US" sz="2200" dirty="0" smtClean="0"/>
              <a:t>is </a:t>
            </a:r>
            <a:r>
              <a:rPr lang="en-US" sz="2200" dirty="0" err="1" smtClean="0"/>
              <a:t>dephosphorylated</a:t>
            </a:r>
            <a:endParaRPr lang="en-US" sz="2200" dirty="0" smtClean="0"/>
          </a:p>
          <a:p>
            <a:r>
              <a:rPr lang="en-US" sz="2200" dirty="0" smtClean="0"/>
              <a:t>Promoter is </a:t>
            </a:r>
            <a:r>
              <a:rPr lang="en-US" sz="2200" dirty="0" smtClean="0"/>
              <a:t>not active</a:t>
            </a:r>
            <a:endParaRPr lang="en-US" sz="2200" dirty="0" smtClean="0"/>
          </a:p>
          <a:p>
            <a:r>
              <a:rPr lang="en-US" sz="2200" dirty="0" smtClean="0"/>
              <a:t>Lac Z gene is </a:t>
            </a:r>
            <a:r>
              <a:rPr lang="en-US" sz="2200" dirty="0" smtClean="0"/>
              <a:t>not expressed</a:t>
            </a:r>
            <a:endParaRPr lang="en-US" sz="2200" dirty="0" smtClean="0"/>
          </a:p>
          <a:p>
            <a:r>
              <a:rPr lang="en-US" sz="2200" dirty="0" smtClean="0"/>
              <a:t>No Beta </a:t>
            </a:r>
            <a:r>
              <a:rPr lang="en-US" sz="2200" dirty="0" smtClean="0"/>
              <a:t>gal </a:t>
            </a:r>
            <a:r>
              <a:rPr lang="en-US" sz="2200" dirty="0" smtClean="0"/>
              <a:t> to convert S-gal </a:t>
            </a:r>
            <a:r>
              <a:rPr lang="en-US" sz="2200" dirty="0" smtClean="0"/>
              <a:t>into </a:t>
            </a:r>
            <a:r>
              <a:rPr lang="en-US" sz="2200" dirty="0" smtClean="0"/>
              <a:t>pigment</a:t>
            </a:r>
          </a:p>
          <a:p>
            <a:r>
              <a:rPr lang="en-US" sz="2200" dirty="0" smtClean="0"/>
              <a:t>So no pigment is produced by the bacteria and the 	pigment stays light</a:t>
            </a:r>
            <a:endParaRPr lang="en-US" sz="2200" dirty="0" smtClean="0"/>
          </a:p>
        </p:txBody>
      </p:sp>
      <p:sp>
        <p:nvSpPr>
          <p:cNvPr id="31" name="Down Arrow 30"/>
          <p:cNvSpPr/>
          <p:nvPr/>
        </p:nvSpPr>
        <p:spPr>
          <a:xfrm>
            <a:off x="7239000" y="3429000"/>
            <a:ext cx="484632" cy="97840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loud 31"/>
          <p:cNvSpPr/>
          <p:nvPr/>
        </p:nvSpPr>
        <p:spPr>
          <a:xfrm>
            <a:off x="6705600" y="4572000"/>
            <a:ext cx="1752600" cy="114300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 Pigment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7" grpId="0" animBg="1"/>
      <p:bldP spid="23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5704</TotalTime>
  <Words>431</Words>
  <Application>Microsoft Office PowerPoint</Application>
  <PresentationFormat>On-screen Show (4:3)</PresentationFormat>
  <Paragraphs>93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An engineering paradigm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jim</cp:lastModifiedBy>
  <cp:revision>38</cp:revision>
  <dcterms:created xsi:type="dcterms:W3CDTF">2011-07-28T19:17:29Z</dcterms:created>
  <dcterms:modified xsi:type="dcterms:W3CDTF">2011-08-04T19:12:18Z</dcterms:modified>
</cp:coreProperties>
</file>