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4" r:id="rId10"/>
    <p:sldId id="263" r:id="rId11"/>
    <p:sldId id="265" r:id="rId12"/>
    <p:sldId id="268" r:id="rId13"/>
    <p:sldId id="266" r:id="rId14"/>
    <p:sldId id="269" r:id="rId15"/>
    <p:sldId id="267" r:id="rId16"/>
    <p:sldId id="278" r:id="rId17"/>
    <p:sldId id="287" r:id="rId18"/>
    <p:sldId id="283" r:id="rId19"/>
    <p:sldId id="284" r:id="rId20"/>
    <p:sldId id="285" r:id="rId21"/>
    <p:sldId id="282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35093-285A-4523-B482-0F40AC1BA524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57D73-F9C7-4806-9B0D-D0065A7B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7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Conclusions I drew from the testing </a:t>
            </a:r>
            <a:r>
              <a:rPr lang="en-US" dirty="0" err="1" smtClean="0"/>
              <a:t>natalie</a:t>
            </a:r>
            <a:r>
              <a:rPr lang="en-US" dirty="0" smtClean="0"/>
              <a:t> and I did throughout</a:t>
            </a:r>
            <a:r>
              <a:rPr lang="en-US" baseline="0" dirty="0" smtClean="0"/>
              <a:t> SURP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7D73-F9C7-4806-9B0D-D0065A7B6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1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300 show up</a:t>
            </a:r>
            <a:r>
              <a:rPr lang="en-US" baseline="0" dirty="0" smtClean="0"/>
              <a:t> as significant by chance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7D73-F9C7-4806-9B0D-D0065A7B6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a bunch of data collection/testing, decided to focus on full</a:t>
            </a:r>
            <a:r>
              <a:rPr lang="en-US" baseline="0" dirty="0" smtClean="0"/>
              <a:t> analysis of each gene in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57D73-F9C7-4806-9B0D-D0065A7B6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9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3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8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6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6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0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6149-C9C3-469A-BE63-26872DB4FE7F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7A5E-73E8-4A11-9B14-022F56B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Data Analysis and </a:t>
            </a:r>
            <a:r>
              <a:rPr lang="en-US" b="1" dirty="0" err="1" smtClean="0"/>
              <a:t>GRNmap</a:t>
            </a:r>
            <a:r>
              <a:rPr lang="en-US" b="1" dirty="0" smtClean="0"/>
              <a:t> Testing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Grace Johnson and Natalie Williams</a:t>
            </a:r>
          </a:p>
          <a:p>
            <a:r>
              <a:rPr lang="en-US" dirty="0" smtClean="0"/>
              <a:t>June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5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Clustering with 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STEM (short time series expression miner) groups genes based on similar dynamics</a:t>
            </a:r>
          </a:p>
          <a:p>
            <a:r>
              <a:rPr lang="en-US" dirty="0" smtClean="0"/>
              <a:t>We built STEM profiles from genes with B&amp;H p &lt; 0.05 from within-strain ANOVA for our strain</a:t>
            </a:r>
          </a:p>
          <a:p>
            <a:r>
              <a:rPr lang="en-US" dirty="0" smtClean="0"/>
              <a:t>Profiles include GO information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3276600" cy="245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92" y="4114800"/>
            <a:ext cx="3276600" cy="245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0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YEASTRACT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from significant STEM profiles were entered as target genes into YEASTRACT</a:t>
            </a:r>
          </a:p>
          <a:p>
            <a:pPr lvl="1"/>
            <a:r>
              <a:rPr lang="en-US" dirty="0" smtClean="0"/>
              <a:t>Inferring that the same set of TFs regulate genes that have similar dynamics</a:t>
            </a:r>
          </a:p>
          <a:p>
            <a:r>
              <a:rPr lang="en-US" dirty="0" smtClean="0"/>
              <a:t>YEASTRACT outputs a list of candidate TFs ranked by significance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4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Using YEASTRACT to create a hypothesis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the resulting list of significant regulators, CIN5, GLN3, HAP4, HMO1, SWI4, and ZAP1 were added</a:t>
            </a:r>
          </a:p>
          <a:p>
            <a:r>
              <a:rPr lang="en-US" dirty="0" smtClean="0"/>
              <a:t>The new list of 15-30 genes was entered into the YEASTRACT Gene Regulation Matrix as both regulators and target genes</a:t>
            </a:r>
          </a:p>
          <a:p>
            <a:r>
              <a:rPr lang="en-US" dirty="0" smtClean="0"/>
              <a:t>YEASTRACT outputs adjacency matrix that can be fed into </a:t>
            </a:r>
            <a:r>
              <a:rPr lang="en-US" dirty="0" err="1" smtClean="0"/>
              <a:t>GRNmap</a:t>
            </a:r>
            <a:r>
              <a:rPr lang="en-US" dirty="0" smtClean="0"/>
              <a:t> and visualized with </a:t>
            </a:r>
            <a:r>
              <a:rPr lang="en-US" dirty="0" err="1" smtClean="0"/>
              <a:t>GRNsight</a:t>
            </a:r>
            <a:endParaRPr lang="en-US" dirty="0" smtClean="0"/>
          </a:p>
          <a:p>
            <a:pPr lvl="1"/>
            <a:r>
              <a:rPr lang="en-US" dirty="0" smtClean="0"/>
              <a:t>Selecting “DNA binding evidence plus expression evidence” gives a more connected network</a:t>
            </a:r>
          </a:p>
          <a:p>
            <a:pPr lvl="1"/>
            <a:r>
              <a:rPr lang="en-US" dirty="0" smtClean="0"/>
              <a:t>Selecting “only DNA binding evidence” gives a less connected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:r>
            <a:r>
              <a:rPr lang="en-US" sz="3200" b="1" dirty="0" smtClean="0"/>
              <a:t> Estimates Parameters and Runs a Forward Simulation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73" y="1235698"/>
            <a:ext cx="8229600" cy="3124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Networks from YEASTRACT were formatted in input sheet for MATLAB</a:t>
            </a:r>
          </a:p>
          <a:p>
            <a:pPr lvl="1"/>
            <a:r>
              <a:rPr lang="en-US" sz="2000" dirty="0" smtClean="0"/>
              <a:t>Input sheet included log2 fold change data from </a:t>
            </a:r>
            <a:r>
              <a:rPr lang="en-US" sz="2000" dirty="0" err="1" smtClean="0"/>
              <a:t>wt</a:t>
            </a:r>
            <a:r>
              <a:rPr lang="en-US" sz="2000" dirty="0" smtClean="0"/>
              <a:t> and deletion strains</a:t>
            </a:r>
          </a:p>
          <a:p>
            <a:r>
              <a:rPr lang="en-US" sz="2400" dirty="0" smtClean="0"/>
              <a:t>Outputs were obtained by fitting model to </a:t>
            </a:r>
            <a:r>
              <a:rPr lang="en-US" sz="2400" dirty="0" err="1" smtClean="0"/>
              <a:t>wt</a:t>
            </a:r>
            <a:r>
              <a:rPr lang="en-US" sz="2400" dirty="0" smtClean="0"/>
              <a:t> data and chosen deletion strain data. Production rates and weights were estimated.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28078"/>
            <a:ext cx="294913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 b					Estimated b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5421"/>
            <a:ext cx="2971800" cy="222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4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Estimated weights from </a:t>
            </a:r>
            <a:r>
              <a:rPr lang="en-US" sz="3600" b="1" dirty="0" err="1" smtClean="0"/>
              <a:t>GRNmap</a:t>
            </a:r>
            <a:r>
              <a:rPr lang="en-US" sz="3600" b="1" dirty="0" smtClean="0"/>
              <a:t> were visualized using </a:t>
            </a:r>
            <a:r>
              <a:rPr lang="en-US" sz="3600" b="1" dirty="0" err="1" smtClean="0"/>
              <a:t>GRNsight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419850" cy="395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148809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16 Plus from STEM, using </a:t>
            </a:r>
            <a:r>
              <a:rPr lang="en-US" dirty="0" err="1" smtClean="0"/>
              <a:t>wt</a:t>
            </a:r>
            <a:r>
              <a:rPr lang="en-US" dirty="0" smtClean="0"/>
              <a:t> and dHAP4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/>
              <a:t>GRNmap</a:t>
            </a:r>
            <a:r>
              <a:rPr lang="en-US" b="1" dirty="0" smtClean="0"/>
              <a:t> Testing SURP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Analyzed each gene based on:</a:t>
            </a:r>
          </a:p>
          <a:p>
            <a:pPr lvl="1"/>
            <a:r>
              <a:rPr lang="en-US" sz="2400" dirty="0" smtClean="0"/>
              <a:t>Fit (</a:t>
            </a:r>
            <a:r>
              <a:rPr lang="en-US" sz="2400" dirty="0" smtClean="0"/>
              <a:t>visual, SSE)</a:t>
            </a:r>
            <a:endParaRPr lang="en-US" sz="2400" dirty="0" smtClean="0"/>
          </a:p>
          <a:p>
            <a:pPr lvl="1"/>
            <a:r>
              <a:rPr lang="en-US" sz="2400" dirty="0" smtClean="0"/>
              <a:t>Dynamics (B&amp;H p-value)</a:t>
            </a:r>
          </a:p>
          <a:p>
            <a:pPr lvl="1"/>
            <a:r>
              <a:rPr lang="en-US" sz="2400" dirty="0" smtClean="0"/>
              <a:t>Dynamics of regulators (B&amp;H p-value)</a:t>
            </a:r>
          </a:p>
          <a:p>
            <a:pPr lvl="1"/>
            <a:r>
              <a:rPr lang="en-US" sz="2400" dirty="0" smtClean="0"/>
              <a:t>Output production/degradation rate ratio</a:t>
            </a:r>
          </a:p>
          <a:p>
            <a:r>
              <a:rPr lang="en-US" sz="2800" dirty="0" smtClean="0"/>
              <a:t>Genes fell into three categories when looking at the validity of inputs</a:t>
            </a:r>
          </a:p>
          <a:p>
            <a:pPr lvl="1"/>
            <a:r>
              <a:rPr lang="en-US" sz="2400" dirty="0" smtClean="0"/>
              <a:t>Inputs to the gene are wired correctly</a:t>
            </a:r>
          </a:p>
          <a:p>
            <a:pPr lvl="1"/>
            <a:r>
              <a:rPr lang="en-US" sz="2400" dirty="0" smtClean="0"/>
              <a:t>Inputs to the gene are wired incorrectly</a:t>
            </a:r>
          </a:p>
          <a:p>
            <a:pPr lvl="1"/>
            <a:r>
              <a:rPr lang="en-US" sz="2400" dirty="0" smtClean="0"/>
              <a:t>Validity of inputs is uncertain due to the number and type of estimated parameters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809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Analyzed Each Gene from </a:t>
            </a:r>
            <a:r>
              <a:rPr lang="en-US" sz="3200" b="1" dirty="0" err="1" smtClean="0"/>
              <a:t>wt</a:t>
            </a:r>
            <a:r>
              <a:rPr lang="en-US" sz="3200" b="1" dirty="0" smtClean="0"/>
              <a:t> Alone Run</a:t>
            </a:r>
            <a:endParaRPr lang="en-US" sz="3200" b="1" dirty="0"/>
          </a:p>
        </p:txBody>
      </p:sp>
      <p:pic>
        <p:nvPicPr>
          <p:cNvPr id="4" name="Picture 2" descr="E:\GRNmapTesting\wt_alone_2014b\wt_alone_w1_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725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24459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21-gene, 50-edge weighted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9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Analyzed Each Gene from </a:t>
            </a:r>
            <a:r>
              <a:rPr lang="en-US" sz="3200" b="1" dirty="0" err="1" smtClean="0"/>
              <a:t>wt</a:t>
            </a:r>
            <a:r>
              <a:rPr lang="en-US" sz="3200" b="1" dirty="0" smtClean="0"/>
              <a:t> Alone Run</a:t>
            </a:r>
            <a:endParaRPr lang="en-US" sz="3200" b="1" dirty="0"/>
          </a:p>
        </p:txBody>
      </p:sp>
      <p:pic>
        <p:nvPicPr>
          <p:cNvPr id="4" name="Picture 2" descr="E:\GRNmapTesting\wt_alone_2014b\wt_alone_w1_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725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24459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21-gene, 50-edge weighted network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1200" y="4191000"/>
            <a:ext cx="914400" cy="533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44740" y="2514600"/>
            <a:ext cx="914400" cy="533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5486400"/>
            <a:ext cx="914400" cy="533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7474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PHD1 is Modeled Well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858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Regulators: PHD1, CIN5, FHL1, SKN7, SKO1, SWI4, SWI6 </a:t>
            </a:r>
            <a:endParaRPr lang="en-US" dirty="0"/>
          </a:p>
        </p:txBody>
      </p:sp>
      <p:pic>
        <p:nvPicPr>
          <p:cNvPr id="5" name="Picture 15" descr="J:\GRNmapTesting\wt_alone_2014b\figure_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2407"/>
          <a:stretch/>
        </p:blipFill>
        <p:spPr bwMode="auto">
          <a:xfrm>
            <a:off x="6011898" y="1066799"/>
            <a:ext cx="2751101" cy="27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5103" y="1199291"/>
            <a:ext cx="1359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p=0.0017</a:t>
            </a:r>
            <a:endParaRPr lang="en-US" sz="700" dirty="0"/>
          </a:p>
        </p:txBody>
      </p:sp>
      <p:pic>
        <p:nvPicPr>
          <p:cNvPr id="7" name="Picture 15" descr="J:\GRNmapTesting\wt_alone_2014b\figure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2407"/>
          <a:stretch/>
        </p:blipFill>
        <p:spPr bwMode="auto">
          <a:xfrm>
            <a:off x="-7595" y="634720"/>
            <a:ext cx="1304330" cy="13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5609" y="767211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p=0.0017</a:t>
            </a:r>
            <a:endParaRPr lang="en-US" sz="700" dirty="0"/>
          </a:p>
        </p:txBody>
      </p:sp>
      <p:pic>
        <p:nvPicPr>
          <p:cNvPr id="9" name="Picture 4" descr="J:\GRNmapTesting\wt_alone_2014b\figure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21881"/>
          <a:stretch/>
        </p:blipFill>
        <p:spPr bwMode="auto">
          <a:xfrm>
            <a:off x="1384147" y="1505781"/>
            <a:ext cx="1292436" cy="12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7998" y="159542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p=0.0642</a:t>
            </a:r>
            <a:endParaRPr lang="en-US" sz="700" dirty="0"/>
          </a:p>
        </p:txBody>
      </p:sp>
      <p:pic>
        <p:nvPicPr>
          <p:cNvPr id="11" name="Picture 5" descr="J:\GRNmapTesting\wt_alone_2014b\figure_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4"/>
          <a:stretch/>
        </p:blipFill>
        <p:spPr bwMode="auto">
          <a:xfrm>
            <a:off x="-19318" y="2133600"/>
            <a:ext cx="132952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4699" y="225523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p=0.4454</a:t>
            </a:r>
            <a:endParaRPr lang="en-US" sz="700" dirty="0"/>
          </a:p>
        </p:txBody>
      </p:sp>
      <p:pic>
        <p:nvPicPr>
          <p:cNvPr id="13" name="Picture 16" descr="J:\GRNmapTesting\wt_alone_2014b\figure_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22065"/>
          <a:stretch/>
        </p:blipFill>
        <p:spPr bwMode="auto">
          <a:xfrm>
            <a:off x="1402582" y="3104037"/>
            <a:ext cx="1292436" cy="13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3421" y="319230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p=0.0228</a:t>
            </a:r>
            <a:endParaRPr lang="en-US" sz="700" dirty="0"/>
          </a:p>
        </p:txBody>
      </p:sp>
      <p:pic>
        <p:nvPicPr>
          <p:cNvPr id="15" name="Picture 17" descr="J:\GRNmapTesting\wt_alone_2014b\figure_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r="23006"/>
          <a:stretch/>
        </p:blipFill>
        <p:spPr bwMode="auto">
          <a:xfrm>
            <a:off x="74880" y="3963051"/>
            <a:ext cx="1256679" cy="12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4699" y="404194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p=0.1330</a:t>
            </a:r>
          </a:p>
        </p:txBody>
      </p:sp>
      <p:pic>
        <p:nvPicPr>
          <p:cNvPr id="17" name="Picture 23" descr="J:\GRNmapTesting\wt_alone_2014b\figure_1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21865"/>
          <a:stretch/>
        </p:blipFill>
        <p:spPr bwMode="auto">
          <a:xfrm>
            <a:off x="1344548" y="4699279"/>
            <a:ext cx="1319488" cy="13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86567" y="480815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p=0.6367</a:t>
            </a:r>
            <a:endParaRPr lang="en-US" sz="700" dirty="0"/>
          </a:p>
        </p:txBody>
      </p:sp>
      <p:pic>
        <p:nvPicPr>
          <p:cNvPr id="19" name="Picture 20" descr="J:\GRNmapTesting\wt_alone_2014b\figure_1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22425"/>
          <a:stretch/>
        </p:blipFill>
        <p:spPr bwMode="auto">
          <a:xfrm>
            <a:off x="7861" y="5471783"/>
            <a:ext cx="1297332" cy="13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4082" y="557652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p=0.1178</a:t>
            </a:r>
            <a:endParaRPr lang="en-US" sz="700" dirty="0"/>
          </a:p>
        </p:txBody>
      </p:sp>
      <p:sp>
        <p:nvSpPr>
          <p:cNvPr id="21" name="TextBox 20"/>
          <p:cNvSpPr txBox="1"/>
          <p:nvPr/>
        </p:nvSpPr>
        <p:spPr>
          <a:xfrm>
            <a:off x="2678622" y="1119288"/>
            <a:ext cx="209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0.16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719052" y="1869765"/>
            <a:ext cx="175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-0.28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719052" y="2762976"/>
            <a:ext cx="174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0.062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5713" y="5086011"/>
            <a:ext cx="226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0.16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746060" y="3511684"/>
            <a:ext cx="175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-0.10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746060" y="4327730"/>
            <a:ext cx="209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0.085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746060" y="5910199"/>
            <a:ext cx="226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0.14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267200" y="3850238"/>
            <a:ext cx="48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PHD1 has a good fit with significant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regulators also have significant dynamics, making the weights easier to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Production rate is 3X degradation rate (a relatively stable value)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Although it is difficult to tell with so many inputs, PHD1’s model follows the trend of its inputs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Initially activated, then slightly repressed as the two repressors (CIN5 and SKN7) increase their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PHD1’s inputs seem justified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217702" y="6256922"/>
            <a:ext cx="235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Total repression: -0.38</a:t>
            </a:r>
            <a:endParaRPr lang="en-US" sz="1600" b="1" dirty="0"/>
          </a:p>
          <a:p>
            <a:r>
              <a:rPr lang="en-US" sz="1600" b="1" dirty="0" smtClean="0"/>
              <a:t>Total activation: 0.61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6220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MAL33 is Modeled Poorly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1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Regulators: MBP1 and SMP1</a:t>
            </a:r>
            <a:endParaRPr lang="en-US" sz="2400" dirty="0"/>
          </a:p>
        </p:txBody>
      </p:sp>
      <p:pic>
        <p:nvPicPr>
          <p:cNvPr id="4" name="Picture 11" descr="J:\GRNmapTesting\wt_alone_2014b\figure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r="21581"/>
          <a:stretch/>
        </p:blipFill>
        <p:spPr bwMode="auto">
          <a:xfrm>
            <a:off x="6004690" y="1371600"/>
            <a:ext cx="2362200" cy="23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65880" y="1535886"/>
            <a:ext cx="867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p=0.0101</a:t>
            </a:r>
            <a:endParaRPr lang="en-US" sz="700" dirty="0"/>
          </a:p>
        </p:txBody>
      </p:sp>
      <p:pic>
        <p:nvPicPr>
          <p:cNvPr id="6" name="Picture 12" descr="J:\GRNmapTesting\wt_alone_2014b\figure_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r="21595"/>
          <a:stretch/>
        </p:blipFill>
        <p:spPr bwMode="auto">
          <a:xfrm>
            <a:off x="381000" y="1219200"/>
            <a:ext cx="215228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1535885"/>
            <a:ext cx="10050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p=0.5240</a:t>
            </a:r>
            <a:endParaRPr lang="en-US" sz="700" dirty="0"/>
          </a:p>
        </p:txBody>
      </p:sp>
      <p:pic>
        <p:nvPicPr>
          <p:cNvPr id="8" name="Picture 18" descr="J:\GRNmapTesting\wt_alone_2014b\figure_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22117"/>
          <a:stretch/>
        </p:blipFill>
        <p:spPr bwMode="auto">
          <a:xfrm>
            <a:off x="533400" y="3352800"/>
            <a:ext cx="1999886" cy="2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2290" y="3532636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p=0.6046</a:t>
            </a:r>
            <a:endParaRPr 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3312607" y="173594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Weight: -1.45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6488" y="3442163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Weight: 0.77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114800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rate is huge relative to other genes. The model is attempting to fit the large initial spike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these dynamics due to a regulator we’re not seeing?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Because inputs have no dynamics, it is difficult to estimate w’s and 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Unsure of MAL33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Microarray Data Analysis Workflow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GRNmap</a:t>
            </a:r>
            <a:r>
              <a:rPr lang="en-US" dirty="0" smtClean="0"/>
              <a:t> Testing SURP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4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YAP6 Could Be Modeled Well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7620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Regulators: YAP6, CIN5, FHL1, FKH2, PHD1, SKN7, SKO1 </a:t>
            </a:r>
            <a:endParaRPr lang="en-US" dirty="0"/>
          </a:p>
        </p:txBody>
      </p:sp>
      <p:pic>
        <p:nvPicPr>
          <p:cNvPr id="5" name="Picture 21" descr="J:\GRNmapTesting\wt_alone_2014b\figure_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r="22556"/>
          <a:stretch/>
        </p:blipFill>
        <p:spPr bwMode="auto">
          <a:xfrm>
            <a:off x="6096000" y="1139650"/>
            <a:ext cx="2514600" cy="254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1371600"/>
            <a:ext cx="1252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p=0.0003</a:t>
            </a:r>
            <a:endParaRPr lang="en-US" sz="700" dirty="0"/>
          </a:p>
        </p:txBody>
      </p:sp>
      <p:pic>
        <p:nvPicPr>
          <p:cNvPr id="7" name="Picture 21" descr="J:\GRNmapTesting\wt_alone_2014b\figure_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r="22556"/>
          <a:stretch/>
        </p:blipFill>
        <p:spPr bwMode="auto">
          <a:xfrm>
            <a:off x="91276" y="565183"/>
            <a:ext cx="1316450" cy="13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790824"/>
            <a:ext cx="85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p=0.0003</a:t>
            </a:r>
            <a:endParaRPr lang="en-US" sz="700" dirty="0"/>
          </a:p>
        </p:txBody>
      </p:sp>
      <p:pic>
        <p:nvPicPr>
          <p:cNvPr id="9" name="Picture 4" descr="J:\GRNmapTesting\wt_alone_2014b\figure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21881"/>
          <a:stretch/>
        </p:blipFill>
        <p:spPr bwMode="auto">
          <a:xfrm>
            <a:off x="1419329" y="1552172"/>
            <a:ext cx="1295401" cy="12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75209" y="159553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p=0.0642</a:t>
            </a:r>
            <a:endParaRPr lang="en-US" sz="700" dirty="0"/>
          </a:p>
        </p:txBody>
      </p:sp>
      <p:pic>
        <p:nvPicPr>
          <p:cNvPr id="11" name="Picture 5" descr="J:\GRNmapTesting\wt_alone_2014b\figure_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4"/>
          <a:stretch/>
        </p:blipFill>
        <p:spPr bwMode="auto">
          <a:xfrm>
            <a:off x="-9269" y="2270202"/>
            <a:ext cx="1358985" cy="13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1342" y="241030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p=0.4454</a:t>
            </a:r>
            <a:endParaRPr lang="en-US" sz="700" dirty="0"/>
          </a:p>
        </p:txBody>
      </p:sp>
      <p:pic>
        <p:nvPicPr>
          <p:cNvPr id="13" name="Picture 6" descr="J:\GRNmapTesting\wt_alone_2014b\figure_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5"/>
          <a:stretch/>
        </p:blipFill>
        <p:spPr bwMode="auto">
          <a:xfrm>
            <a:off x="1380253" y="3031850"/>
            <a:ext cx="1334477" cy="12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2600" y="320214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p=0.1274</a:t>
            </a:r>
            <a:endParaRPr lang="en-US" sz="700" dirty="0"/>
          </a:p>
        </p:txBody>
      </p:sp>
      <p:pic>
        <p:nvPicPr>
          <p:cNvPr id="15" name="Picture 15" descr="J:\GRNmapTesting\wt_alone_2014b\figure_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2407"/>
          <a:stretch/>
        </p:blipFill>
        <p:spPr bwMode="auto">
          <a:xfrm>
            <a:off x="57644" y="3959888"/>
            <a:ext cx="12920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6170" y="404957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p=0.0017</a:t>
            </a:r>
            <a:endParaRPr lang="en-US" sz="700" dirty="0"/>
          </a:p>
        </p:txBody>
      </p:sp>
      <p:pic>
        <p:nvPicPr>
          <p:cNvPr id="17" name="Picture 16" descr="J:\GRNmapTesting\wt_alone_2014b\figure_1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22065"/>
          <a:stretch/>
        </p:blipFill>
        <p:spPr bwMode="auto">
          <a:xfrm>
            <a:off x="1463213" y="4641920"/>
            <a:ext cx="1251517" cy="12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27381" y="469057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p=0.0228</a:t>
            </a:r>
            <a:endParaRPr lang="en-US" sz="700" dirty="0"/>
          </a:p>
        </p:txBody>
      </p:sp>
      <p:pic>
        <p:nvPicPr>
          <p:cNvPr id="19" name="Picture 17" descr="J:\GRNmapTesting\wt_alone_2014b\figure_1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r="23006"/>
          <a:stretch/>
        </p:blipFill>
        <p:spPr bwMode="auto">
          <a:xfrm>
            <a:off x="88259" y="5486400"/>
            <a:ext cx="1230620" cy="12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0583" y="552443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p=0.1330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8622" y="1119288"/>
            <a:ext cx="209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-0.17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719052" y="1869765"/>
            <a:ext cx="175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Weight: 0.26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9052" y="2762976"/>
            <a:ext cx="174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-0.022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5713" y="5086011"/>
            <a:ext cx="226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Weight: 0.19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6060" y="3511684"/>
            <a:ext cx="175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-0.17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746060" y="4327730"/>
            <a:ext cx="209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-0.01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746060" y="5910199"/>
            <a:ext cx="226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Weight: -0.026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461121" y="3680961"/>
            <a:ext cx="4530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YAP6 has significant dynamics and is modeled fairly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Because YAP6’s regulators are mostly dynamic, the weights are probably estimated well. However, the validity of these inputs is uncertain without further knowledge of actual production and degradation rates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Estimated production rate is less than the degradation rate. This is contributing to the downward trend, even when the strongest weights (coming from genes with significant dynamics) are activating YAP6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2200" y="6273225"/>
            <a:ext cx="235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Total repression: -0.39</a:t>
            </a:r>
            <a:endParaRPr lang="en-US" sz="1600" b="1" dirty="0"/>
          </a:p>
          <a:p>
            <a:r>
              <a:rPr lang="en-US" sz="1600" b="1" dirty="0" smtClean="0"/>
              <a:t>Total activation: 0.45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22865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General Conclusions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/>
              <a:t>Genes fell into three categories when looking at the validity of inputs</a:t>
            </a:r>
          </a:p>
          <a:p>
            <a:pPr lvl="1"/>
            <a:r>
              <a:rPr lang="en-US" sz="2400" dirty="0" smtClean="0"/>
              <a:t>5 genes have correctly wired inputs and are modeled well</a:t>
            </a:r>
          </a:p>
          <a:p>
            <a:pPr lvl="1"/>
            <a:r>
              <a:rPr lang="en-US" sz="2400" dirty="0" smtClean="0"/>
              <a:t>4 genes are modeled poorly </a:t>
            </a:r>
          </a:p>
          <a:p>
            <a:pPr lvl="1"/>
            <a:r>
              <a:rPr lang="en-US" sz="2400" dirty="0" smtClean="0"/>
              <a:t>For the other 12 genes (and really all 21 genes), the validity </a:t>
            </a:r>
            <a:r>
              <a:rPr lang="en-US" sz="2400" dirty="0"/>
              <a:t>of inputs is uncertain due to the number and type of estimated parameters</a:t>
            </a:r>
          </a:p>
          <a:p>
            <a:r>
              <a:rPr lang="en-US" sz="2400" dirty="0"/>
              <a:t>Genes with less dynamics are more difficult to </a:t>
            </a:r>
            <a:r>
              <a:rPr lang="en-US" sz="2400" dirty="0" smtClean="0"/>
              <a:t>model</a:t>
            </a:r>
          </a:p>
          <a:p>
            <a:r>
              <a:rPr lang="en-US" sz="2400" dirty="0" smtClean="0"/>
              <a:t>It is difficult to make any conclusive statements about the connections in the network without knowing the production and degradation rates.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675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Dahlquist</a:t>
            </a:r>
            <a:endParaRPr lang="en-US" dirty="0" smtClean="0"/>
          </a:p>
          <a:p>
            <a:r>
              <a:rPr lang="en-US" dirty="0" smtClean="0"/>
              <a:t>Dr. Fitzpatrick</a:t>
            </a:r>
          </a:p>
          <a:p>
            <a:r>
              <a:rPr lang="en-US" dirty="0" err="1" smtClean="0"/>
              <a:t>Dondi</a:t>
            </a:r>
            <a:endParaRPr lang="en-US" dirty="0" smtClean="0"/>
          </a:p>
          <a:p>
            <a:r>
              <a:rPr lang="en-US" dirty="0" smtClean="0"/>
              <a:t>Natalie Williams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4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Microarray Data Analysis Workflow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Generating Log2 Ratios with </a:t>
            </a:r>
            <a:r>
              <a:rPr lang="en-US" dirty="0" err="1" smtClean="0"/>
              <a:t>GenePix</a:t>
            </a:r>
            <a:r>
              <a:rPr lang="en-US" dirty="0" smtClean="0"/>
              <a:t> Pro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Within- and Between-chip Normalization with 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Statistical Analysis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Within-strain ANOVA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Modified t-test for each time point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Between-strain ANOVA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GenMAPP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Clustering with 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YEASTRACT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GRNmap</a:t>
            </a:r>
            <a:r>
              <a:rPr lang="en-US" dirty="0" smtClean="0"/>
              <a:t> and </a:t>
            </a:r>
            <a:r>
              <a:rPr lang="en-US" dirty="0" err="1" smtClean="0"/>
              <a:t>GRNsight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02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Generating Log2 Ratios with </a:t>
            </a:r>
            <a:r>
              <a:rPr lang="en-US" b="1" dirty="0" err="1" smtClean="0"/>
              <a:t>GenePix</a:t>
            </a:r>
            <a:r>
              <a:rPr lang="en-US" b="1" dirty="0" smtClean="0"/>
              <a:t> Pro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Microarray chips are raw data from wet lab (</a:t>
            </a:r>
            <a:r>
              <a:rPr lang="en-US" dirty="0" err="1" smtClean="0"/>
              <a:t>wt</a:t>
            </a:r>
            <a:r>
              <a:rPr lang="en-US" dirty="0" smtClean="0"/>
              <a:t>, dCIN5, dGLN3, dHAP4, dHMO1, dSWI4, dZAP1, Spar)</a:t>
            </a:r>
          </a:p>
          <a:p>
            <a:r>
              <a:rPr lang="en-US" dirty="0" smtClean="0"/>
              <a:t>Quantitate the fluorescence signal in each spot by counting pixels </a:t>
            </a:r>
          </a:p>
          <a:p>
            <a:r>
              <a:rPr lang="en-US" dirty="0" smtClean="0"/>
              <a:t>Calculate the ratio of red/green fluorescence</a:t>
            </a:r>
          </a:p>
          <a:p>
            <a:r>
              <a:rPr lang="en-US" dirty="0" smtClean="0"/>
              <a:t>Log2 transform the ratios to put them on the same scale</a:t>
            </a:r>
          </a:p>
          <a:p>
            <a:pPr lvl="1"/>
            <a:r>
              <a:rPr lang="en-US" dirty="0" smtClean="0"/>
              <a:t>2 fold increase becomes 1</a:t>
            </a:r>
          </a:p>
          <a:p>
            <a:pPr lvl="1"/>
            <a:r>
              <a:rPr lang="en-US" dirty="0" smtClean="0"/>
              <a:t>2 fold decrease becomes -1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07053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61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Within- and Between-chip Normalization with R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114800" cy="4678363"/>
          </a:xfrm>
        </p:spPr>
        <p:txBody>
          <a:bodyPr>
            <a:noAutofit/>
          </a:bodyPr>
          <a:lstStyle/>
          <a:p>
            <a:r>
              <a:rPr lang="en-US" sz="2500" dirty="0" smtClean="0"/>
              <a:t>Normalization scripts written for R 3.1.0 (64bit)</a:t>
            </a:r>
          </a:p>
          <a:p>
            <a:r>
              <a:rPr lang="en-US" sz="2500" dirty="0" smtClean="0"/>
              <a:t>Within array normalization for Ontario chips</a:t>
            </a:r>
          </a:p>
          <a:p>
            <a:r>
              <a:rPr lang="en-US" sz="2500" dirty="0" smtClean="0"/>
              <a:t>Within array normalization for GCAT chips</a:t>
            </a:r>
          </a:p>
          <a:p>
            <a:r>
              <a:rPr lang="en-US" sz="2500" dirty="0" smtClean="0"/>
              <a:t>Between array normalization for all chips</a:t>
            </a:r>
          </a:p>
          <a:p>
            <a:r>
              <a:rPr lang="en-US" sz="2500" dirty="0" smtClean="0"/>
              <a:t>Visualization plots of before and after normalization</a:t>
            </a:r>
          </a:p>
          <a:p>
            <a:pPr lvl="1"/>
            <a:endParaRPr lang="en-US" sz="2500" dirty="0"/>
          </a:p>
        </p:txBody>
      </p:sp>
      <p:pic>
        <p:nvPicPr>
          <p:cNvPr id="1026" name="Picture 2" descr="J:\MicroarrayAnalysis\wt_bo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0"/>
            <a:ext cx="4800600" cy="35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2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Statistical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group continued on, analyzing either </a:t>
            </a:r>
            <a:r>
              <a:rPr lang="en-US" dirty="0" err="1" smtClean="0"/>
              <a:t>wt</a:t>
            </a:r>
            <a:r>
              <a:rPr lang="en-US" dirty="0" smtClean="0"/>
              <a:t>, dCIN5, dGLN3, dHAP4 or dSWI4</a:t>
            </a:r>
          </a:p>
          <a:p>
            <a:r>
              <a:rPr lang="en-US" b="1" dirty="0" smtClean="0"/>
              <a:t>Within-strain ANOVA </a:t>
            </a:r>
            <a:r>
              <a:rPr lang="en-US" dirty="0" smtClean="0"/>
              <a:t>told us how many genes had significant expression changes at any time point</a:t>
            </a:r>
          </a:p>
          <a:p>
            <a:r>
              <a:rPr lang="en-US" b="1" dirty="0" smtClean="0"/>
              <a:t>Modified t-test </a:t>
            </a:r>
            <a:r>
              <a:rPr lang="en-US" dirty="0" smtClean="0"/>
              <a:t>told us how many genes had significant  changes at each time point</a:t>
            </a:r>
          </a:p>
          <a:p>
            <a:r>
              <a:rPr lang="en-US" b="1" dirty="0" smtClean="0"/>
              <a:t>Between-strain ANOVA</a:t>
            </a:r>
            <a:r>
              <a:rPr lang="en-US" dirty="0" smtClean="0"/>
              <a:t> told how many genes change their expression between strains</a:t>
            </a:r>
          </a:p>
          <a:p>
            <a:pPr lvl="1"/>
            <a:r>
              <a:rPr lang="en-US" dirty="0" err="1"/>
              <a:t>w</a:t>
            </a:r>
            <a:r>
              <a:rPr lang="en-US" dirty="0" err="1" smtClean="0"/>
              <a:t>t</a:t>
            </a:r>
            <a:r>
              <a:rPr lang="en-US" dirty="0" smtClean="0"/>
              <a:t> vs. deletion strain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8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Between-Strain ANOVA for </a:t>
            </a:r>
            <a:r>
              <a:rPr lang="en-US" sz="3200" b="1" dirty="0" err="1" smtClean="0"/>
              <a:t>wt</a:t>
            </a:r>
            <a:r>
              <a:rPr lang="en-US" sz="3200" b="1" dirty="0" smtClean="0"/>
              <a:t> Microarray Data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83269"/>
              </p:ext>
            </p:extLst>
          </p:nvPr>
        </p:nvGraphicFramePr>
        <p:xfrm>
          <a:off x="381000" y="1447800"/>
          <a:ext cx="8229599" cy="4952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104"/>
                <a:gridCol w="1217899"/>
                <a:gridCol w="1217899"/>
                <a:gridCol w="1217899"/>
                <a:gridCol w="1217899"/>
                <a:gridCol w="1217899"/>
              </a:tblGrid>
              <a:tr h="433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dCIN5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dHAP4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dSWI4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43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(38.41%)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1995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(32.23%)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(29.99%)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2387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(38.57%)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2583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(41.74%)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43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(24.74%)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1157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(18.69%)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(16.27%)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(24.06%)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(27.13%)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43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850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(13.73%)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566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(9.15%)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(6.43%)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(10.97%)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(14.04%)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43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449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(7.25%)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(4.52%)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(1.96%)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(3.88%)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(7.21%)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43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</a:t>
                      </a:r>
                      <a:r>
                        <a:rPr lang="en-US" sz="1800" baseline="0" dirty="0" smtClean="0">
                          <a:effectLst/>
                        </a:rPr>
                        <a:t> &amp; </a:t>
                      </a:r>
                      <a:r>
                        <a:rPr lang="en-US" sz="1800" dirty="0" smtClean="0">
                          <a:effectLst/>
                        </a:rPr>
                        <a:t>H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1673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(27.03%)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1117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(18.05%)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(14.36%)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(26.09%)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(29.97%)</a:t>
                      </a:r>
                    </a:p>
                  </a:txBody>
                  <a:tcPr marL="60538" marR="60538" marT="0" marB="0"/>
                </a:tc>
              </a:tr>
              <a:tr h="80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(3.65%)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109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(1.76%)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(0.32%)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(0.99%)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(2.89%)</a:t>
                      </a: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8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P-values Used in </a:t>
            </a:r>
            <a:r>
              <a:rPr lang="en-US" b="1" dirty="0"/>
              <a:t>S</a:t>
            </a:r>
            <a:r>
              <a:rPr lang="en-US" b="1" dirty="0" smtClean="0"/>
              <a:t>tatistical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Uncorrected (0.05, 0.01, 0.001, 0.0001)</a:t>
            </a:r>
          </a:p>
          <a:p>
            <a:pPr lvl="1"/>
            <a:r>
              <a:rPr lang="en-US" dirty="0" smtClean="0"/>
              <a:t>We run into the multiple testing problem</a:t>
            </a:r>
          </a:p>
          <a:p>
            <a:r>
              <a:rPr lang="en-US" dirty="0" err="1" smtClean="0"/>
              <a:t>Bonferroni</a:t>
            </a:r>
            <a:r>
              <a:rPr lang="en-US" dirty="0" smtClean="0"/>
              <a:t> corrected (0.05)</a:t>
            </a:r>
          </a:p>
          <a:p>
            <a:pPr lvl="1"/>
            <a:r>
              <a:rPr lang="en-US" dirty="0" smtClean="0"/>
              <a:t>Multiply each p-value by the number of experiments (6189)</a:t>
            </a:r>
          </a:p>
          <a:p>
            <a:pPr lvl="1"/>
            <a:r>
              <a:rPr lang="en-US" dirty="0" smtClean="0"/>
              <a:t>More stringent</a:t>
            </a:r>
          </a:p>
          <a:p>
            <a:r>
              <a:rPr lang="en-US" dirty="0" err="1" smtClean="0"/>
              <a:t>Benjamini</a:t>
            </a:r>
            <a:r>
              <a:rPr lang="en-US" dirty="0" smtClean="0"/>
              <a:t> and </a:t>
            </a:r>
            <a:r>
              <a:rPr lang="en-US" dirty="0" err="1" smtClean="0"/>
              <a:t>Hotchberg</a:t>
            </a:r>
            <a:r>
              <a:rPr lang="en-US" dirty="0" smtClean="0"/>
              <a:t> corrected (0.05)</a:t>
            </a:r>
          </a:p>
          <a:p>
            <a:pPr lvl="1"/>
            <a:r>
              <a:rPr lang="en-US" dirty="0" smtClean="0"/>
              <a:t>Adjust </a:t>
            </a:r>
            <a:r>
              <a:rPr lang="en-US" dirty="0" err="1" smtClean="0"/>
              <a:t>Bonferroni</a:t>
            </a:r>
            <a:r>
              <a:rPr lang="en-US" dirty="0" smtClean="0"/>
              <a:t> by dividing by p-value rank</a:t>
            </a:r>
          </a:p>
          <a:p>
            <a:pPr lvl="1"/>
            <a:r>
              <a:rPr lang="en-US" dirty="0" smtClean="0"/>
              <a:t>Less stringent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9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GenMAPP</a:t>
            </a:r>
            <a:r>
              <a:rPr lang="en-US" sz="3600" b="1" dirty="0" smtClean="0"/>
              <a:t> Guided </a:t>
            </a:r>
            <a:r>
              <a:rPr lang="en-US" sz="3600" b="1" dirty="0"/>
              <a:t>F</a:t>
            </a:r>
            <a:r>
              <a:rPr lang="en-US" sz="3600" b="1" dirty="0" smtClean="0"/>
              <a:t>urther </a:t>
            </a:r>
            <a:r>
              <a:rPr lang="en-US" sz="3600" b="1" dirty="0"/>
              <a:t>W</a:t>
            </a:r>
            <a:r>
              <a:rPr lang="en-US" sz="3600" b="1" dirty="0" smtClean="0"/>
              <a:t>et </a:t>
            </a:r>
            <a:r>
              <a:rPr lang="en-US" sz="3600" b="1" dirty="0"/>
              <a:t>L</a:t>
            </a:r>
            <a:r>
              <a:rPr lang="en-US" sz="3600" b="1" dirty="0" smtClean="0"/>
              <a:t>ab </a:t>
            </a:r>
            <a:r>
              <a:rPr lang="en-US" sz="3600" b="1" dirty="0"/>
              <a:t>R</a:t>
            </a:r>
            <a:r>
              <a:rPr lang="en-US" sz="3600" b="1" dirty="0" smtClean="0"/>
              <a:t>esearch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00200"/>
            <a:ext cx="41910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GenMAPP</a:t>
            </a:r>
            <a:r>
              <a:rPr lang="en-US" sz="2400" dirty="0" smtClean="0"/>
              <a:t>, we visualized results from ANOVA and t-tests, and categorized based on p-value significance</a:t>
            </a:r>
          </a:p>
          <a:p>
            <a:r>
              <a:rPr lang="en-US" sz="2400" dirty="0" smtClean="0"/>
              <a:t>We set up a voting system to determine which strains to test further (visible, significant dynamics)</a:t>
            </a:r>
          </a:p>
          <a:p>
            <a:pPr lvl="1"/>
            <a:r>
              <a:rPr lang="en-US" sz="2000" dirty="0" smtClean="0"/>
              <a:t>Microarray winner: dYAP1</a:t>
            </a:r>
          </a:p>
          <a:p>
            <a:pPr lvl="1"/>
            <a:r>
              <a:rPr lang="en-US" sz="2000" dirty="0" smtClean="0"/>
              <a:t>Test for growth impairment winners: dNRG1, dPHD1, dRSF2, dYHP1, dRTG3, dYOX1</a:t>
            </a:r>
            <a:endParaRPr lang="en-US" sz="2000" dirty="0"/>
          </a:p>
        </p:txBody>
      </p:sp>
      <p:pic>
        <p:nvPicPr>
          <p:cNvPr id="4" name="Picture 5" descr="GLN3_Targets_Total_Compiled_redundant-removed_201011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4" b="26955"/>
          <a:stretch>
            <a:fillRect/>
          </a:stretch>
        </p:blipFill>
        <p:spPr bwMode="auto">
          <a:xfrm>
            <a:off x="4343400" y="1524000"/>
            <a:ext cx="4648200" cy="392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LN3_Targets_Total_Compiled_redundant-removed_201011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5" t="72221" r="16827" b="16667"/>
          <a:stretch>
            <a:fillRect/>
          </a:stretch>
        </p:blipFill>
        <p:spPr bwMode="auto">
          <a:xfrm>
            <a:off x="7162800" y="5562600"/>
            <a:ext cx="1236223" cy="49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5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1504</Words>
  <Application>Microsoft Macintosh PowerPoint</Application>
  <PresentationFormat>On-screen Show (4:3)</PresentationFormat>
  <Paragraphs>235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Data Analysis and GRNmap Testing</vt:lpstr>
      <vt:lpstr>General Overview</vt:lpstr>
      <vt:lpstr>Microarray Data Analysis Workflow</vt:lpstr>
      <vt:lpstr>Generating Log2 Ratios with GenePix Pro </vt:lpstr>
      <vt:lpstr>Within- and Between-chip Normalization with R </vt:lpstr>
      <vt:lpstr>Statistical Analysis</vt:lpstr>
      <vt:lpstr>Between-Strain ANOVA for wt Microarray Data</vt:lpstr>
      <vt:lpstr>P-values Used in Statistical Analysis</vt:lpstr>
      <vt:lpstr>GenMAPP Guided Further Wet Lab Research </vt:lpstr>
      <vt:lpstr>Clustering with STEM</vt:lpstr>
      <vt:lpstr>YEASTRACT</vt:lpstr>
      <vt:lpstr>Using YEASTRACT to create a hypothesis network</vt:lpstr>
      <vt:lpstr>GRNmap Estimates Parameters and Runs a Forward Simulation</vt:lpstr>
      <vt:lpstr>Estimated weights from GRNmap were visualized using GRNsight</vt:lpstr>
      <vt:lpstr>GRNmap Testing SURP 2015</vt:lpstr>
      <vt:lpstr>Analyzed Each Gene from wt Alone Run</vt:lpstr>
      <vt:lpstr>Analyzed Each Gene from wt Alone Run</vt:lpstr>
      <vt:lpstr>PHD1 is Modeled Well</vt:lpstr>
      <vt:lpstr>MAL33 is Modeled Poorly</vt:lpstr>
      <vt:lpstr>YAP6 Could Be Modeled Well </vt:lpstr>
      <vt:lpstr>General Conclusions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and GRNmap Testing</dc:title>
  <dc:creator>Student</dc:creator>
  <cp:lastModifiedBy>Grace</cp:lastModifiedBy>
  <cp:revision>111</cp:revision>
  <dcterms:created xsi:type="dcterms:W3CDTF">2015-06-15T17:46:36Z</dcterms:created>
  <dcterms:modified xsi:type="dcterms:W3CDTF">2015-06-24T20:43:46Z</dcterms:modified>
</cp:coreProperties>
</file>