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2" r:id="rId5"/>
    <p:sldId id="283" r:id="rId6"/>
    <p:sldId id="268" r:id="rId7"/>
    <p:sldId id="282" r:id="rId8"/>
    <p:sldId id="271" r:id="rId9"/>
    <p:sldId id="281" r:id="rId10"/>
    <p:sldId id="279" r:id="rId11"/>
    <p:sldId id="273" r:id="rId12"/>
    <p:sldId id="280" r:id="rId13"/>
    <p:sldId id="284" r:id="rId14"/>
    <p:sldId id="286" r:id="rId15"/>
    <p:sldId id="285" r:id="rId16"/>
    <p:sldId id="289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2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2BFD-A1C0-4BFD-B400-F837EF0C6B3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C7F25-9528-43FA-80CC-A8981C379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0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2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1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3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1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1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990D-F40E-48EE-9AB4-1D6CEC4BD1A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40A4-FAB9-4996-BA4B-162DCE9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.unich.it/~francesc/teaching/network/betweenes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371410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8000"/>
                </a:solidFill>
              </a:rPr>
              <a:t>Systems modeling and statistical analysis allows comparison in the response to cold shock in </a:t>
            </a:r>
            <a:r>
              <a:rPr lang="en-US" sz="4000" b="1" i="1" dirty="0">
                <a:solidFill>
                  <a:srgbClr val="008000"/>
                </a:solidFill>
              </a:rPr>
              <a:t>Saccharomyces </a:t>
            </a:r>
            <a:r>
              <a:rPr lang="en-US" sz="4000" b="1" i="1" dirty="0" err="1">
                <a:solidFill>
                  <a:srgbClr val="008000"/>
                </a:solidFill>
              </a:rPr>
              <a:t>cerevisiae</a:t>
            </a:r>
            <a:r>
              <a:rPr lang="en-US" sz="4000" b="1" dirty="0">
                <a:solidFill>
                  <a:srgbClr val="008000"/>
                </a:solidFill>
              </a:rPr>
              <a:t> between Hap4 and a randomly generated network</a:t>
            </a:r>
            <a:r>
              <a:rPr lang="en-US" sz="4000" dirty="0">
                <a:solidFill>
                  <a:srgbClr val="008000"/>
                </a:solidFill>
              </a:rPr>
              <a:t/>
            </a:r>
            <a:br>
              <a:rPr lang="en-US" sz="4000" dirty="0">
                <a:solidFill>
                  <a:srgbClr val="008000"/>
                </a:solidFill>
              </a:rPr>
            </a:b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entury Gothic"/>
              </a:rPr>
              <a:t/>
            </a:r>
            <a:b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entury Gothic"/>
              </a:rPr>
            </a:br>
            <a:endParaRPr lang="en-US" sz="4000" b="1" dirty="0">
              <a:ln w="18415" cmpd="sng">
                <a:noFill/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473"/>
            <a:ext cx="7653008" cy="265832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  <a:cs typeface="Century Gothic"/>
              </a:rPr>
              <a:t>Kristen M.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  <a:cs typeface="Century Gothic"/>
              </a:rPr>
              <a:t>Horstmann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entury Gothic"/>
              </a:rPr>
              <a:t>, Ben G. Fitzpatrick,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entury Gothic"/>
              </a:rPr>
              <a:t>Kam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entury Gothic"/>
              </a:rPr>
              <a:t> D.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entury Gothic"/>
              </a:rPr>
              <a:t>Dahlquist</a:t>
            </a:r>
            <a:endParaRPr lang="en-US" sz="2400" dirty="0" smtClean="0">
              <a:solidFill>
                <a:schemeClr val="tx1"/>
              </a:solidFill>
              <a:latin typeface="+mj-lt"/>
              <a:cs typeface="Century Gothic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+mj-lt"/>
                <a:cs typeface="Century Gothic"/>
              </a:rPr>
              <a:t>Departments of Biology and Mathematics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Century Gothic"/>
              </a:rPr>
              <a:t>Loyola Marymount University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Century Gothic"/>
              </a:rPr>
              <a:t>Undergraduate Research Symposium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Century Gothic"/>
              </a:rPr>
              <a:t>March 25, 2017</a:t>
            </a:r>
            <a:endParaRPr lang="en-US" sz="2400" b="1" dirty="0" smtClean="0">
              <a:solidFill>
                <a:schemeClr val="tx1"/>
              </a:solidFill>
              <a:latin typeface="+mj-lt"/>
              <a:cs typeface="Century Gothic"/>
            </a:endParaRPr>
          </a:p>
          <a:p>
            <a:endParaRPr lang="en-US" sz="24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63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36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cs typeface="Century Gothic"/>
              </a:rPr>
              <a:t>GRNmap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 Uses Ordinary Differential  Equations to Model the Dynamics of Each Gene in the Network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The MATLAB code and executable are available under an open source license </a:t>
            </a:r>
            <a:r>
              <a:rPr lang="en-US" sz="2000" dirty="0" smtClean="0">
                <a:latin typeface="+mj-lt"/>
                <a:cs typeface="Century Gothic"/>
              </a:rPr>
              <a:t>at: </a:t>
            </a:r>
            <a:r>
              <a:rPr lang="de-DE" sz="2000" dirty="0" smtClean="0">
                <a:latin typeface="+mj-lt"/>
                <a:cs typeface="Century Gothic"/>
              </a:rPr>
              <a:t>https</a:t>
            </a:r>
            <a:r>
              <a:rPr lang="de-DE" sz="2000" dirty="0">
                <a:latin typeface="+mj-lt"/>
                <a:cs typeface="Century Gothic"/>
              </a:rPr>
              <a:t>://github.com/kdahlquist/GRNmap/.</a:t>
            </a:r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The expression levels of the individual transcription factors were modeled using mass balance ordinary differential equations with a sigmoidal production function.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956759"/>
              </p:ext>
            </p:extLst>
          </p:nvPr>
        </p:nvGraphicFramePr>
        <p:xfrm>
          <a:off x="1676400" y="4118435"/>
          <a:ext cx="5906348" cy="146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2869920" imgH="711000" progId="Equation.3">
                  <p:embed/>
                </p:oleObj>
              </mc:Choice>
              <mc:Fallback>
                <p:oleObj name="Equation" r:id="rId3" imgW="2869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8435"/>
                        <a:ext cx="5906348" cy="14619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300133" y="3801534"/>
            <a:ext cx="3505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92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36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cs typeface="Century Gothic"/>
              </a:rPr>
              <a:t>GRNmap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 Uses Ordinary Differential  Equations to Model the Dynamics of Each Gene in the Network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The MATLAB code and executable are available under an open source license </a:t>
            </a:r>
            <a:r>
              <a:rPr lang="en-US" sz="2000" dirty="0" smtClean="0">
                <a:latin typeface="+mj-lt"/>
                <a:cs typeface="Century Gothic"/>
              </a:rPr>
              <a:t>at: </a:t>
            </a:r>
            <a:r>
              <a:rPr lang="de-DE" sz="2000" dirty="0" smtClean="0">
                <a:latin typeface="+mj-lt"/>
                <a:cs typeface="Century Gothic"/>
              </a:rPr>
              <a:t>https</a:t>
            </a:r>
            <a:r>
              <a:rPr lang="de-DE" sz="2000" dirty="0">
                <a:latin typeface="+mj-lt"/>
                <a:cs typeface="Century Gothic"/>
              </a:rPr>
              <a:t>://github.com/kdahlquist/GRNmap/.</a:t>
            </a:r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The expression levels of the individual transcription factors were modeled using mass balance ordinary differential equations with a sigmoidal production function.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627693"/>
              </p:ext>
            </p:extLst>
          </p:nvPr>
        </p:nvGraphicFramePr>
        <p:xfrm>
          <a:off x="1676400" y="4118435"/>
          <a:ext cx="5906348" cy="146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2870200" imgH="711200" progId="Equation.3">
                  <p:embed/>
                </p:oleObj>
              </mc:Choice>
              <mc:Fallback>
                <p:oleObj name="Equation" r:id="rId3" imgW="28702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8435"/>
                        <a:ext cx="5906348" cy="14619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300133" y="3801534"/>
            <a:ext cx="3505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+mj-lt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3267" y="4343400"/>
            <a:ext cx="347133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982135"/>
            <a:ext cx="239424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8000"/>
                </a:solidFill>
              </a:rPr>
              <a:t>Protein degradation rate</a:t>
            </a:r>
            <a:endParaRPr lang="en-US" sz="1700" b="1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4114800"/>
            <a:ext cx="347133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7344" y="3777735"/>
            <a:ext cx="22162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8000"/>
                </a:solidFill>
                <a:latin typeface="+mj-lt"/>
                <a:cs typeface="Century Gothic"/>
              </a:rPr>
              <a:t>mRNA production </a:t>
            </a:r>
            <a:r>
              <a:rPr lang="en-US" sz="1700" b="1" dirty="0" smtClean="0">
                <a:solidFill>
                  <a:srgbClr val="008000"/>
                </a:solidFill>
                <a:latin typeface="+mj-lt"/>
                <a:cs typeface="Century Gothic"/>
              </a:rPr>
              <a:t>rate</a:t>
            </a:r>
            <a:endParaRPr lang="en-US" sz="1700" b="1" dirty="0">
              <a:solidFill>
                <a:srgbClr val="008000"/>
              </a:solidFill>
              <a:latin typeface="+mj-lt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9243" y="4792134"/>
            <a:ext cx="700890" cy="4656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2938" y="4834467"/>
            <a:ext cx="347133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4715" y="5334142"/>
            <a:ext cx="12858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rgbClr val="008000"/>
                </a:solidFill>
              </a:rPr>
              <a:t>w</a:t>
            </a:r>
            <a:r>
              <a:rPr lang="en-US" sz="1700" b="1" dirty="0" smtClean="0">
                <a:solidFill>
                  <a:srgbClr val="008000"/>
                </a:solidFill>
              </a:rPr>
              <a:t>eight term</a:t>
            </a:r>
            <a:endParaRPr lang="en-US" sz="17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9238" y="5257800"/>
            <a:ext cx="18124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8000"/>
                </a:solidFill>
              </a:rPr>
              <a:t>Threshold unique </a:t>
            </a:r>
          </a:p>
          <a:p>
            <a:r>
              <a:rPr lang="en-US" sz="1700" b="1" dirty="0" smtClean="0">
                <a:solidFill>
                  <a:srgbClr val="008000"/>
                </a:solidFill>
              </a:rPr>
              <a:t>to each gene</a:t>
            </a:r>
            <a:endParaRPr lang="en-US" sz="17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26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+mj-lt"/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Microarray data was generated  for yeast under cold shock conditions.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A family of related networks was generated from the YEASTRACT </a:t>
            </a:r>
            <a:r>
              <a:rPr lang="en-US" sz="2200" b="1" dirty="0" smtClean="0">
                <a:latin typeface="+mj-lt"/>
                <a:cs typeface="Century Gothic"/>
              </a:rPr>
              <a:t>database while random networks were generated from an R-script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200" b="1" dirty="0" smtClean="0">
                <a:latin typeface="+mj-lt"/>
                <a:cs typeface="Century Gothic"/>
              </a:rPr>
              <a:t>The dynamics of each gene in the network was modeled using ordinary differential equations</a:t>
            </a:r>
            <a:r>
              <a:rPr lang="en-US" sz="2200" b="1" dirty="0" smtClean="0">
                <a:latin typeface="+mj-lt"/>
                <a:cs typeface="Century Gothic"/>
              </a:rPr>
              <a:t>.</a:t>
            </a:r>
          </a:p>
          <a:p>
            <a:r>
              <a:rPr lang="en-US" sz="2200" b="1" dirty="0" err="1" smtClean="0">
                <a:latin typeface="+mj-lt"/>
                <a:cs typeface="Century Gothic"/>
              </a:rPr>
              <a:t>Gephi</a:t>
            </a:r>
            <a:r>
              <a:rPr lang="en-US" sz="2200" b="1" dirty="0" smtClean="0">
                <a:latin typeface="+mj-lt"/>
                <a:cs typeface="Century Gothic"/>
              </a:rPr>
              <a:t> was used to analyze connectivity and statistics of nodes in ΔHAP4 derived network 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000" b="1" dirty="0" smtClean="0">
                <a:latin typeface="+mj-lt"/>
                <a:cs typeface="Century Gothic"/>
              </a:rPr>
              <a:t>FINDINGS</a:t>
            </a:r>
            <a:endParaRPr lang="en-US" sz="2000" b="1" dirty="0" smtClean="0">
              <a:latin typeface="+mj-lt"/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54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A statistical tool, </a:t>
            </a:r>
            <a:r>
              <a:rPr lang="en-US" sz="2400" b="1" dirty="0" err="1">
                <a:solidFill>
                  <a:srgbClr val="008000"/>
                </a:solidFill>
              </a:rPr>
              <a:t>Gephi</a:t>
            </a:r>
            <a:r>
              <a:rPr lang="en-US" sz="2400" b="1" dirty="0">
                <a:solidFill>
                  <a:srgbClr val="008000"/>
                </a:solidFill>
              </a:rPr>
              <a:t>, was used to analyze </a:t>
            </a:r>
            <a:r>
              <a:rPr lang="en-US" sz="2400" b="1" dirty="0" smtClean="0">
                <a:solidFill>
                  <a:srgbClr val="008000"/>
                </a:solidFill>
              </a:rPr>
              <a:t/>
            </a:r>
            <a:br>
              <a:rPr lang="en-US" sz="2400" b="1" dirty="0" smtClean="0">
                <a:solidFill>
                  <a:srgbClr val="008000"/>
                </a:solidFill>
              </a:rPr>
            </a:br>
            <a:r>
              <a:rPr lang="en-US" sz="2400" b="1" dirty="0" smtClean="0">
                <a:solidFill>
                  <a:srgbClr val="008000"/>
                </a:solidFill>
              </a:rPr>
              <a:t>connectivity </a:t>
            </a:r>
            <a:r>
              <a:rPr lang="en-US" sz="2400" b="1" dirty="0">
                <a:solidFill>
                  <a:srgbClr val="008000"/>
                </a:solidFill>
              </a:rPr>
              <a:t>between nodes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100" dirty="0" err="1"/>
              <a:t>Gephi</a:t>
            </a:r>
            <a:r>
              <a:rPr lang="en-US" sz="2100" dirty="0"/>
              <a:t> is an open-source software for network visualization and network analysis. For this project, </a:t>
            </a:r>
            <a:r>
              <a:rPr lang="en-US" sz="2100" dirty="0" err="1" smtClean="0"/>
              <a:t>Gephi</a:t>
            </a:r>
            <a:r>
              <a:rPr lang="en-US" sz="2100" dirty="0" smtClean="0"/>
              <a:t> was used for finding in </a:t>
            </a:r>
            <a:r>
              <a:rPr lang="en-US" sz="2100" dirty="0"/>
              <a:t>and out degrees, eccentricity centrality , and </a:t>
            </a:r>
            <a:r>
              <a:rPr lang="en-US" sz="2100" dirty="0" err="1"/>
              <a:t>betweenness</a:t>
            </a:r>
            <a:r>
              <a:rPr lang="en-US" sz="2100" dirty="0"/>
              <a:t> </a:t>
            </a:r>
            <a:r>
              <a:rPr lang="en-US" sz="2100" dirty="0" smtClean="0"/>
              <a:t>centrality. </a:t>
            </a:r>
            <a:endParaRPr lang="en-US" sz="2100" dirty="0"/>
          </a:p>
          <a:p>
            <a:r>
              <a:rPr lang="en-US" sz="2100" u="sng" dirty="0" smtClean="0"/>
              <a:t>Weighted </a:t>
            </a:r>
            <a:r>
              <a:rPr lang="en-US" sz="2100" u="sng" dirty="0"/>
              <a:t>in and out </a:t>
            </a:r>
            <a:r>
              <a:rPr lang="en-US" sz="2100" u="sng" dirty="0" smtClean="0"/>
              <a:t>degrees:</a:t>
            </a:r>
            <a:r>
              <a:rPr lang="en-US" sz="2100" dirty="0" smtClean="0"/>
              <a:t> </a:t>
            </a:r>
            <a:r>
              <a:rPr lang="en-US" sz="2100" dirty="0"/>
              <a:t>the summed weights </a:t>
            </a:r>
            <a:r>
              <a:rPr lang="en-US" sz="2100" dirty="0" smtClean="0"/>
              <a:t>of the edges connected </a:t>
            </a:r>
            <a:r>
              <a:rPr lang="en-US" sz="2100" dirty="0"/>
              <a:t>in and out of a particular </a:t>
            </a:r>
            <a:r>
              <a:rPr lang="en-US" sz="2100" dirty="0" smtClean="0"/>
              <a:t>node.</a:t>
            </a:r>
            <a:endParaRPr lang="en-US" sz="2100" dirty="0"/>
          </a:p>
          <a:p>
            <a:r>
              <a:rPr lang="en-US" sz="2100" u="sng" dirty="0"/>
              <a:t>Eccentricity </a:t>
            </a:r>
            <a:r>
              <a:rPr lang="en-US" sz="2100" u="sng" dirty="0" smtClean="0"/>
              <a:t>centrality: </a:t>
            </a:r>
            <a:r>
              <a:rPr lang="en-US" sz="2100" dirty="0"/>
              <a:t>shows how easily accessible a node is from others, and only takes out degree into account. Higher value means it has a </a:t>
            </a:r>
            <a:r>
              <a:rPr lang="en-US" sz="2100" dirty="0" smtClean="0"/>
              <a:t>greater impact </a:t>
            </a:r>
            <a:r>
              <a:rPr lang="en-US" sz="2100" dirty="0"/>
              <a:t>on other </a:t>
            </a:r>
            <a:r>
              <a:rPr lang="en-US" sz="2100" dirty="0" smtClean="0"/>
              <a:t>nodes.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u="sng" dirty="0" err="1" smtClean="0"/>
              <a:t>Betweenness</a:t>
            </a:r>
            <a:r>
              <a:rPr lang="en-US" sz="2100" u="sng" dirty="0" smtClean="0"/>
              <a:t> centrality:</a:t>
            </a:r>
            <a:r>
              <a:rPr lang="en-US" sz="2100" dirty="0" smtClean="0"/>
              <a:t> measures how often a node is found on the shortest path between two other nodes, </a:t>
            </a:r>
            <a:r>
              <a:rPr lang="en-US" sz="2100" i="1" dirty="0" smtClean="0"/>
              <a:t>s </a:t>
            </a:r>
            <a:r>
              <a:rPr lang="en-US" sz="2100" dirty="0" smtClean="0"/>
              <a:t>and </a:t>
            </a:r>
            <a:r>
              <a:rPr lang="en-US" sz="2100" i="1" dirty="0" smtClean="0"/>
              <a:t>t.</a:t>
            </a:r>
            <a:endParaRPr lang="en-US" sz="21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t="61520" r="65789" b="31228"/>
          <a:stretch/>
        </p:blipFill>
        <p:spPr bwMode="auto">
          <a:xfrm>
            <a:off x="3405288" y="5653770"/>
            <a:ext cx="2257221" cy="80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7" y="4038600"/>
            <a:ext cx="3428999" cy="8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26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+mj-lt"/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Microarray data was generated  for yeast under cold shock conditions.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A family of related networks was generated from the YEASTRACT </a:t>
            </a:r>
            <a:r>
              <a:rPr lang="en-US" sz="2200" b="1" dirty="0" smtClean="0">
                <a:latin typeface="+mj-lt"/>
                <a:cs typeface="Century Gothic"/>
              </a:rPr>
              <a:t>database while random networks were generated from an R-script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200" b="1" dirty="0" smtClean="0">
                <a:latin typeface="+mj-lt"/>
                <a:cs typeface="Century Gothic"/>
              </a:rPr>
              <a:t>The dynamics of each gene in the network was modeled using ordinary differential equations</a:t>
            </a:r>
            <a:r>
              <a:rPr lang="en-US" sz="2200" b="1" dirty="0" smtClean="0">
                <a:latin typeface="+mj-lt"/>
                <a:cs typeface="Century Gothic"/>
              </a:rPr>
              <a:t>.</a:t>
            </a:r>
          </a:p>
          <a:p>
            <a:r>
              <a:rPr lang="en-US" sz="2200" b="1" dirty="0" err="1" smtClean="0">
                <a:latin typeface="+mj-lt"/>
                <a:cs typeface="Century Gothic"/>
              </a:rPr>
              <a:t>Gephi</a:t>
            </a:r>
            <a:r>
              <a:rPr lang="en-US" sz="2200" b="1" dirty="0" smtClean="0">
                <a:latin typeface="+mj-lt"/>
                <a:cs typeface="Century Gothic"/>
              </a:rPr>
              <a:t> was used to analyze connectivity and statistics of nodes in ΔHAP4 derived network 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000" b="1" dirty="0" smtClean="0">
                <a:latin typeface="+mj-lt"/>
                <a:cs typeface="Century Gothic"/>
              </a:rPr>
              <a:t>FINDINGS</a:t>
            </a:r>
            <a:endParaRPr lang="en-US" sz="2000" b="1" dirty="0" smtClean="0">
              <a:latin typeface="+mj-lt"/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The </a:t>
            </a:r>
            <a:r>
              <a:rPr lang="el-GR" sz="2400" b="1" dirty="0" smtClean="0">
                <a:solidFill>
                  <a:srgbClr val="008000"/>
                </a:solidFill>
              </a:rPr>
              <a:t>Δ</a:t>
            </a:r>
            <a:r>
              <a:rPr lang="en-US" sz="2400" b="1" dirty="0" smtClean="0">
                <a:solidFill>
                  <a:srgbClr val="008000"/>
                </a:solidFill>
              </a:rPr>
              <a:t>HAP4 derived network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t="31708" r="35637" b="28165"/>
          <a:stretch/>
        </p:blipFill>
        <p:spPr bwMode="auto">
          <a:xfrm>
            <a:off x="1208694" y="1219200"/>
            <a:ext cx="606509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4419600"/>
            <a:ext cx="45596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Might get 0 for </a:t>
            </a:r>
            <a:r>
              <a:rPr lang="en-US" dirty="0" err="1" smtClean="0"/>
              <a:t>betweenness</a:t>
            </a:r>
            <a:r>
              <a:rPr lang="en-US" dirty="0" smtClean="0"/>
              <a:t> if nothing coming in or out or if there’s an equal amount of weighted in and out values for the shortest path (SWI4).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observe the highly connected </a:t>
            </a:r>
            <a:r>
              <a:rPr lang="en-US" dirty="0" err="1" smtClean="0"/>
              <a:t>betweenness</a:t>
            </a:r>
            <a:r>
              <a:rPr lang="en-US" dirty="0" smtClean="0"/>
              <a:t> nodes in the visualization. Also note how much lower the eccentricity values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61004"/>
              </p:ext>
            </p:extLst>
          </p:nvPr>
        </p:nvGraphicFramePr>
        <p:xfrm>
          <a:off x="12510" y="4572000"/>
          <a:ext cx="4864290" cy="135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842"/>
                <a:gridCol w="745958"/>
                <a:gridCol w="762000"/>
                <a:gridCol w="762000"/>
                <a:gridCol w="1066800"/>
                <a:gridCol w="825690"/>
              </a:tblGrid>
              <a:tr h="25219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In-Degree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Out-Degree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Degree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Eccentricity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Between</a:t>
                      </a:r>
                      <a:endParaRPr lang="en-US" sz="1300" dirty="0"/>
                    </a:p>
                  </a:txBody>
                  <a:tcPr/>
                </a:tc>
              </a:tr>
              <a:tr h="25219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MSN2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14</a:t>
                      </a:r>
                      <a:endParaRPr lang="en-US" sz="1300" dirty="0"/>
                    </a:p>
                  </a:txBody>
                  <a:tcPr/>
                </a:tc>
              </a:tr>
              <a:tr h="25219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YHP1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11</a:t>
                      </a:r>
                      <a:endParaRPr lang="en-US" sz="1300" dirty="0"/>
                    </a:p>
                  </a:txBody>
                  <a:tcPr/>
                </a:tc>
              </a:tr>
              <a:tr h="25219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ASH1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4.231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4.128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10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The </a:t>
            </a:r>
            <a:r>
              <a:rPr lang="en-US" b="1" dirty="0" smtClean="0">
                <a:solidFill>
                  <a:srgbClr val="008000"/>
                </a:solidFill>
              </a:rPr>
              <a:t>10 Randomized Networks Were Consolidated and Compared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334052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Eccentricity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 (8)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2.262438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-0.73132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1.531117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 (8)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-3.20411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4.052939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0.848825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 (10)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1.957744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0.257661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2.215405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 (10)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1.512576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1.585736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 (10)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-1.95213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-0.83221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-2.78434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73.33333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038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largest </a:t>
            </a:r>
            <a:r>
              <a:rPr lang="en-US" dirty="0" err="1" smtClean="0"/>
              <a:t>betweenness</a:t>
            </a:r>
            <a:r>
              <a:rPr lang="en-US" dirty="0" smtClean="0"/>
              <a:t> centrality values from the random networks happened to arise from random networks 8 and 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1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Networks 8 and 9</a:t>
            </a:r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2" t="17232" r="22425" b="28991"/>
          <a:stretch/>
        </p:blipFill>
        <p:spPr bwMode="auto">
          <a:xfrm>
            <a:off x="228600" y="2557226"/>
            <a:ext cx="4342207" cy="2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34795" r="29954" b="13854"/>
          <a:stretch/>
        </p:blipFill>
        <p:spPr bwMode="auto">
          <a:xfrm>
            <a:off x="4487514" y="2438400"/>
            <a:ext cx="4640564" cy="29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6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https://www.sci.unich.it/~</a:t>
            </a:r>
            <a:r>
              <a:rPr lang="en-US" dirty="0" smtClean="0">
                <a:hlinkClick r:id="rId2"/>
              </a:rPr>
              <a:t>francesc/teaching/network/betweeness.html</a:t>
            </a:r>
            <a:endParaRPr lang="en-US" dirty="0" smtClean="0"/>
          </a:p>
          <a:p>
            <a:r>
              <a:rPr lang="en-US" b="1" dirty="0" err="1"/>
              <a:t>Betweenness</a:t>
            </a:r>
            <a:r>
              <a:rPr lang="en-US" b="1" dirty="0"/>
              <a:t> centrality</a:t>
            </a:r>
            <a:r>
              <a:rPr lang="en-US" dirty="0"/>
              <a:t> measures the extent to which a vertex lies on paths between other vertices. Vertices with high </a:t>
            </a:r>
            <a:r>
              <a:rPr lang="en-US" dirty="0" err="1"/>
              <a:t>betweenness</a:t>
            </a:r>
            <a:r>
              <a:rPr lang="en-US" dirty="0"/>
              <a:t> may have considerable influence within a network by virtue of their </a:t>
            </a:r>
            <a:r>
              <a:rPr lang="en-US" b="1" dirty="0"/>
              <a:t>control over information passing</a:t>
            </a:r>
            <a:r>
              <a:rPr lang="en-US" dirty="0"/>
              <a:t> between others. They are also the ones whose removal from the network will most </a:t>
            </a:r>
            <a:r>
              <a:rPr lang="en-US" b="1" dirty="0"/>
              <a:t>disrupt communications</a:t>
            </a:r>
            <a:r>
              <a:rPr lang="en-US" dirty="0"/>
              <a:t> between other vertices because they lie on the largest number of paths taken by </a:t>
            </a:r>
            <a:r>
              <a:rPr lang="en-US" dirty="0" smtClean="0"/>
              <a:t>message</a:t>
            </a:r>
          </a:p>
          <a:p>
            <a:r>
              <a:rPr lang="en-US" dirty="0" err="1"/>
              <a:t>Betweenness</a:t>
            </a:r>
            <a:r>
              <a:rPr lang="en-US" dirty="0"/>
              <a:t> centrality differs from the other centrality measures. A vertex can have quite low degree, be connected to others that have low degree, even be a long way from others on average, and still have high </a:t>
            </a:r>
            <a:r>
              <a:rPr lang="en-US" dirty="0" err="1"/>
              <a:t>betweenness</a:t>
            </a:r>
            <a:r>
              <a:rPr lang="en-US" dirty="0"/>
              <a:t>. Consider a vertex A that lies on a </a:t>
            </a:r>
            <a:r>
              <a:rPr lang="en-US" b="1" dirty="0"/>
              <a:t>bridge</a:t>
            </a:r>
            <a:r>
              <a:rPr lang="en-US" dirty="0"/>
              <a:t> between two groups of vertices within a network. Since any path between nodes in different groups must go through this bridge, node A acquires high </a:t>
            </a:r>
            <a:r>
              <a:rPr lang="en-US" dirty="0" err="1"/>
              <a:t>betweenness</a:t>
            </a:r>
            <a:r>
              <a:rPr lang="en-US" dirty="0"/>
              <a:t> even though it is not well connected (it lies at the periphery of both groups) and hence it might not have particularly high values for degree, eigenvector, and closeness centrality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5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26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+mj-lt"/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Microarray data was generated  for yeast under cold shock conditions.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A family of related networks was generated from the YEASTRACT </a:t>
            </a:r>
            <a:r>
              <a:rPr lang="en-US" sz="2200" b="1" dirty="0" smtClean="0">
                <a:latin typeface="+mj-lt"/>
                <a:cs typeface="Century Gothic"/>
              </a:rPr>
              <a:t>database while random networks were generated from an R-script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200" b="1" dirty="0" smtClean="0">
                <a:latin typeface="+mj-lt"/>
                <a:cs typeface="Century Gothic"/>
              </a:rPr>
              <a:t>The dynamics of each gene in the network was modeled using ordinary differential equations</a:t>
            </a:r>
            <a:r>
              <a:rPr lang="en-US" sz="2200" b="1" dirty="0" smtClean="0">
                <a:latin typeface="+mj-lt"/>
                <a:cs typeface="Century Gothic"/>
              </a:rPr>
              <a:t>.</a:t>
            </a:r>
          </a:p>
          <a:p>
            <a:r>
              <a:rPr lang="en-US" sz="2200" b="1" dirty="0" err="1" smtClean="0">
                <a:latin typeface="+mj-lt"/>
                <a:cs typeface="Century Gothic"/>
              </a:rPr>
              <a:t>Gephi</a:t>
            </a:r>
            <a:r>
              <a:rPr lang="en-US" sz="2200" b="1" dirty="0" smtClean="0">
                <a:latin typeface="+mj-lt"/>
                <a:cs typeface="Century Gothic"/>
              </a:rPr>
              <a:t> was used to analyze connectivity and statistics of nodes in ΔHAP4 derived network 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000" b="1" dirty="0" smtClean="0">
                <a:latin typeface="+mj-lt"/>
                <a:cs typeface="Century Gothic"/>
              </a:rPr>
              <a:t>FINDINGS</a:t>
            </a:r>
            <a:endParaRPr lang="en-US" sz="2000" b="1" dirty="0" smtClean="0">
              <a:latin typeface="+mj-lt"/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32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8841"/>
            <a:ext cx="9372600" cy="11430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cs typeface="Century Gothic"/>
              </a:rPr>
              <a:t>Saccharomyces </a:t>
            </a:r>
            <a:r>
              <a:rPr lang="en-US" sz="2400" b="1" i="1" dirty="0" err="1">
                <a:solidFill>
                  <a:srgbClr val="008000"/>
                </a:solidFill>
                <a:cs typeface="Century Gothic"/>
              </a:rPr>
              <a:t>cerevisiae</a:t>
            </a:r>
            <a:r>
              <a:rPr lang="en-US" sz="2400" b="1" i="1" dirty="0">
                <a:solidFill>
                  <a:srgbClr val="008000"/>
                </a:solidFill>
                <a:cs typeface="Century Gothic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is an Ideal Model Organism 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/>
            </a:r>
            <a:br>
              <a:rPr lang="en-US" sz="2400" b="1" dirty="0" smtClean="0">
                <a:solidFill>
                  <a:srgbClr val="008000"/>
                </a:solidFill>
                <a:cs typeface="Century Gothic"/>
              </a:rPr>
            </a:b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for 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Systems Biology</a:t>
            </a:r>
            <a:endParaRPr lang="en-US" sz="24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752" y="1600200"/>
            <a:ext cx="4629048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Budding yeast is considered model organism due to its small genome size</a:t>
            </a:r>
            <a:r>
              <a:rPr lang="en-US" sz="2000" dirty="0">
                <a:latin typeface="+mj-lt"/>
                <a:cs typeface="Century Gothic"/>
              </a:rPr>
              <a:t> </a:t>
            </a:r>
            <a:r>
              <a:rPr lang="en-US" sz="2000" dirty="0" smtClean="0">
                <a:latin typeface="+mj-lt"/>
                <a:cs typeface="Century Gothic"/>
              </a:rPr>
              <a:t>of approximately 6000 genes.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These genes are regulated by ~250 transcription factors, which can increase or decrease gene expression.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Yeast deletion strains and other molecular genetic tools are readily available. </a:t>
            </a:r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Cold shock (10-18</a:t>
            </a:r>
            <a:r>
              <a:rPr lang="en-US" sz="2000" dirty="0">
                <a:latin typeface="+mj-lt"/>
                <a:cs typeface="Century Gothic"/>
              </a:rPr>
              <a:t> </a:t>
            </a:r>
            <a:r>
              <a:rPr lang="en-US" sz="2000" dirty="0" smtClean="0">
                <a:latin typeface="+mj-lt"/>
                <a:cs typeface="Century Gothic"/>
              </a:rPr>
              <a:t>℃) response are not as well documented as heat shock </a:t>
            </a:r>
            <a:endParaRPr lang="en-US" sz="2000" dirty="0" smtClean="0">
              <a:latin typeface="+mj-lt"/>
              <a:cs typeface="Century Gothic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  <a:cs typeface="Century Gothic"/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" b="474"/>
          <a:stretch/>
        </p:blipFill>
        <p:spPr bwMode="auto">
          <a:xfrm>
            <a:off x="152400" y="1866530"/>
            <a:ext cx="3905352" cy="343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9380" y="4651937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err="1">
                <a:solidFill>
                  <a:schemeClr val="bg1"/>
                </a:solidFill>
              </a:rPr>
              <a:t>Alberts</a:t>
            </a:r>
            <a:r>
              <a:rPr lang="en-US" altLang="en-US" sz="1200" dirty="0">
                <a:solidFill>
                  <a:schemeClr val="bg1"/>
                </a:solidFill>
              </a:rPr>
              <a:t> </a:t>
            </a:r>
            <a:r>
              <a:rPr lang="en-US" altLang="en-US" sz="1200" i="1" dirty="0">
                <a:solidFill>
                  <a:schemeClr val="bg1"/>
                </a:solidFill>
              </a:rPr>
              <a:t>et al</a:t>
            </a:r>
            <a:r>
              <a:rPr lang="en-US" altLang="en-US" sz="1200" dirty="0">
                <a:solidFill>
                  <a:schemeClr val="bg1"/>
                </a:solidFill>
              </a:rPr>
              <a:t>. (2004)</a:t>
            </a:r>
          </a:p>
        </p:txBody>
      </p:sp>
    </p:spTree>
    <p:extLst>
      <p:ext uri="{BB962C8B-B14F-4D97-AF65-F5344CB8AC3E}">
        <p14:creationId xmlns:p14="http://schemas.microsoft.com/office/powerpoint/2010/main" val="9685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191842"/>
            <a:ext cx="4267200" cy="5250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b="1" dirty="0" smtClean="0">
              <a:latin typeface="+mj-lt"/>
              <a:cs typeface="Century Gothic"/>
            </a:endParaRPr>
          </a:p>
          <a:p>
            <a:r>
              <a:rPr lang="en-US" sz="2000" dirty="0">
                <a:latin typeface="+mj-lt"/>
                <a:cs typeface="Century Gothic"/>
              </a:rPr>
              <a:t>Transcription factors control gene expression by binding to regulatory DNA sequences.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Activators increase expression </a:t>
            </a:r>
            <a:r>
              <a:rPr lang="en-US" sz="2000" dirty="0" smtClean="0">
                <a:latin typeface="+mj-lt"/>
                <a:cs typeface="Century Gothic"/>
              </a:rPr>
              <a:t>while repressors </a:t>
            </a:r>
            <a:r>
              <a:rPr lang="en-US" sz="2000" dirty="0" smtClean="0">
                <a:latin typeface="+mj-lt"/>
                <a:cs typeface="Century Gothic"/>
              </a:rPr>
              <a:t>decrease expression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>
                <a:latin typeface="+mj-lt"/>
                <a:cs typeface="Century Gothic"/>
              </a:rPr>
              <a:t>Transcription factors are </a:t>
            </a:r>
            <a:r>
              <a:rPr lang="en-US" sz="2000" dirty="0" smtClean="0">
                <a:latin typeface="+mj-lt"/>
                <a:cs typeface="Century Gothic"/>
              </a:rPr>
              <a:t>themselves proteins </a:t>
            </a:r>
            <a:r>
              <a:rPr lang="en-US" sz="2000" dirty="0">
                <a:latin typeface="+mj-lt"/>
                <a:cs typeface="Century Gothic"/>
              </a:rPr>
              <a:t>encoded by </a:t>
            </a:r>
            <a:r>
              <a:rPr lang="en-US" sz="2000" dirty="0" smtClean="0">
                <a:latin typeface="+mj-lt"/>
                <a:cs typeface="Century Gothic"/>
              </a:rPr>
              <a:t>genes.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A gene regulatory network (GRN) is a set of transcription factors that regulate the expression of genes encoding other transcription factors.</a:t>
            </a:r>
          </a:p>
          <a:p>
            <a:pPr marL="0" indent="0">
              <a:buNone/>
            </a:pPr>
            <a:endParaRPr lang="en-US" sz="2000" dirty="0" smtClean="0">
              <a:latin typeface="+mj-lt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" y="1191841"/>
            <a:ext cx="4106326" cy="308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70488" y="1736619"/>
            <a:ext cx="603765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DNA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73785" y="2165607"/>
            <a:ext cx="775286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mRNA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91208" y="3505554"/>
            <a:ext cx="864221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Protein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980941"/>
            <a:ext cx="1431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Transcription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3414344"/>
            <a:ext cx="1242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Translation</a:t>
            </a:r>
          </a:p>
        </p:txBody>
      </p:sp>
      <p:pic>
        <p:nvPicPr>
          <p:cNvPr id="11" name="Picture 2" descr="Transcrip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4"/>
          <a:stretch>
            <a:fillRect/>
          </a:stretch>
        </p:blipFill>
        <p:spPr>
          <a:xfrm>
            <a:off x="0" y="4277327"/>
            <a:ext cx="3810180" cy="2165055"/>
          </a:xfrm>
          <a:prstGeom prst="rect">
            <a:avLst/>
          </a:prstGeom>
          <a:noFill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2425" y="4277327"/>
            <a:ext cx="1191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+mj-lt"/>
              </a:rPr>
              <a:t>Freeman (2003)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1446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8000"/>
                </a:solidFill>
                <a:cs typeface="Century Gothic"/>
              </a:rPr>
              <a:t>Yeast respond to cold shock by changing the level of</a:t>
            </a:r>
            <a:br>
              <a:rPr lang="en-US" sz="2400" b="1" dirty="0">
                <a:solidFill>
                  <a:srgbClr val="008000"/>
                </a:solidFill>
                <a:cs typeface="Century Gothic"/>
              </a:rPr>
            </a:br>
            <a:r>
              <a:rPr lang="en-US" sz="2400" b="1" dirty="0">
                <a:solidFill>
                  <a:srgbClr val="008000"/>
                </a:solidFill>
                <a:cs typeface="Century Gothic"/>
              </a:rPr>
              <a:t>     gene 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expression</a:t>
            </a:r>
            <a:endParaRPr lang="en-US" sz="2400" b="1" i="1" dirty="0">
              <a:solidFill>
                <a:srgbClr val="00800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38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26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+mj-lt"/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Microarray data was generated  for yeast under cold shock conditions.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A family of related networks was generated from the YEASTRACT </a:t>
            </a:r>
            <a:r>
              <a:rPr lang="en-US" sz="2200" b="1" dirty="0" smtClean="0">
                <a:latin typeface="+mj-lt"/>
                <a:cs typeface="Century Gothic"/>
              </a:rPr>
              <a:t>database while random networks were generated from an R-script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200" b="1" dirty="0" smtClean="0">
                <a:latin typeface="+mj-lt"/>
                <a:cs typeface="Century Gothic"/>
              </a:rPr>
              <a:t>The dynamics of each gene in the network was modeled using ordinary differential equations</a:t>
            </a:r>
            <a:r>
              <a:rPr lang="en-US" sz="2200" b="1" dirty="0" smtClean="0">
                <a:latin typeface="+mj-lt"/>
                <a:cs typeface="Century Gothic"/>
              </a:rPr>
              <a:t>.</a:t>
            </a:r>
          </a:p>
          <a:p>
            <a:r>
              <a:rPr lang="en-US" sz="2200" b="1" dirty="0" err="1" smtClean="0">
                <a:latin typeface="+mj-lt"/>
                <a:cs typeface="Century Gothic"/>
              </a:rPr>
              <a:t>Gephi</a:t>
            </a:r>
            <a:r>
              <a:rPr lang="en-US" sz="2200" b="1" dirty="0" smtClean="0">
                <a:latin typeface="+mj-lt"/>
                <a:cs typeface="Century Gothic"/>
              </a:rPr>
              <a:t> was used to analyze connectivity and statistics of nodes in ΔHAP4 derived network 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000" b="1" dirty="0" smtClean="0">
                <a:latin typeface="+mj-lt"/>
                <a:cs typeface="Century Gothic"/>
              </a:rPr>
              <a:t>FINDINGS</a:t>
            </a:r>
            <a:endParaRPr lang="en-US" sz="2000" b="1" dirty="0" smtClean="0">
              <a:latin typeface="+mj-lt"/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79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Microarray Data is Used to Observe Changes in Gene Expression for All 6000 </a:t>
            </a:r>
            <a:r>
              <a:rPr lang="en-US" sz="2400" b="1" dirty="0">
                <a:solidFill>
                  <a:srgbClr val="008000"/>
                </a:solidFill>
                <a:cs typeface="Century Gothic"/>
              </a:rPr>
              <a:t>G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enes in Yeast</a:t>
            </a:r>
            <a:endParaRPr lang="en-US" sz="24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0" y="1600200"/>
            <a:ext cx="63500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Each spot contains DNA from one gene.</a:t>
            </a:r>
          </a:p>
          <a:p>
            <a:pPr lvl="1"/>
            <a:r>
              <a:rPr lang="en-US" sz="2000" dirty="0" smtClean="0">
                <a:latin typeface="+mj-lt"/>
                <a:cs typeface="Century Gothic"/>
              </a:rPr>
              <a:t>For each Spot: </a:t>
            </a:r>
            <a:endParaRPr lang="en-US" sz="2000" dirty="0"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  <a:cs typeface="Century Gothic"/>
              </a:rPr>
              <a:t>Increase Expression</a:t>
            </a:r>
            <a:endParaRPr lang="en-US" sz="1600" b="1" dirty="0" smtClean="0"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 w="3175" cmpd="sng">
                  <a:solidFill>
                    <a:srgbClr val="008000"/>
                  </a:solidFill>
                </a:ln>
                <a:solidFill>
                  <a:srgbClr val="00B050"/>
                </a:solidFill>
                <a:latin typeface="+mj-lt"/>
                <a:cs typeface="Century Gothic"/>
              </a:rPr>
              <a:t>Decrease </a:t>
            </a:r>
            <a:r>
              <a:rPr lang="en-US" sz="16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j-lt"/>
                <a:cs typeface="Century Gothic"/>
              </a:rPr>
              <a:t>Expression</a:t>
            </a:r>
            <a:endParaRPr lang="en-US" sz="1600" b="1" dirty="0"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+mj-lt"/>
                <a:cs typeface="Century Gothic"/>
              </a:rPr>
              <a:t>No Change in </a:t>
            </a:r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  <a:cs typeface="Century Gothic"/>
              </a:rPr>
              <a:t>Expression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DNA microarray experiments were performed for the wild type and five transcription factor deletion </a:t>
            </a:r>
            <a:r>
              <a:rPr lang="en-US" sz="2000" dirty="0">
                <a:latin typeface="+mj-lt"/>
                <a:cs typeface="Century Gothic"/>
              </a:rPr>
              <a:t>strains (ΔCIN5, ΔGLN3, </a:t>
            </a:r>
            <a:r>
              <a:rPr lang="en-US" sz="2000" dirty="0" smtClean="0">
                <a:latin typeface="+mj-lt"/>
                <a:cs typeface="Century Gothic"/>
              </a:rPr>
              <a:t>ΔHAP4,ΔHMO1</a:t>
            </a:r>
            <a:r>
              <a:rPr lang="en-US" sz="2000" dirty="0">
                <a:latin typeface="+mj-lt"/>
                <a:cs typeface="Century Gothic"/>
              </a:rPr>
              <a:t>, and ΔZAP1</a:t>
            </a:r>
            <a:r>
              <a:rPr lang="en-US" sz="2000" dirty="0" smtClean="0">
                <a:latin typeface="+mj-lt"/>
                <a:cs typeface="Century Gothic"/>
              </a:rPr>
              <a:t>).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For </a:t>
            </a:r>
            <a:r>
              <a:rPr lang="en-US" sz="2000" dirty="0" smtClean="0">
                <a:latin typeface="+mj-lt"/>
                <a:cs typeface="Century Gothic"/>
              </a:rPr>
              <a:t>this analysis, the </a:t>
            </a:r>
            <a:r>
              <a:rPr lang="en-US" sz="2000" dirty="0" smtClean="0">
                <a:cs typeface="Century Gothic"/>
              </a:rPr>
              <a:t>ΔHAP4 derived family was used as well as randomized networks generated</a:t>
            </a:r>
          </a:p>
          <a:p>
            <a:r>
              <a:rPr lang="en-US" sz="2000" dirty="0" smtClean="0">
                <a:latin typeface="+mj-lt"/>
                <a:cs typeface="Century Gothic"/>
              </a:rPr>
              <a:t>Randomized networks were generated using an R-script and based off the 15 genes from the </a:t>
            </a:r>
            <a:r>
              <a:rPr lang="en-US" sz="2000" dirty="0" smtClean="0">
                <a:cs typeface="Century Gothic"/>
              </a:rPr>
              <a:t>ΔHAP4 derived network</a:t>
            </a:r>
            <a:endParaRPr lang="en-US" sz="2000" dirty="0" smtClean="0">
              <a:latin typeface="+mj-lt"/>
              <a:cs typeface="Century Gothic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2" t="7217" r="33441" b="6125"/>
          <a:stretch/>
        </p:blipFill>
        <p:spPr bwMode="auto">
          <a:xfrm>
            <a:off x="152217" y="1417638"/>
            <a:ext cx="1257483" cy="399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8221" r="16667" b="16702"/>
          <a:stretch>
            <a:fillRect/>
          </a:stretch>
        </p:blipFill>
        <p:spPr bwMode="auto">
          <a:xfrm>
            <a:off x="1138335" y="3065092"/>
            <a:ext cx="1198465" cy="124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2800" y="2082800"/>
            <a:ext cx="215900" cy="165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28700" y="2082800"/>
            <a:ext cx="1308100" cy="98229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0165" y="2247900"/>
            <a:ext cx="308170" cy="20655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216" y="5541388"/>
            <a:ext cx="2184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Century Gothic"/>
              </a:rPr>
              <a:t>Sample Microarray Slide from the </a:t>
            </a:r>
            <a:r>
              <a:rPr lang="en-US" sz="1400" dirty="0" err="1" smtClean="0">
                <a:latin typeface="+mj-lt"/>
                <a:cs typeface="Century Gothic"/>
              </a:rPr>
              <a:t>Dahlquist</a:t>
            </a:r>
            <a:r>
              <a:rPr lang="en-US" sz="1400" dirty="0" smtClean="0">
                <a:latin typeface="+mj-lt"/>
                <a:cs typeface="Century Gothic"/>
              </a:rPr>
              <a:t> Lab</a:t>
            </a:r>
            <a:endParaRPr lang="en-US" sz="14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58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26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+mj-lt"/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Microarray data was generated  for yeast under cold shock conditions.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A family of related networks was generated from the YEASTRACT </a:t>
            </a:r>
            <a:r>
              <a:rPr lang="en-US" sz="2200" b="1" dirty="0" smtClean="0">
                <a:latin typeface="+mj-lt"/>
                <a:cs typeface="Century Gothic"/>
              </a:rPr>
              <a:t>database while random networks were generated from an R-script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200" b="1" dirty="0" smtClean="0">
                <a:latin typeface="+mj-lt"/>
                <a:cs typeface="Century Gothic"/>
              </a:rPr>
              <a:t>The dynamics of each gene in the network was modeled using ordinary differential equations</a:t>
            </a:r>
            <a:r>
              <a:rPr lang="en-US" sz="2200" b="1" dirty="0" smtClean="0">
                <a:latin typeface="+mj-lt"/>
                <a:cs typeface="Century Gothic"/>
              </a:rPr>
              <a:t>.</a:t>
            </a:r>
          </a:p>
          <a:p>
            <a:r>
              <a:rPr lang="en-US" sz="2200" b="1" dirty="0" err="1" smtClean="0">
                <a:latin typeface="+mj-lt"/>
                <a:cs typeface="Century Gothic"/>
              </a:rPr>
              <a:t>Gephi</a:t>
            </a:r>
            <a:r>
              <a:rPr lang="en-US" sz="2200" b="1" dirty="0" smtClean="0">
                <a:latin typeface="+mj-lt"/>
                <a:cs typeface="Century Gothic"/>
              </a:rPr>
              <a:t> was used to analyze connectivity and statistics of nodes in ΔHAP4 derived network 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000" b="1" dirty="0" smtClean="0">
                <a:latin typeface="+mj-lt"/>
                <a:cs typeface="Century Gothic"/>
              </a:rPr>
              <a:t>FINDINGS</a:t>
            </a:r>
            <a:endParaRPr lang="en-US" sz="2000" b="1" dirty="0" smtClean="0">
              <a:latin typeface="+mj-lt"/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79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15-gene Network Was 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Created by Paring Down Genes 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from 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the Largest </a:t>
            </a:r>
            <a:r>
              <a:rPr lang="en-US" sz="2400" b="1" dirty="0" smtClean="0">
                <a:solidFill>
                  <a:srgbClr val="008000"/>
                </a:solidFill>
                <a:cs typeface="Century Gothic"/>
              </a:rPr>
              <a:t>Network and Used To Create Random Networks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4843" y="1295400"/>
            <a:ext cx="8229600" cy="23622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+mj-lt"/>
                <a:cs typeface="Century Gothic"/>
              </a:rPr>
              <a:t>We started with a network of </a:t>
            </a:r>
            <a:r>
              <a:rPr lang="en-US" sz="1800" dirty="0" smtClean="0">
                <a:latin typeface="+mj-lt"/>
                <a:cs typeface="Century Gothic"/>
              </a:rPr>
              <a:t>35 genes </a:t>
            </a:r>
            <a:r>
              <a:rPr lang="en-US" sz="1800" dirty="0" smtClean="0">
                <a:latin typeface="+mj-lt"/>
                <a:cs typeface="Century Gothic"/>
              </a:rPr>
              <a:t>made up of the most significant </a:t>
            </a:r>
            <a:r>
              <a:rPr lang="en-US" sz="1800" dirty="0" smtClean="0">
                <a:latin typeface="+mj-lt"/>
                <a:cs typeface="Century Gothic"/>
              </a:rPr>
              <a:t>regulators</a:t>
            </a:r>
            <a:r>
              <a:rPr lang="en-US" sz="1800" dirty="0" smtClean="0">
                <a:latin typeface="+mj-lt"/>
                <a:cs typeface="Century Gothic"/>
              </a:rPr>
              <a:t>, including the transcription factors for which we had deletion strain microarray data</a:t>
            </a:r>
            <a:endParaRPr lang="en-US" sz="1800" dirty="0" smtClean="0">
              <a:latin typeface="+mj-lt"/>
              <a:cs typeface="Century Gothic"/>
            </a:endParaRPr>
          </a:p>
          <a:p>
            <a:r>
              <a:rPr lang="en-US" sz="1800" dirty="0" smtClean="0">
                <a:latin typeface="+mj-lt"/>
                <a:cs typeface="Century Gothic"/>
              </a:rPr>
              <a:t>Transcription </a:t>
            </a:r>
            <a:r>
              <a:rPr lang="en-US" sz="1800" dirty="0" smtClean="0">
                <a:latin typeface="+mj-lt"/>
                <a:cs typeface="Century Gothic"/>
              </a:rPr>
              <a:t>factors and edges were removed from the GRN in a stepwise fashion in order of least to most significant until the network was pared down to </a:t>
            </a:r>
            <a:r>
              <a:rPr lang="en-US" sz="1800" dirty="0" smtClean="0">
                <a:latin typeface="+mj-lt"/>
                <a:cs typeface="Century Gothic"/>
              </a:rPr>
              <a:t>15 genes </a:t>
            </a:r>
            <a:r>
              <a:rPr lang="en-US" sz="1800" dirty="0" smtClean="0">
                <a:latin typeface="+mj-lt"/>
                <a:cs typeface="Century Gothic"/>
              </a:rPr>
              <a:t>and </a:t>
            </a:r>
            <a:r>
              <a:rPr lang="en-US" sz="1800" dirty="0" smtClean="0">
                <a:latin typeface="+mj-lt"/>
                <a:cs typeface="Century Gothic"/>
              </a:rPr>
              <a:t>28 edges</a:t>
            </a:r>
            <a:r>
              <a:rPr lang="en-US" sz="1800" dirty="0" smtClean="0">
                <a:latin typeface="+mj-lt"/>
                <a:cs typeface="Century Gothic"/>
              </a:rPr>
              <a:t>.</a:t>
            </a:r>
          </a:p>
          <a:p>
            <a:r>
              <a:rPr lang="en-US" sz="1800" dirty="0" smtClean="0">
                <a:latin typeface="+mj-lt"/>
                <a:cs typeface="Century Gothic"/>
              </a:rPr>
              <a:t>Random networks were created by using a code written on R software and the 15 most significant genes </a:t>
            </a:r>
          </a:p>
          <a:p>
            <a:r>
              <a:rPr lang="en-US" sz="1800" dirty="0" err="1" smtClean="0">
                <a:latin typeface="+mj-lt"/>
                <a:cs typeface="Century Gothic"/>
              </a:rPr>
              <a:t>Gephi</a:t>
            </a:r>
            <a:r>
              <a:rPr lang="en-US" sz="1800" dirty="0" smtClean="0">
                <a:latin typeface="+mj-lt"/>
                <a:cs typeface="Century Gothic"/>
              </a:rPr>
              <a:t> and </a:t>
            </a:r>
            <a:r>
              <a:rPr lang="en-US" sz="1800" dirty="0" err="1" smtClean="0">
                <a:latin typeface="+mj-lt"/>
                <a:cs typeface="Century Gothic"/>
              </a:rPr>
              <a:t>GRNsight</a:t>
            </a:r>
            <a:r>
              <a:rPr lang="en-US" sz="1800" dirty="0" smtClean="0">
                <a:latin typeface="+mj-lt"/>
                <a:cs typeface="Century Gothic"/>
              </a:rPr>
              <a:t> was used to analyze 10 of these random networks.</a:t>
            </a:r>
            <a:endParaRPr lang="en-US" sz="18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16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cs typeface="Century Gothic"/>
              </a:rPr>
              <a:t>Outline</a:t>
            </a:r>
            <a:endParaRPr lang="en-US" sz="2600" b="1" i="1" dirty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5219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+mj-lt"/>
                <a:cs typeface="Century Gothic"/>
              </a:rPr>
              <a:t>Yeast respond to cold shock by changing gene expression.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Microarray data was generated  for yeast under cold shock conditions.</a:t>
            </a:r>
          </a:p>
          <a:p>
            <a:r>
              <a:rPr lang="en-US" sz="2200" b="1" dirty="0" smtClean="0">
                <a:latin typeface="+mj-lt"/>
                <a:cs typeface="Century Gothic"/>
              </a:rPr>
              <a:t>A family of related networks was generated from the YEASTRACT </a:t>
            </a:r>
            <a:r>
              <a:rPr lang="en-US" sz="2200" b="1" dirty="0" smtClean="0">
                <a:latin typeface="+mj-lt"/>
                <a:cs typeface="Century Gothic"/>
              </a:rPr>
              <a:t>database while random networks were generated from an R-script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200" b="1" dirty="0" smtClean="0">
                <a:latin typeface="+mj-lt"/>
                <a:cs typeface="Century Gothic"/>
              </a:rPr>
              <a:t>The dynamics of each gene in the network was modeled using ordinary differential equations</a:t>
            </a:r>
            <a:r>
              <a:rPr lang="en-US" sz="2200" b="1" dirty="0" smtClean="0">
                <a:latin typeface="+mj-lt"/>
                <a:cs typeface="Century Gothic"/>
              </a:rPr>
              <a:t>.</a:t>
            </a:r>
          </a:p>
          <a:p>
            <a:r>
              <a:rPr lang="en-US" sz="2200" b="1" dirty="0" err="1" smtClean="0">
                <a:latin typeface="+mj-lt"/>
                <a:cs typeface="Century Gothic"/>
              </a:rPr>
              <a:t>Gephi</a:t>
            </a:r>
            <a:r>
              <a:rPr lang="en-US" sz="2200" b="1" dirty="0" smtClean="0">
                <a:latin typeface="+mj-lt"/>
                <a:cs typeface="Century Gothic"/>
              </a:rPr>
              <a:t> was used to analyze connectivity and statistics of nodes in ΔHAP4 derived network </a:t>
            </a:r>
            <a:endParaRPr lang="en-US" sz="2200" b="1" dirty="0" smtClean="0">
              <a:latin typeface="+mj-lt"/>
              <a:cs typeface="Century Gothic"/>
            </a:endParaRPr>
          </a:p>
          <a:p>
            <a:r>
              <a:rPr lang="en-US" sz="2000" b="1" dirty="0" smtClean="0">
                <a:latin typeface="+mj-lt"/>
                <a:cs typeface="Century Gothic"/>
              </a:rPr>
              <a:t>FINDINGS</a:t>
            </a:r>
            <a:endParaRPr lang="en-US" sz="2000" b="1" dirty="0" smtClean="0">
              <a:latin typeface="+mj-lt"/>
              <a:cs typeface="Century Gothic"/>
            </a:endParaRPr>
          </a:p>
          <a:p>
            <a:endParaRPr lang="en-US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79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1261</Words>
  <Application>Microsoft Office PowerPoint</Application>
  <PresentationFormat>On-screen Show (4:3)</PresentationFormat>
  <Paragraphs>182</Paragraphs>
  <Slides>18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Equation</vt:lpstr>
      <vt:lpstr>Microsoft Equation 3.0</vt:lpstr>
      <vt:lpstr>Systems modeling and statistical analysis allows comparison in the response to cold shock in Saccharomyces cerevisiae between Hap4 and a randomly generated network  </vt:lpstr>
      <vt:lpstr>Outline</vt:lpstr>
      <vt:lpstr>Saccharomyces cerevisiae is an Ideal Model Organism  for Systems Biology</vt:lpstr>
      <vt:lpstr>Yeast respond to cold shock by changing the level of      gene expression</vt:lpstr>
      <vt:lpstr>Outline</vt:lpstr>
      <vt:lpstr>Microarray Data is Used to Observe Changes in Gene Expression for All 6000 Genes in Yeast</vt:lpstr>
      <vt:lpstr>Outline</vt:lpstr>
      <vt:lpstr>15-gene Network Was Created by Paring Down Genes from the Largest Network and Used To Create Random Networks</vt:lpstr>
      <vt:lpstr>Outline</vt:lpstr>
      <vt:lpstr>GRNmap Uses Ordinary Differential  Equations to Model the Dynamics of Each Gene in the Network</vt:lpstr>
      <vt:lpstr>GRNmap Uses Ordinary Differential  Equations to Model the Dynamics of Each Gene in the Network</vt:lpstr>
      <vt:lpstr>Outline</vt:lpstr>
      <vt:lpstr>A statistical tool, Gephi, was used to analyze  connectivity between nodes</vt:lpstr>
      <vt:lpstr>Outline</vt:lpstr>
      <vt:lpstr>The ΔHAP4 derived network</vt:lpstr>
      <vt:lpstr>The 10 Randomized Networks Were Consolidated and Compared </vt:lpstr>
      <vt:lpstr>Random Networks 8 and 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modeling and statistical analysis allows comparison in the response to cold shock in Saccharomyces cerevisiae between Hap4 and a randomly generated network</dc:title>
  <dc:creator>Horstmann, Kristen</dc:creator>
  <cp:lastModifiedBy>Horstmann, Kristen</cp:lastModifiedBy>
  <cp:revision>19</cp:revision>
  <dcterms:created xsi:type="dcterms:W3CDTF">2017-03-02T21:26:28Z</dcterms:created>
  <dcterms:modified xsi:type="dcterms:W3CDTF">2017-03-16T22:58:13Z</dcterms:modified>
</cp:coreProperties>
</file>