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58" r:id="rId6"/>
    <p:sldId id="274" r:id="rId7"/>
    <p:sldId id="261" r:id="rId8"/>
    <p:sldId id="262" r:id="rId9"/>
    <p:sldId id="263" r:id="rId10"/>
    <p:sldId id="270" r:id="rId11"/>
    <p:sldId id="265" r:id="rId12"/>
    <p:sldId id="266" r:id="rId13"/>
    <p:sldId id="271" r:id="rId14"/>
    <p:sldId id="264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9A5"/>
    <a:srgbClr val="131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12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12AA6-1780-CB4E-B823-C1493565C35A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6FB1-0213-A549-B69C-04E6D5ECB2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3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39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0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line with the linear increase in both glucose</a:t>
            </a:r>
            <a:r>
              <a:rPr lang="en-US" baseline="0" dirty="0" smtClean="0"/>
              <a:t> and ammonia </a:t>
            </a:r>
            <a:r>
              <a:rPr lang="en-US" baseline="0" dirty="0" smtClean="0"/>
              <a:t>flux</a:t>
            </a:r>
          </a:p>
          <a:p>
            <a:r>
              <a:rPr lang="en-US" baseline="0" dirty="0" smtClean="0"/>
              <a:t>Kasey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Ashley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92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268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Ashley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800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Ashley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92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Ashley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93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Schure</a:t>
            </a:r>
            <a:r>
              <a:rPr lang="en-US" baseline="0" dirty="0" smtClean="0"/>
              <a:t> found that at 8.5 g carbon and 1.5 g nitrogen, nitrogen was limiting, so he increased it by one more g/l to ensure the </a:t>
            </a:r>
            <a:r>
              <a:rPr lang="en-US" baseline="0" dirty="0" smtClean="0"/>
              <a:t>limitations</a:t>
            </a:r>
          </a:p>
          <a:p>
            <a:r>
              <a:rPr lang="en-US" baseline="0" dirty="0" smtClean="0"/>
              <a:t>Ashley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Kasey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14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Kasey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40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Kasey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0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Kasey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6FB1-0213-A549-B69C-04E6D5ECB2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6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526C-1EBE-6E4C-B646-B72164DD0E89}" type="datetimeFigureOut">
              <a:rPr lang="en-US" smtClean="0"/>
              <a:pPr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180F-7085-DC48-AF28-4E6A44B1A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521" y="485143"/>
            <a:ext cx="8648090" cy="218347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2029A5"/>
                </a:solidFill>
                <a:latin typeface="Arial Bold"/>
                <a:cs typeface="Arial Bold"/>
              </a:rPr>
              <a:t>The Effects of an Increasing Dilution Rate on Biomass Growth and Nitrogen Metabolism of </a:t>
            </a:r>
            <a:r>
              <a:rPr lang="en-US" b="1" i="1" dirty="0" err="1" smtClean="0">
                <a:solidFill>
                  <a:srgbClr val="2029A5"/>
                </a:solidFill>
                <a:latin typeface="Arial Bold"/>
                <a:cs typeface="Arial Bold"/>
              </a:rPr>
              <a:t>Saccharomyces</a:t>
            </a:r>
            <a:r>
              <a:rPr lang="en-US" b="1" i="1" dirty="0" smtClean="0">
                <a:solidFill>
                  <a:srgbClr val="2029A5"/>
                </a:solidFill>
                <a:latin typeface="Arial Bold"/>
                <a:cs typeface="Arial Bold"/>
              </a:rPr>
              <a:t> </a:t>
            </a:r>
            <a:r>
              <a:rPr lang="en-US" b="1" i="1" dirty="0" err="1" smtClean="0">
                <a:solidFill>
                  <a:srgbClr val="2029A5"/>
                </a:solidFill>
                <a:latin typeface="Arial Bold"/>
                <a:cs typeface="Arial Bold"/>
              </a:rPr>
              <a:t>cerevisiae</a:t>
            </a:r>
            <a:endParaRPr lang="en-US" b="1" i="1" dirty="0">
              <a:solidFill>
                <a:srgbClr val="2029A5"/>
              </a:solidFill>
              <a:latin typeface="Arial Bold"/>
              <a:cs typeface="Arial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39398"/>
            <a:ext cx="6400800" cy="3638574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Kasey O’Connor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Ashley Rhoades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Department of Mathematics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Loyola Marymount University</a:t>
            </a:r>
          </a:p>
          <a:p>
            <a:endParaRPr lang="en-US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BIOL 398-03/MATH 388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February 26, 2013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Arial"/>
                <a:cs typeface="Arial"/>
              </a:rPr>
              <a:t>Seaver</a:t>
            </a:r>
            <a:r>
              <a:rPr lang="en-US" b="1" dirty="0" smtClean="0">
                <a:solidFill>
                  <a:srgbClr val="000000"/>
                </a:solidFill>
                <a:latin typeface="Arial"/>
                <a:cs typeface="Arial"/>
              </a:rPr>
              <a:t> 202</a:t>
            </a:r>
            <a:endParaRPr lang="en-US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Ter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Schure’s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Chemostat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Shows a Linear Increase in Ammonia and Carbon Flux 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5" name="Content Placeholder 4" descr="Screen Shot 2013-02-25 at 11.06.04 PM.pn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-13233" b="-13233"/>
          <a:stretch>
            <a:fillRect/>
          </a:stretch>
        </p:blipFill>
        <p:spPr>
          <a:xfrm>
            <a:off x="195816" y="1472073"/>
            <a:ext cx="4327166" cy="484935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80430"/>
            <a:ext cx="4038600" cy="4525963"/>
          </a:xfrm>
        </p:spPr>
        <p:txBody>
          <a:bodyPr/>
          <a:lstStyle/>
          <a:p>
            <a:r>
              <a:rPr lang="en-US" sz="2500" b="1" dirty="0" smtClean="0">
                <a:latin typeface="Arial"/>
                <a:cs typeface="Arial"/>
              </a:rPr>
              <a:t>Both the carbon and ammonia flux increased linearly.</a:t>
            </a:r>
          </a:p>
          <a:p>
            <a:r>
              <a:rPr lang="en-US" sz="2500" b="1" dirty="0" smtClean="0">
                <a:latin typeface="Arial"/>
                <a:cs typeface="Arial"/>
              </a:rPr>
              <a:t>The linear increase of both fluxes and relatively no change in biomass shows no changes in carbon metabolism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 descr="Screen Shot 2013-02-25 at 11.29.36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430" y="6092825"/>
            <a:ext cx="1778000" cy="228600"/>
          </a:xfrm>
          <a:prstGeom prst="rect">
            <a:avLst/>
          </a:prstGeom>
        </p:spPr>
      </p:pic>
      <p:pic>
        <p:nvPicPr>
          <p:cNvPr id="7" name="Picture 6" descr="Screen Shot 2013-02-25 at 11.29.43 P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1839" y="6130925"/>
            <a:ext cx="1193800" cy="190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38316" y="6706393"/>
            <a:ext cx="184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26870" y="6449552"/>
            <a:ext cx="632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/>
                <a:cs typeface="Arial"/>
              </a:rPr>
              <a:t>terSchure</a:t>
            </a:r>
            <a:r>
              <a:rPr lang="en-US" dirty="0" smtClean="0">
                <a:latin typeface="Arial"/>
                <a:cs typeface="Arial"/>
              </a:rPr>
              <a:t> et al. Microbiology, 1995, 141:1101-1108)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E36A3-6133-1E42-995B-AF96FF9CD476}" type="slidenum">
              <a:rPr lang="en-US"/>
              <a:pPr/>
              <a:t>11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Changing the Dilution Rates increases O</a:t>
            </a:r>
            <a:r>
              <a:rPr lang="en-US" sz="3600" b="1" baseline="-6000" dirty="0" smtClean="0">
                <a:solidFill>
                  <a:srgbClr val="2029A5"/>
                </a:solidFill>
                <a:latin typeface="Arial"/>
                <a:cs typeface="Arial"/>
              </a:rPr>
              <a:t>2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production </a:t>
            </a:r>
            <a:r>
              <a:rPr lang="en-US" sz="3600" b="1" dirty="0">
                <a:solidFill>
                  <a:srgbClr val="2029A5"/>
                </a:solidFill>
                <a:latin typeface="Arial"/>
                <a:cs typeface="Arial"/>
              </a:rPr>
              <a:t>and 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CO</a:t>
            </a:r>
            <a:r>
              <a:rPr lang="en-US" sz="3600" b="1" baseline="-6000" dirty="0" smtClean="0">
                <a:solidFill>
                  <a:srgbClr val="2029A5"/>
                </a:solidFill>
                <a:latin typeface="Arial"/>
                <a:cs typeface="Arial"/>
              </a:rPr>
              <a:t>2 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consumption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sixfold</a:t>
            </a:r>
            <a:endParaRPr lang="en-US" sz="3600" b="1" baseline="-6000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974" y="1782763"/>
            <a:ext cx="3883126" cy="4573587"/>
          </a:xfrm>
          <a:ln/>
        </p:spPr>
        <p:txBody>
          <a:bodyPr>
            <a:normAutofit fontScale="92500"/>
          </a:bodyPr>
          <a:lstStyle/>
          <a:p>
            <a:r>
              <a:rPr lang="en-US" sz="2400" b="1" dirty="0">
                <a:latin typeface="Arial"/>
                <a:cs typeface="Arial"/>
              </a:rPr>
              <a:t>Measured O</a:t>
            </a:r>
            <a:r>
              <a:rPr lang="en-US" sz="2400" b="1" baseline="-6000" dirty="0">
                <a:latin typeface="Arial"/>
                <a:cs typeface="Arial"/>
              </a:rPr>
              <a:t>2</a:t>
            </a:r>
            <a:r>
              <a:rPr lang="en-US" sz="2400" b="1" dirty="0">
                <a:latin typeface="Arial"/>
                <a:cs typeface="Arial"/>
              </a:rPr>
              <a:t> consumption and CO</a:t>
            </a:r>
            <a:r>
              <a:rPr lang="en-US" sz="2400" b="1" baseline="-6000" dirty="0">
                <a:latin typeface="Arial"/>
                <a:cs typeface="Arial"/>
              </a:rPr>
              <a:t>2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smtClean="0">
                <a:latin typeface="Arial"/>
                <a:cs typeface="Arial"/>
              </a:rPr>
              <a:t>production.</a:t>
            </a:r>
          </a:p>
          <a:p>
            <a:r>
              <a:rPr lang="en-US" sz="2400" b="1" dirty="0" smtClean="0">
                <a:latin typeface="Arial"/>
                <a:cs typeface="Arial"/>
              </a:rPr>
              <a:t>O</a:t>
            </a:r>
            <a:r>
              <a:rPr lang="en-US" sz="2400" b="1" baseline="-6000" dirty="0" smtClean="0">
                <a:latin typeface="Arial"/>
                <a:cs typeface="Arial"/>
              </a:rPr>
              <a:t>2 </a:t>
            </a:r>
            <a:r>
              <a:rPr lang="en-US" sz="2400" b="1" dirty="0" smtClean="0">
                <a:latin typeface="Arial"/>
                <a:cs typeface="Arial"/>
              </a:rPr>
              <a:t>consumption increased from 1.5 </a:t>
            </a:r>
            <a:r>
              <a:rPr lang="en-US" sz="2400" b="1" dirty="0" err="1" smtClean="0">
                <a:latin typeface="Arial"/>
                <a:cs typeface="Arial"/>
              </a:rPr>
              <a:t>mmol/gh</a:t>
            </a:r>
            <a:r>
              <a:rPr lang="en-US" sz="2400" b="1" dirty="0" smtClean="0">
                <a:latin typeface="Arial"/>
                <a:cs typeface="Arial"/>
              </a:rPr>
              <a:t> to 9 </a:t>
            </a:r>
            <a:r>
              <a:rPr lang="en-US" sz="2400" b="1" dirty="0" err="1" smtClean="0">
                <a:latin typeface="Arial"/>
                <a:cs typeface="Arial"/>
              </a:rPr>
              <a:t>mmol/gh</a:t>
            </a:r>
            <a:r>
              <a:rPr lang="en-US" sz="2400" b="1" dirty="0" smtClean="0">
                <a:latin typeface="Arial"/>
                <a:cs typeface="Arial"/>
              </a:rPr>
              <a:t>.</a:t>
            </a:r>
          </a:p>
          <a:p>
            <a:r>
              <a:rPr lang="en-US" sz="2400" b="1" dirty="0" smtClean="0">
                <a:latin typeface="Arial"/>
                <a:cs typeface="Arial"/>
              </a:rPr>
              <a:t>CO</a:t>
            </a:r>
            <a:r>
              <a:rPr lang="en-US" sz="2400" b="1" baseline="-6000" dirty="0" smtClean="0">
                <a:latin typeface="Arial"/>
                <a:cs typeface="Arial"/>
              </a:rPr>
              <a:t>2 </a:t>
            </a:r>
            <a:r>
              <a:rPr lang="en-US" sz="2400" b="1" dirty="0" smtClean="0">
                <a:latin typeface="Arial"/>
                <a:cs typeface="Arial"/>
              </a:rPr>
              <a:t>production increased from 1.6 </a:t>
            </a:r>
            <a:r>
              <a:rPr lang="en-US" sz="2400" b="1" dirty="0" err="1" smtClean="0">
                <a:latin typeface="Arial"/>
                <a:cs typeface="Arial"/>
              </a:rPr>
              <a:t>mmol/gh</a:t>
            </a:r>
            <a:r>
              <a:rPr lang="en-US" sz="2400" b="1" dirty="0" smtClean="0">
                <a:latin typeface="Arial"/>
                <a:cs typeface="Arial"/>
              </a:rPr>
              <a:t> to 9.8 </a:t>
            </a:r>
            <a:r>
              <a:rPr lang="en-US" sz="2400" b="1" dirty="0" err="1" smtClean="0">
                <a:latin typeface="Arial"/>
                <a:cs typeface="Arial"/>
              </a:rPr>
              <a:t>mmol/gh</a:t>
            </a:r>
            <a:r>
              <a:rPr lang="en-US" sz="2400" b="1" dirty="0" smtClean="0">
                <a:latin typeface="Arial"/>
                <a:cs typeface="Arial"/>
              </a:rPr>
              <a:t>.</a:t>
            </a:r>
          </a:p>
          <a:p>
            <a:r>
              <a:rPr lang="en-US" sz="2400" b="1" dirty="0" smtClean="0">
                <a:latin typeface="Arial"/>
                <a:cs typeface="Arial"/>
              </a:rPr>
              <a:t>Consequently, the respiration quotient remained constant. </a:t>
            </a:r>
            <a:endParaRPr lang="en-US" sz="2400" b="1" dirty="0">
              <a:latin typeface="Arial"/>
              <a:cs typeface="Arial"/>
            </a:endParaRPr>
          </a:p>
        </p:txBody>
      </p:sp>
      <p:pic>
        <p:nvPicPr>
          <p:cNvPr id="7" name="Picture 6" descr="Screen Shot 2013-02-25 at 11.10.06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782763"/>
            <a:ext cx="4991100" cy="3746500"/>
          </a:xfrm>
          <a:prstGeom prst="rect">
            <a:avLst/>
          </a:prstGeom>
        </p:spPr>
      </p:pic>
      <p:pic>
        <p:nvPicPr>
          <p:cNvPr id="9" name="Picture 8" descr="Screen Shot 2013-02-25 at 11.28.38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477" y="5629275"/>
            <a:ext cx="4445000" cy="254000"/>
          </a:xfrm>
          <a:prstGeom prst="rect">
            <a:avLst/>
          </a:prstGeom>
        </p:spPr>
      </p:pic>
      <p:pic>
        <p:nvPicPr>
          <p:cNvPr id="10" name="Picture 9" descr="Screen Shot 2013-02-25 at 11.28.53 P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5064" y="5935663"/>
            <a:ext cx="2540000" cy="254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26870" y="6356350"/>
            <a:ext cx="632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/>
                <a:cs typeface="Arial"/>
              </a:rPr>
              <a:t>terSchure</a:t>
            </a:r>
            <a:r>
              <a:rPr lang="en-US" dirty="0" smtClean="0">
                <a:latin typeface="Arial"/>
                <a:cs typeface="Arial"/>
              </a:rPr>
              <a:t> et al. Microbiology, 1995, 141:1101-1108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7531E-BC6C-BC40-A426-6CA7292369DE}" type="slidenum">
              <a:rPr lang="en-US"/>
              <a:pPr/>
              <a:t>12</a:t>
            </a:fld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317500" y="406400"/>
            <a:ext cx="8958263" cy="1143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3600" b="1" dirty="0" smtClean="0">
                <a:solidFill>
                  <a:srgbClr val="2029A5"/>
                </a:solidFill>
                <a:latin typeface="Arial"/>
                <a:ea typeface="Lucida Grande" charset="0"/>
                <a:cs typeface="Arial"/>
                <a:sym typeface="Lucida Grande" charset="0"/>
              </a:rPr>
              <a:t>An Increase in Dilution Rates Has Little Effect on Amino Acid Concentrations </a:t>
            </a:r>
            <a:endParaRPr lang="en-US" sz="3600" b="1" dirty="0">
              <a:solidFill>
                <a:srgbClr val="2029A5"/>
              </a:solidFill>
              <a:latin typeface="Arial"/>
              <a:ea typeface="Lucida Grande" charset="0"/>
              <a:cs typeface="Arial"/>
              <a:sym typeface="Lucida Grande" charset="0"/>
            </a:endParaRPr>
          </a:p>
        </p:txBody>
      </p:sp>
      <p:pic>
        <p:nvPicPr>
          <p:cNvPr id="6" name="Picture 5" descr="Screen Shot 2013-02-25 at 11.06.18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95147"/>
            <a:ext cx="4248101" cy="2944850"/>
          </a:xfrm>
          <a:prstGeom prst="rect">
            <a:avLst/>
          </a:prstGeom>
        </p:spPr>
      </p:pic>
      <p:pic>
        <p:nvPicPr>
          <p:cNvPr id="7" name="Picture 6" descr="Screen Shot 2013-02-25 at 11.06.27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4118" y="2026644"/>
            <a:ext cx="4172515" cy="291335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17500" y="5241133"/>
            <a:ext cx="854913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Arial"/>
                <a:cs typeface="Arial"/>
              </a:rPr>
              <a:t>The glutamine and glutamate concentrations did not change and remained at about 27 and 100 </a:t>
            </a:r>
            <a:r>
              <a:rPr lang="en-US" sz="2500" b="1" dirty="0" err="1" smtClean="0">
                <a:latin typeface="Arial"/>
                <a:cs typeface="Arial"/>
              </a:rPr>
              <a:t>mmol/g</a:t>
            </a:r>
            <a:r>
              <a:rPr lang="en-US" sz="2500" b="1" dirty="0" smtClean="0">
                <a:latin typeface="Arial"/>
                <a:cs typeface="Arial"/>
              </a:rPr>
              <a:t>, respectively</a:t>
            </a:r>
            <a:r>
              <a:rPr lang="en-US" sz="2500" dirty="0" smtClean="0"/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26870" y="6449552"/>
            <a:ext cx="632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/>
                <a:cs typeface="Arial"/>
              </a:rPr>
              <a:t>terSchure</a:t>
            </a:r>
            <a:r>
              <a:rPr lang="en-US" dirty="0" smtClean="0">
                <a:latin typeface="Arial"/>
                <a:cs typeface="Arial"/>
              </a:rPr>
              <a:t> et al. Microbiology, 1995, 141:1101-1108)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942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What Would the Effects of an Increasing Dilution Rate be on a Carbon Limited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Chemostat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?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0011"/>
            <a:ext cx="8229600" cy="3723171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latin typeface="Arial"/>
                <a:cs typeface="Arial"/>
              </a:rPr>
              <a:t>Deciding the appropriate concentration values for carbon and nitrogen would require looking at the system at the highest dilution rate.</a:t>
            </a:r>
          </a:p>
          <a:p>
            <a:r>
              <a:rPr lang="en-US" sz="2500" b="1" dirty="0" smtClean="0">
                <a:latin typeface="Arial"/>
                <a:cs typeface="Arial"/>
              </a:rPr>
              <a:t>Using these concentrations, the differential equations could be used to get the model of the </a:t>
            </a:r>
            <a:r>
              <a:rPr lang="en-US" sz="2500" b="1" dirty="0" err="1" smtClean="0">
                <a:latin typeface="Arial"/>
                <a:cs typeface="Arial"/>
              </a:rPr>
              <a:t>chemostat</a:t>
            </a:r>
            <a:r>
              <a:rPr lang="en-US" sz="2500" b="1" dirty="0" smtClean="0">
                <a:latin typeface="Arial"/>
                <a:cs typeface="Arial"/>
              </a:rPr>
              <a:t> to see the effects of biomass on a nitrogen rich system.</a:t>
            </a:r>
          </a:p>
          <a:p>
            <a:r>
              <a:rPr lang="en-US" sz="2500" b="1" dirty="0" smtClean="0">
                <a:latin typeface="Arial"/>
                <a:cs typeface="Arial"/>
              </a:rPr>
              <a:t>In a similar manner, the concentrations of the amino acids could also be analyzed.</a:t>
            </a:r>
            <a:endParaRPr lang="en-US" sz="2500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726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Summary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71612"/>
            <a:ext cx="8229600" cy="565774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Increasing the dilution rate in a nitrogen limiting culture with the differential equation model showed that: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 biomass stayed constant.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there was an increase in glucose residual but a decrease in nitrogen residual.</a:t>
            </a:r>
          </a:p>
          <a:p>
            <a:r>
              <a:rPr lang="en-US" b="1" dirty="0" smtClean="0">
                <a:latin typeface="Arial"/>
                <a:cs typeface="Arial"/>
              </a:rPr>
              <a:t>Under the same conditions as the model, the </a:t>
            </a:r>
            <a:r>
              <a:rPr lang="en-US" b="1" dirty="0" err="1" smtClean="0">
                <a:latin typeface="Arial"/>
                <a:cs typeface="Arial"/>
              </a:rPr>
              <a:t>ter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Schure</a:t>
            </a:r>
            <a:r>
              <a:rPr lang="en-US" b="1" dirty="0" smtClean="0">
                <a:latin typeface="Arial"/>
                <a:cs typeface="Arial"/>
              </a:rPr>
              <a:t> paper showed that: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nitrogen and glucose flux increased linearly.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CO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production and 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consumption increased </a:t>
            </a:r>
            <a:r>
              <a:rPr lang="en-US" b="1" dirty="0" err="1" smtClean="0">
                <a:latin typeface="Arial"/>
                <a:cs typeface="Arial"/>
              </a:rPr>
              <a:t>sixfold</a:t>
            </a:r>
            <a:r>
              <a:rPr lang="en-US" b="1" dirty="0" smtClean="0">
                <a:latin typeface="Arial"/>
                <a:cs typeface="Arial"/>
              </a:rPr>
              <a:t>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 concentrations of glutamate and glutamine had no significant change.</a:t>
            </a:r>
          </a:p>
          <a:p>
            <a:r>
              <a:rPr lang="en-US" b="1" dirty="0" smtClean="0">
                <a:latin typeface="Arial"/>
                <a:cs typeface="Arial"/>
              </a:rPr>
              <a:t>In a nitrogen limited </a:t>
            </a:r>
            <a:r>
              <a:rPr lang="en-US" b="1" dirty="0" err="1" smtClean="0">
                <a:latin typeface="Arial"/>
                <a:cs typeface="Arial"/>
              </a:rPr>
              <a:t>chemostat</a:t>
            </a:r>
            <a:r>
              <a:rPr lang="en-US" b="1" dirty="0" smtClean="0">
                <a:latin typeface="Arial"/>
                <a:cs typeface="Arial"/>
              </a:rPr>
              <a:t> of </a:t>
            </a:r>
            <a:r>
              <a:rPr lang="en-US" b="1" i="1" dirty="0" smtClean="0">
                <a:latin typeface="Arial"/>
                <a:cs typeface="Arial"/>
              </a:rPr>
              <a:t>S.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i="1" dirty="0" smtClean="0">
                <a:latin typeface="Arial"/>
                <a:cs typeface="Arial"/>
              </a:rPr>
              <a:t>, </a:t>
            </a:r>
            <a:r>
              <a:rPr lang="en-US" b="1" dirty="0" smtClean="0">
                <a:latin typeface="Arial"/>
                <a:cs typeface="Arial"/>
              </a:rPr>
              <a:t>the significant increase in glucose uptake can be attributed to the increase of CO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production and 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consumption </a:t>
            </a:r>
            <a:endParaRPr lang="en-US" b="1" i="1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References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07956"/>
          </a:xfrm>
        </p:spPr>
        <p:txBody>
          <a:bodyPr>
            <a:normAutofit/>
          </a:bodyPr>
          <a:lstStyle/>
          <a:p>
            <a:r>
              <a:rPr lang="en-US" sz="2703" b="1" dirty="0" err="1" smtClean="0">
                <a:latin typeface="Arial"/>
                <a:cs typeface="Arial"/>
              </a:rPr>
              <a:t>Ter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 err="1" smtClean="0">
                <a:latin typeface="Arial"/>
                <a:cs typeface="Arial"/>
              </a:rPr>
              <a:t>Schure</a:t>
            </a:r>
            <a:r>
              <a:rPr lang="en-US" sz="2703" b="1" dirty="0" smtClean="0">
                <a:latin typeface="Arial"/>
                <a:cs typeface="Arial"/>
              </a:rPr>
              <a:t>, </a:t>
            </a:r>
            <a:r>
              <a:rPr lang="en-US" sz="2703" b="1" dirty="0" err="1" smtClean="0">
                <a:latin typeface="Arial"/>
                <a:cs typeface="Arial"/>
              </a:rPr>
              <a:t>Eelko</a:t>
            </a:r>
            <a:r>
              <a:rPr lang="en-US" sz="2703" b="1" dirty="0" smtClean="0">
                <a:latin typeface="Arial"/>
                <a:cs typeface="Arial"/>
              </a:rPr>
              <a:t> G., et al. "Nitrogen-regulated transcription and enzyme activities in continuous cultures of </a:t>
            </a:r>
            <a:r>
              <a:rPr lang="en-US" sz="2703" b="1" i="1" dirty="0" err="1" smtClean="0">
                <a:latin typeface="Arial"/>
                <a:cs typeface="Arial"/>
              </a:rPr>
              <a:t>Saccharomyces</a:t>
            </a:r>
            <a:r>
              <a:rPr lang="en-US" sz="2703" b="1" i="1" dirty="0" smtClean="0">
                <a:latin typeface="Arial"/>
                <a:cs typeface="Arial"/>
              </a:rPr>
              <a:t> </a:t>
            </a:r>
            <a:r>
              <a:rPr lang="en-US" sz="2703" b="1" i="1" dirty="0" err="1" smtClean="0">
                <a:latin typeface="Arial"/>
                <a:cs typeface="Arial"/>
              </a:rPr>
              <a:t>cerevisiae</a:t>
            </a:r>
            <a:r>
              <a:rPr lang="en-US" sz="2703" b="1" dirty="0" smtClean="0">
                <a:latin typeface="Arial"/>
                <a:cs typeface="Arial"/>
              </a:rPr>
              <a:t>." </a:t>
            </a:r>
            <a:r>
              <a:rPr lang="en-US" sz="2703" b="1" i="1" dirty="0" smtClean="0">
                <a:latin typeface="Arial"/>
                <a:cs typeface="Arial"/>
              </a:rPr>
              <a:t>Microbiology</a:t>
            </a:r>
            <a:r>
              <a:rPr lang="en-US" sz="2703" b="1" dirty="0" smtClean="0">
                <a:latin typeface="Arial"/>
                <a:cs typeface="Arial"/>
              </a:rPr>
              <a:t> 141.5 (1995). Print. </a:t>
            </a:r>
          </a:p>
          <a:p>
            <a:r>
              <a:rPr lang="en-US" sz="2703" b="1" dirty="0" err="1" smtClean="0">
                <a:latin typeface="Arial"/>
                <a:cs typeface="Arial"/>
              </a:rPr>
              <a:t>Ter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 err="1" smtClean="0">
                <a:latin typeface="Arial"/>
                <a:cs typeface="Arial"/>
              </a:rPr>
              <a:t>Schure</a:t>
            </a:r>
            <a:r>
              <a:rPr lang="en-US" sz="2703" b="1" dirty="0" smtClean="0">
                <a:latin typeface="Arial"/>
                <a:cs typeface="Arial"/>
              </a:rPr>
              <a:t>, </a:t>
            </a:r>
            <a:r>
              <a:rPr lang="en-US" sz="2703" b="1" dirty="0" err="1" smtClean="0">
                <a:latin typeface="Arial"/>
                <a:cs typeface="Arial"/>
              </a:rPr>
              <a:t>Eelko</a:t>
            </a:r>
            <a:r>
              <a:rPr lang="en-US" sz="2703" b="1" dirty="0" smtClean="0">
                <a:latin typeface="Arial"/>
                <a:cs typeface="Arial"/>
              </a:rPr>
              <a:t> G., et al. “The Concentration of Ammonia Regulates Nitrogen Metabolism in </a:t>
            </a:r>
            <a:r>
              <a:rPr lang="en-US" sz="2703" b="1" i="1" dirty="0" err="1" smtClean="0">
                <a:latin typeface="Arial"/>
                <a:cs typeface="Arial"/>
              </a:rPr>
              <a:t>Saccharomyces</a:t>
            </a:r>
            <a:r>
              <a:rPr lang="en-US" sz="2703" b="1" i="1" dirty="0" smtClean="0">
                <a:latin typeface="Arial"/>
                <a:cs typeface="Arial"/>
              </a:rPr>
              <a:t> </a:t>
            </a:r>
            <a:r>
              <a:rPr lang="en-US" sz="2703" b="1" i="1" dirty="0" err="1" smtClean="0">
                <a:latin typeface="Arial"/>
                <a:cs typeface="Arial"/>
              </a:rPr>
              <a:t>cerevisiae</a:t>
            </a:r>
            <a:r>
              <a:rPr lang="en-US" sz="2703" b="1" dirty="0" smtClean="0">
                <a:latin typeface="Arial"/>
                <a:cs typeface="Arial"/>
              </a:rPr>
              <a:t>." </a:t>
            </a:r>
            <a:r>
              <a:rPr lang="en-US" sz="2703" b="1" i="1" dirty="0" smtClean="0">
                <a:latin typeface="Arial"/>
                <a:cs typeface="Arial"/>
              </a:rPr>
              <a:t>Journal of Bacteriology</a:t>
            </a:r>
            <a:r>
              <a:rPr lang="en-US" sz="2703" b="1" dirty="0" smtClean="0">
                <a:latin typeface="Arial"/>
                <a:cs typeface="Arial"/>
              </a:rPr>
              <a:t> 177.22 (1995). Print.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Acknowledgments 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6482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500" b="1" dirty="0" smtClean="0">
              <a:latin typeface="Arial"/>
              <a:cs typeface="Arial"/>
            </a:endParaRPr>
          </a:p>
          <a:p>
            <a:pPr algn="ctr">
              <a:buNone/>
            </a:pPr>
            <a:endParaRPr lang="en-US" sz="2500" b="1" dirty="0" smtClean="0">
              <a:latin typeface="Arial"/>
              <a:cs typeface="Arial"/>
            </a:endParaRP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Ben G. Fitzpatrick, Ph.D.</a:t>
            </a: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 Department of Mathematics</a:t>
            </a:r>
          </a:p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Loyola Marymount University</a:t>
            </a:r>
          </a:p>
          <a:p>
            <a:pPr>
              <a:buNone/>
            </a:pPr>
            <a:endParaRPr lang="en-US" sz="2800" b="1" dirty="0" smtClean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400" b="1" dirty="0" smtClean="0">
              <a:latin typeface="Arial"/>
              <a:cs typeface="Arial"/>
            </a:endParaRPr>
          </a:p>
          <a:p>
            <a:pPr algn="ctr">
              <a:buNone/>
            </a:pPr>
            <a:endParaRPr lang="en-US" sz="2400" b="1" dirty="0" smtClean="0">
              <a:latin typeface="Arial"/>
              <a:cs typeface="Arial"/>
            </a:endParaRPr>
          </a:p>
          <a:p>
            <a:pPr algn="ctr">
              <a:buNone/>
            </a:pPr>
            <a:r>
              <a:rPr lang="en-US" sz="2400" b="1" dirty="0" err="1" smtClean="0">
                <a:latin typeface="Arial"/>
                <a:cs typeface="Arial"/>
              </a:rPr>
              <a:t>Kam</a:t>
            </a:r>
            <a:r>
              <a:rPr lang="en-US" sz="2400" b="1" dirty="0" smtClean="0">
                <a:latin typeface="Arial"/>
                <a:cs typeface="Arial"/>
              </a:rPr>
              <a:t> D. </a:t>
            </a:r>
            <a:r>
              <a:rPr lang="en-US" sz="2400" b="1" dirty="0" err="1" smtClean="0">
                <a:latin typeface="Arial"/>
                <a:cs typeface="Arial"/>
              </a:rPr>
              <a:t>Dahlquist</a:t>
            </a:r>
            <a:r>
              <a:rPr lang="en-US" sz="2400" b="1" dirty="0" smtClean="0">
                <a:latin typeface="Arial"/>
                <a:cs typeface="Arial"/>
              </a:rPr>
              <a:t>, Ph.D.</a:t>
            </a:r>
          </a:p>
          <a:p>
            <a:pPr algn="ctr">
              <a:buNone/>
            </a:pPr>
            <a:r>
              <a:rPr lang="en-US" sz="2400" b="1" dirty="0" smtClean="0">
                <a:latin typeface="Arial"/>
                <a:cs typeface="Arial"/>
              </a:rPr>
              <a:t>Department of Biology</a:t>
            </a:r>
          </a:p>
          <a:p>
            <a:pPr algn="ctr">
              <a:buNone/>
            </a:pPr>
            <a:r>
              <a:rPr lang="en-US" sz="2400" b="1" dirty="0" smtClean="0">
                <a:latin typeface="Arial"/>
                <a:cs typeface="Arial"/>
              </a:rPr>
              <a:t>Loyola Marymount University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59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Outline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469" y="1327263"/>
            <a:ext cx="8472738" cy="554218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"/>
                <a:cs typeface="Arial"/>
              </a:rPr>
              <a:t>How does increasing the dilution rate of the </a:t>
            </a:r>
            <a:r>
              <a:rPr lang="en-US" b="1" dirty="0" err="1" smtClean="0">
                <a:latin typeface="Arial"/>
                <a:cs typeface="Arial"/>
              </a:rPr>
              <a:t>chemostat</a:t>
            </a:r>
            <a:r>
              <a:rPr lang="en-US" b="1" dirty="0" smtClean="0">
                <a:latin typeface="Arial"/>
                <a:cs typeface="Arial"/>
              </a:rPr>
              <a:t> affect the growth of </a:t>
            </a:r>
            <a:r>
              <a:rPr lang="en-US" b="1" i="1" dirty="0" err="1" smtClean="0">
                <a:latin typeface="Arial"/>
                <a:cs typeface="Arial"/>
              </a:rPr>
              <a:t>Saccharomyces</a:t>
            </a:r>
            <a:r>
              <a:rPr lang="en-US" b="1" i="1" dirty="0" smtClean="0">
                <a:latin typeface="Arial"/>
                <a:cs typeface="Arial"/>
              </a:rPr>
              <a:t> </a:t>
            </a:r>
            <a:r>
              <a:rPr lang="en-US" b="1" i="1" dirty="0" err="1" smtClean="0">
                <a:latin typeface="Arial"/>
                <a:cs typeface="Arial"/>
              </a:rPr>
              <a:t>cerevisiae</a:t>
            </a:r>
            <a:r>
              <a:rPr lang="en-US" b="1" dirty="0" smtClean="0">
                <a:latin typeface="Arial"/>
                <a:cs typeface="Arial"/>
              </a:rPr>
              <a:t>?</a:t>
            </a:r>
          </a:p>
          <a:p>
            <a:r>
              <a:rPr lang="en-US" b="1" dirty="0" smtClean="0">
                <a:latin typeface="Arial"/>
                <a:cs typeface="Arial"/>
              </a:rPr>
              <a:t>Using the </a:t>
            </a:r>
            <a:r>
              <a:rPr lang="en-US" b="1" dirty="0" err="1" smtClean="0">
                <a:latin typeface="Arial"/>
                <a:cs typeface="Arial"/>
              </a:rPr>
              <a:t>chemostat</a:t>
            </a:r>
            <a:r>
              <a:rPr lang="en-US" b="1" dirty="0" smtClean="0">
                <a:latin typeface="Arial"/>
                <a:cs typeface="Arial"/>
              </a:rPr>
              <a:t> model and the parameters discussed in the </a:t>
            </a:r>
            <a:r>
              <a:rPr lang="en-US" b="1" dirty="0" err="1" smtClean="0">
                <a:latin typeface="Arial"/>
                <a:cs typeface="Arial"/>
              </a:rPr>
              <a:t>ter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Schure</a:t>
            </a:r>
            <a:r>
              <a:rPr lang="en-US" b="1" dirty="0" smtClean="0">
                <a:latin typeface="Arial"/>
                <a:cs typeface="Arial"/>
              </a:rPr>
              <a:t> paper allowed for watching the effects of a changing dilution rate.</a:t>
            </a:r>
          </a:p>
          <a:p>
            <a:r>
              <a:rPr lang="en-US" b="1" dirty="0" smtClean="0">
                <a:latin typeface="Arial"/>
                <a:cs typeface="Arial"/>
              </a:rPr>
              <a:t>Increasing the dilution rate in a nitrogen limiting culture with the differential equation model showed that: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 biomass stayed relatively constant.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there was an increase in glucose residual and decrease in nitrogen residual.</a:t>
            </a:r>
          </a:p>
          <a:p>
            <a:r>
              <a:rPr lang="en-US" b="1" dirty="0" smtClean="0">
                <a:latin typeface="Arial"/>
                <a:cs typeface="Arial"/>
              </a:rPr>
              <a:t>Under the same conditions as the model, the </a:t>
            </a:r>
            <a:r>
              <a:rPr lang="en-US" b="1" dirty="0" err="1" smtClean="0">
                <a:latin typeface="Arial"/>
                <a:cs typeface="Arial"/>
              </a:rPr>
              <a:t>ter</a:t>
            </a:r>
            <a:r>
              <a:rPr lang="en-US" b="1" dirty="0" smtClean="0">
                <a:latin typeface="Arial"/>
                <a:cs typeface="Arial"/>
              </a:rPr>
              <a:t> </a:t>
            </a:r>
            <a:r>
              <a:rPr lang="en-US" b="1" dirty="0" err="1" smtClean="0">
                <a:latin typeface="Arial"/>
                <a:cs typeface="Arial"/>
              </a:rPr>
              <a:t>Schure</a:t>
            </a:r>
            <a:r>
              <a:rPr lang="en-US" b="1" dirty="0" smtClean="0">
                <a:latin typeface="Arial"/>
                <a:cs typeface="Arial"/>
              </a:rPr>
              <a:t> paper showed that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nitrogen and glucose flux increased linearly.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CO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production and O</a:t>
            </a:r>
            <a:r>
              <a:rPr lang="en-US" b="1" baseline="-6000" dirty="0" smtClean="0">
                <a:latin typeface="Arial"/>
                <a:cs typeface="Arial"/>
              </a:rPr>
              <a:t>2</a:t>
            </a:r>
            <a:r>
              <a:rPr lang="en-US" b="1" dirty="0" smtClean="0">
                <a:latin typeface="Arial"/>
                <a:cs typeface="Arial"/>
              </a:rPr>
              <a:t> consumption increased </a:t>
            </a:r>
            <a:r>
              <a:rPr lang="en-US" b="1" dirty="0" err="1" smtClean="0">
                <a:latin typeface="Arial"/>
                <a:cs typeface="Arial"/>
              </a:rPr>
              <a:t>sixfold</a:t>
            </a:r>
            <a:r>
              <a:rPr lang="en-US" b="1" dirty="0" smtClean="0">
                <a:latin typeface="Arial"/>
                <a:cs typeface="Arial"/>
              </a:rPr>
              <a:t> with the increasing dilution rate.</a:t>
            </a:r>
          </a:p>
          <a:p>
            <a:pPr lvl="1"/>
            <a:r>
              <a:rPr lang="en-US" b="1" dirty="0" smtClean="0">
                <a:latin typeface="Arial"/>
                <a:cs typeface="Arial"/>
              </a:rPr>
              <a:t>There was little change in the concentrations of glutamate and glutamine.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143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The System of Differential Equations Used to Model the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Chemostat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4" name="Content Placeholder 3" descr="Screen Shot 2013-02-25 at 11.48.30 PM.png"/>
          <p:cNvPicPr>
            <a:picLocks noGrp="1" noChangeAspect="1"/>
          </p:cNvPicPr>
          <p:nvPr>
            <p:ph idx="1"/>
          </p:nvPr>
        </p:nvPicPr>
        <p:blipFill>
          <a:blip r:embed="rId3"/>
          <a:srcRect t="-219" b="-219"/>
          <a:stretch>
            <a:fillRect/>
          </a:stretch>
        </p:blipFill>
        <p:spPr>
          <a:xfrm>
            <a:off x="942407" y="2016053"/>
            <a:ext cx="7291832" cy="4010227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State Variables Used in the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Chemostat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Model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7251"/>
          </a:xfrm>
        </p:spPr>
        <p:txBody>
          <a:bodyPr>
            <a:normAutofit fontScale="92500"/>
          </a:bodyPr>
          <a:lstStyle/>
          <a:p>
            <a:r>
              <a:rPr lang="en-US" sz="2703" b="1" dirty="0" smtClean="0">
                <a:latin typeface="Arial"/>
                <a:cs typeface="Arial"/>
              </a:rPr>
              <a:t>These parameters were established according to information gathered from “</a:t>
            </a:r>
            <a:r>
              <a:rPr lang="en-US" sz="2703" b="1" dirty="0">
                <a:latin typeface="Arial"/>
                <a:cs typeface="Arial"/>
              </a:rPr>
              <a:t>The Concentration of Ammonia Regulates Nitrogen Metabolism in </a:t>
            </a:r>
            <a:r>
              <a:rPr lang="en-US" sz="2703" b="1" dirty="0" err="1">
                <a:latin typeface="Arial"/>
                <a:cs typeface="Arial"/>
              </a:rPr>
              <a:t>Saccharomyces</a:t>
            </a:r>
            <a:r>
              <a:rPr lang="en-US" sz="2703" b="1" dirty="0">
                <a:latin typeface="Arial"/>
                <a:cs typeface="Arial"/>
              </a:rPr>
              <a:t> </a:t>
            </a:r>
            <a:r>
              <a:rPr lang="en-US" sz="2703" b="1" dirty="0" err="1">
                <a:latin typeface="Arial"/>
                <a:cs typeface="Arial"/>
              </a:rPr>
              <a:t>cerevisiae</a:t>
            </a:r>
            <a:r>
              <a:rPr lang="en-US" sz="2703" b="1" dirty="0">
                <a:latin typeface="Arial"/>
                <a:cs typeface="Arial"/>
              </a:rPr>
              <a:t>,” by </a:t>
            </a:r>
            <a:r>
              <a:rPr lang="en-US" sz="2703" b="1" dirty="0" err="1" smtClean="0">
                <a:latin typeface="Arial"/>
                <a:cs typeface="Arial"/>
              </a:rPr>
              <a:t>ter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 err="1" smtClean="0">
                <a:latin typeface="Arial"/>
                <a:cs typeface="Arial"/>
              </a:rPr>
              <a:t>Schure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>
                <a:latin typeface="Arial"/>
                <a:cs typeface="Arial"/>
              </a:rPr>
              <a:t>et </a:t>
            </a:r>
            <a:r>
              <a:rPr lang="en-US" sz="2703" b="1" dirty="0" smtClean="0">
                <a:latin typeface="Arial"/>
                <a:cs typeface="Arial"/>
              </a:rPr>
              <a:t>al.</a:t>
            </a:r>
          </a:p>
          <a:p>
            <a:r>
              <a:rPr lang="en-US" sz="2703" b="1" dirty="0" smtClean="0">
                <a:latin typeface="Arial"/>
                <a:cs typeface="Arial"/>
              </a:rPr>
              <a:t>Consumption rate of nitrogen - </a:t>
            </a:r>
            <a:r>
              <a:rPr lang="en-US" sz="2703" b="1" dirty="0" err="1" smtClean="0">
                <a:latin typeface="Arial"/>
                <a:cs typeface="Arial"/>
              </a:rPr>
              <a:t>Vn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>
                <a:latin typeface="Arial"/>
                <a:cs typeface="Arial"/>
              </a:rPr>
              <a:t>= </a:t>
            </a:r>
            <a:r>
              <a:rPr lang="en-US" sz="2703" b="1" dirty="0" smtClean="0">
                <a:latin typeface="Arial"/>
                <a:cs typeface="Arial"/>
              </a:rPr>
              <a:t>53.8607</a:t>
            </a:r>
          </a:p>
          <a:p>
            <a:r>
              <a:rPr lang="en-US" sz="2703" b="1" dirty="0" smtClean="0">
                <a:latin typeface="Arial"/>
                <a:cs typeface="Arial"/>
              </a:rPr>
              <a:t>The consumption rate of carbon - </a:t>
            </a:r>
            <a:r>
              <a:rPr lang="en-US" sz="2703" b="1" dirty="0" err="1" smtClean="0">
                <a:latin typeface="Arial"/>
                <a:cs typeface="Arial"/>
              </a:rPr>
              <a:t>Vc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>
                <a:latin typeface="Arial"/>
                <a:cs typeface="Arial"/>
              </a:rPr>
              <a:t>= </a:t>
            </a:r>
            <a:r>
              <a:rPr lang="en-US" sz="2703" b="1" dirty="0" smtClean="0">
                <a:latin typeface="Arial"/>
                <a:cs typeface="Arial"/>
              </a:rPr>
              <a:t>92.7348</a:t>
            </a:r>
          </a:p>
          <a:p>
            <a:r>
              <a:rPr lang="en-US" sz="2703" b="1" dirty="0" smtClean="0">
                <a:latin typeface="Arial"/>
                <a:cs typeface="Arial"/>
              </a:rPr>
              <a:t>Nitrogen saturation rate - </a:t>
            </a:r>
            <a:r>
              <a:rPr lang="en-US" sz="2703" b="1" dirty="0" err="1" smtClean="0">
                <a:latin typeface="Arial"/>
                <a:cs typeface="Arial"/>
              </a:rPr>
              <a:t>Kn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>
                <a:latin typeface="Arial"/>
                <a:cs typeface="Arial"/>
              </a:rPr>
              <a:t>=  </a:t>
            </a:r>
            <a:r>
              <a:rPr lang="en-US" sz="2703" b="1" dirty="0" smtClean="0">
                <a:latin typeface="Arial"/>
                <a:cs typeface="Arial"/>
              </a:rPr>
              <a:t>0.1000</a:t>
            </a:r>
          </a:p>
          <a:p>
            <a:r>
              <a:rPr lang="en-US" sz="2703" b="1" dirty="0" smtClean="0">
                <a:latin typeface="Arial"/>
                <a:cs typeface="Arial"/>
              </a:rPr>
              <a:t>Carbon saturation rate - </a:t>
            </a:r>
            <a:r>
              <a:rPr lang="en-US" sz="2703" b="1" dirty="0" err="1" smtClean="0">
                <a:latin typeface="Arial"/>
                <a:cs typeface="Arial"/>
              </a:rPr>
              <a:t>Kc</a:t>
            </a:r>
            <a:r>
              <a:rPr lang="en-US" sz="2703" b="1" dirty="0" smtClean="0">
                <a:latin typeface="Arial"/>
                <a:cs typeface="Arial"/>
              </a:rPr>
              <a:t> </a:t>
            </a:r>
            <a:r>
              <a:rPr lang="en-US" sz="2703" b="1" dirty="0">
                <a:latin typeface="Arial"/>
                <a:cs typeface="Arial"/>
              </a:rPr>
              <a:t>=  </a:t>
            </a:r>
            <a:r>
              <a:rPr lang="en-US" sz="2703" b="1" dirty="0" smtClean="0">
                <a:latin typeface="Arial"/>
                <a:cs typeface="Arial"/>
              </a:rPr>
              <a:t>4.8231</a:t>
            </a:r>
          </a:p>
          <a:p>
            <a:r>
              <a:rPr lang="en-US" sz="2703" b="1" dirty="0" smtClean="0">
                <a:latin typeface="Arial"/>
                <a:cs typeface="Arial"/>
              </a:rPr>
              <a:t>Net growth rate - </a:t>
            </a:r>
            <a:r>
              <a:rPr lang="en-US" sz="2703" b="1" dirty="0" err="1" smtClean="0">
                <a:latin typeface="Arial"/>
                <a:cs typeface="Arial"/>
              </a:rPr>
              <a:t>r</a:t>
            </a:r>
            <a:r>
              <a:rPr lang="en-US" sz="2703" b="1" dirty="0" smtClean="0">
                <a:latin typeface="Arial"/>
                <a:cs typeface="Arial"/>
              </a:rPr>
              <a:t>  </a:t>
            </a:r>
            <a:r>
              <a:rPr lang="en-US" sz="2703" b="1" dirty="0">
                <a:latin typeface="Arial"/>
                <a:cs typeface="Arial"/>
              </a:rPr>
              <a:t>=  7.4205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4789" y="6449552"/>
            <a:ext cx="7802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"/>
                <a:cs typeface="Arial"/>
              </a:rPr>
              <a:t>ter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Schure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smtClean="0">
                <a:latin typeface="Arial"/>
                <a:cs typeface="Arial"/>
              </a:rPr>
              <a:t>E.G., et. al. </a:t>
            </a:r>
            <a:r>
              <a:rPr lang="en-US" dirty="0">
                <a:latin typeface="Arial"/>
                <a:cs typeface="Arial"/>
              </a:rPr>
              <a:t>(1995) </a:t>
            </a:r>
            <a:r>
              <a:rPr lang="en-US" i="1" dirty="0">
                <a:latin typeface="Arial"/>
                <a:cs typeface="Arial"/>
              </a:rPr>
              <a:t>Journal of Bacteriology</a:t>
            </a:r>
            <a:r>
              <a:rPr lang="en-US" dirty="0">
                <a:latin typeface="Arial"/>
                <a:cs typeface="Arial"/>
              </a:rPr>
              <a:t> 177:  6672-6675.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660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Applying the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Chemostat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Model to the Parameters of the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ter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029A5"/>
                </a:solidFill>
                <a:latin typeface="Arial"/>
                <a:cs typeface="Arial"/>
              </a:rPr>
              <a:t>Schure</a:t>
            </a:r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 Paper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919"/>
            <a:ext cx="8229600" cy="4180794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latin typeface="Arial"/>
                <a:cs typeface="Arial"/>
              </a:rPr>
              <a:t>To change the dilution rate, both nitrogen and carbon concentrations had to remain constant. </a:t>
            </a:r>
          </a:p>
          <a:p>
            <a:r>
              <a:rPr lang="en-US" sz="2500" b="1" dirty="0" smtClean="0">
                <a:latin typeface="Arial"/>
                <a:cs typeface="Arial"/>
              </a:rPr>
              <a:t>The source of carbon provided came from glucose, and the source of nitrogen was from NH</a:t>
            </a:r>
            <a:r>
              <a:rPr lang="en-US" sz="2500" b="1" baseline="-25000" dirty="0" smtClean="0">
                <a:latin typeface="Arial"/>
                <a:cs typeface="Arial"/>
              </a:rPr>
              <a:t>4</a:t>
            </a:r>
            <a:r>
              <a:rPr lang="en-US" sz="2500" b="1" dirty="0" smtClean="0">
                <a:latin typeface="Arial"/>
                <a:cs typeface="Arial"/>
              </a:rPr>
              <a:t>Cl.</a:t>
            </a:r>
          </a:p>
          <a:p>
            <a:r>
              <a:rPr lang="en-US" sz="2500" b="1" dirty="0" smtClean="0">
                <a:latin typeface="Arial"/>
                <a:cs typeface="Arial"/>
              </a:rPr>
              <a:t>Following the direction of the paper, the carbon concentration, </a:t>
            </a:r>
            <a:r>
              <a:rPr lang="en-US" sz="2500" b="1" dirty="0" err="1" smtClean="0">
                <a:latin typeface="Arial"/>
                <a:cs typeface="Arial"/>
              </a:rPr>
              <a:t>uc</a:t>
            </a:r>
            <a:r>
              <a:rPr lang="en-US" sz="2500" b="1" dirty="0" smtClean="0">
                <a:latin typeface="Arial"/>
                <a:cs typeface="Arial"/>
              </a:rPr>
              <a:t>, was 9.5 </a:t>
            </a:r>
            <a:r>
              <a:rPr lang="en-US" sz="2500" b="1" dirty="0" err="1" smtClean="0">
                <a:latin typeface="Arial"/>
                <a:cs typeface="Arial"/>
              </a:rPr>
              <a:t>g/l</a:t>
            </a:r>
            <a:r>
              <a:rPr lang="en-US" sz="2500" b="1" dirty="0" smtClean="0">
                <a:latin typeface="Arial"/>
                <a:cs typeface="Arial"/>
              </a:rPr>
              <a:t> and the nitrogen concentration, un was 1.5 </a:t>
            </a:r>
            <a:r>
              <a:rPr lang="en-US" sz="2500" b="1" dirty="0" err="1" smtClean="0">
                <a:latin typeface="Arial"/>
                <a:cs typeface="Arial"/>
              </a:rPr>
              <a:t>g/l</a:t>
            </a:r>
            <a:endParaRPr lang="en-US" sz="2500" b="1" dirty="0" smtClean="0">
              <a:latin typeface="Arial"/>
              <a:cs typeface="Arial"/>
            </a:endParaRPr>
          </a:p>
          <a:p>
            <a:r>
              <a:rPr lang="en-US" sz="2500" b="1" dirty="0" smtClean="0">
                <a:latin typeface="Arial"/>
                <a:cs typeface="Arial"/>
              </a:rPr>
              <a:t>The yeast cells were grown at dilution rates of .05, </a:t>
            </a:r>
            <a:r>
              <a:rPr lang="en-US" sz="2500" b="1" dirty="0" smtClean="0">
                <a:latin typeface="Arial"/>
                <a:cs typeface="Arial"/>
              </a:rPr>
              <a:t>.1</a:t>
            </a:r>
            <a:r>
              <a:rPr lang="en-US" sz="2500" b="1" dirty="0" smtClean="0">
                <a:latin typeface="Arial"/>
                <a:cs typeface="Arial"/>
              </a:rPr>
              <a:t>, .15, .19, .29 h-1.</a:t>
            </a:r>
            <a:endParaRPr lang="en-US" sz="2500" b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2029A5"/>
                </a:solidFill>
                <a:latin typeface="Arial"/>
                <a:cs typeface="Arial"/>
              </a:rPr>
              <a:t>Changes Made to the </a:t>
            </a:r>
            <a:r>
              <a:rPr lang="en-US" b="1" dirty="0" err="1" smtClean="0">
                <a:solidFill>
                  <a:srgbClr val="2029A5"/>
                </a:solidFill>
                <a:latin typeface="Arial"/>
                <a:cs typeface="Arial"/>
              </a:rPr>
              <a:t>Matlab</a:t>
            </a:r>
            <a:r>
              <a:rPr lang="en-US" b="1" dirty="0" smtClean="0">
                <a:solidFill>
                  <a:srgbClr val="2029A5"/>
                </a:solidFill>
                <a:latin typeface="Arial"/>
                <a:cs typeface="Arial"/>
              </a:rPr>
              <a:t> Program to Run the Model</a:t>
            </a:r>
            <a:endParaRPr lang="en-US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pic>
        <p:nvPicPr>
          <p:cNvPr id="4" name="Content Placeholder 3" descr="Screen shot 2013-02-26 at 9.15.25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3" b="2013"/>
          <a:stretch>
            <a:fillRect/>
          </a:stretch>
        </p:blipFill>
        <p:spPr>
          <a:xfrm>
            <a:off x="1338564" y="2172296"/>
            <a:ext cx="6429689" cy="3536081"/>
          </a:xfrm>
        </p:spPr>
      </p:pic>
    </p:spTree>
    <p:extLst>
      <p:ext uri="{BB962C8B-B14F-4D97-AF65-F5344CB8AC3E}">
        <p14:creationId xmlns:p14="http://schemas.microsoft.com/office/powerpoint/2010/main" val="153691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6976"/>
            <a:ext cx="8229600" cy="1499499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An Increasing Dilution Rate Causes a Steep Decrease in Nitrogen Residual 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05405" y="2346331"/>
            <a:ext cx="4038600" cy="3952897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latin typeface="Arial"/>
                <a:cs typeface="Arial"/>
              </a:rPr>
              <a:t>Residual nitrogen </a:t>
            </a:r>
            <a:r>
              <a:rPr lang="en-US" sz="2500" b="1" dirty="0">
                <a:latin typeface="Arial"/>
                <a:cs typeface="Arial"/>
              </a:rPr>
              <a:t>was 2.7 </a:t>
            </a:r>
            <a:r>
              <a:rPr lang="en-US" sz="2500" b="1" dirty="0" err="1" smtClean="0">
                <a:latin typeface="Arial"/>
                <a:cs typeface="Arial"/>
              </a:rPr>
              <a:t>mmol/l</a:t>
            </a:r>
            <a:r>
              <a:rPr lang="en-US" sz="2500" b="1" dirty="0" smtClean="0">
                <a:latin typeface="Arial"/>
                <a:cs typeface="Arial"/>
              </a:rPr>
              <a:t> </a:t>
            </a:r>
            <a:r>
              <a:rPr lang="en-US" sz="2500" b="1" dirty="0">
                <a:latin typeface="Arial"/>
                <a:cs typeface="Arial"/>
              </a:rPr>
              <a:t>at</a:t>
            </a:r>
            <a:r>
              <a:rPr lang="en-US" sz="2500" b="1" dirty="0" smtClean="0">
                <a:latin typeface="Arial"/>
                <a:cs typeface="Arial"/>
              </a:rPr>
              <a:t> </a:t>
            </a:r>
            <a:r>
              <a:rPr lang="en-US" sz="2500" b="1" dirty="0" err="1" smtClean="0">
                <a:latin typeface="Arial"/>
                <a:cs typeface="Arial"/>
              </a:rPr>
              <a:t>q</a:t>
            </a:r>
            <a:r>
              <a:rPr lang="en-US" sz="2500" b="1" dirty="0" smtClean="0">
                <a:latin typeface="Arial"/>
                <a:cs typeface="Arial"/>
              </a:rPr>
              <a:t> = </a:t>
            </a:r>
            <a:r>
              <a:rPr lang="en-US" sz="2500" b="1" dirty="0">
                <a:latin typeface="Arial"/>
                <a:cs typeface="Arial"/>
              </a:rPr>
              <a:t>.</a:t>
            </a:r>
            <a:r>
              <a:rPr lang="en-US" sz="2500" b="1" dirty="0" smtClean="0">
                <a:latin typeface="Arial"/>
                <a:cs typeface="Arial"/>
              </a:rPr>
              <a:t>05.</a:t>
            </a:r>
          </a:p>
          <a:p>
            <a:r>
              <a:rPr lang="en-US" sz="2500" b="1" dirty="0" smtClean="0">
                <a:latin typeface="Arial"/>
                <a:cs typeface="Arial"/>
              </a:rPr>
              <a:t>At </a:t>
            </a:r>
            <a:r>
              <a:rPr lang="en-US" sz="2500" b="1" dirty="0" err="1" smtClean="0">
                <a:latin typeface="Arial"/>
                <a:cs typeface="Arial"/>
              </a:rPr>
              <a:t>q</a:t>
            </a:r>
            <a:r>
              <a:rPr lang="en-US" sz="2500" b="1" dirty="0" smtClean="0">
                <a:latin typeface="Arial"/>
                <a:cs typeface="Arial"/>
              </a:rPr>
              <a:t> = .1 the residual nitrogen in the </a:t>
            </a:r>
            <a:r>
              <a:rPr lang="en-US" sz="2500" b="1" dirty="0" err="1" smtClean="0">
                <a:latin typeface="Arial"/>
                <a:cs typeface="Arial"/>
              </a:rPr>
              <a:t>chemostat</a:t>
            </a:r>
            <a:r>
              <a:rPr lang="en-US" sz="2500" b="1" dirty="0" smtClean="0">
                <a:latin typeface="Arial"/>
                <a:cs typeface="Arial"/>
              </a:rPr>
              <a:t> decreased to 1 </a:t>
            </a:r>
            <a:r>
              <a:rPr lang="en-US" sz="2500" b="1" dirty="0" err="1" smtClean="0">
                <a:latin typeface="Arial"/>
                <a:cs typeface="Arial"/>
              </a:rPr>
              <a:t>mmol/l</a:t>
            </a:r>
            <a:r>
              <a:rPr lang="en-US" sz="2500" b="1" dirty="0" smtClean="0">
                <a:latin typeface="Arial"/>
                <a:cs typeface="Arial"/>
              </a:rPr>
              <a:t>.</a:t>
            </a:r>
          </a:p>
          <a:p>
            <a:r>
              <a:rPr lang="en-US" sz="2500" b="1" dirty="0" smtClean="0">
                <a:latin typeface="Arial"/>
                <a:cs typeface="Arial"/>
              </a:rPr>
              <a:t>At </a:t>
            </a:r>
            <a:r>
              <a:rPr lang="en-US" sz="2500" b="1" dirty="0" err="1" smtClean="0">
                <a:latin typeface="Arial"/>
                <a:cs typeface="Arial"/>
              </a:rPr>
              <a:t>q</a:t>
            </a:r>
            <a:r>
              <a:rPr lang="en-US" sz="2500" b="1" dirty="0" smtClean="0">
                <a:latin typeface="Arial"/>
                <a:cs typeface="Arial"/>
              </a:rPr>
              <a:t> = .19 there was no traceable residual nitrogen.</a:t>
            </a:r>
            <a:endParaRPr lang="en-US" sz="2500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3664" y="5700504"/>
            <a:ext cx="2892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dilution rate (per hour)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1735" y="2399021"/>
            <a:ext cx="461665" cy="3486149"/>
          </a:xfrm>
          <a:prstGeom prst="rect">
            <a:avLst/>
          </a:prstGeom>
          <a:noFill/>
        </p:spPr>
        <p:txBody>
          <a:bodyPr vert="vert270" wrap="square" rtlCol="0" anchor="ctr" anchorCtr="0">
            <a:spAutoFit/>
          </a:bodyPr>
          <a:lstStyle/>
          <a:p>
            <a:pPr algn="ctr"/>
            <a:r>
              <a:rPr lang="en-US" dirty="0" smtClean="0"/>
              <a:t>Residual concentration (</a:t>
            </a:r>
            <a:r>
              <a:rPr lang="en-US" dirty="0" err="1" smtClean="0"/>
              <a:t>mmol/l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11180" y="2029689"/>
            <a:ext cx="2575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Nitrogen Residual</a:t>
            </a:r>
            <a:endParaRPr lang="en-US" dirty="0"/>
          </a:p>
        </p:txBody>
      </p:sp>
      <p:pic>
        <p:nvPicPr>
          <p:cNvPr id="13" name="Picture 12" descr="Screen Shot 2013-02-25 at 6.15.06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470251"/>
            <a:ext cx="4172043" cy="32302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1951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Under Excess Carbon Conditions, an Increase in Residual Carbon is Found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9877" y="2083262"/>
            <a:ext cx="40386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sz="2500" b="1" dirty="0" smtClean="0">
                <a:latin typeface="Arial"/>
                <a:cs typeface="Arial"/>
              </a:rPr>
              <a:t>The residual glucose concentrations in the </a:t>
            </a:r>
            <a:r>
              <a:rPr lang="en-US" sz="2500" b="1" dirty="0" err="1" smtClean="0">
                <a:latin typeface="Arial"/>
                <a:cs typeface="Arial"/>
              </a:rPr>
              <a:t>chemostat</a:t>
            </a:r>
            <a:r>
              <a:rPr lang="en-US" sz="2500" b="1" dirty="0" smtClean="0">
                <a:latin typeface="Arial"/>
                <a:cs typeface="Arial"/>
              </a:rPr>
              <a:t> </a:t>
            </a:r>
            <a:r>
              <a:rPr lang="en-US" sz="2500" b="1" dirty="0">
                <a:latin typeface="Arial"/>
                <a:cs typeface="Arial"/>
              </a:rPr>
              <a:t>increased from .01 to .4 </a:t>
            </a:r>
            <a:r>
              <a:rPr lang="en-US" sz="2500" b="1" dirty="0" err="1" smtClean="0">
                <a:latin typeface="Arial"/>
                <a:cs typeface="Arial"/>
              </a:rPr>
              <a:t>mmol/l</a:t>
            </a:r>
            <a:r>
              <a:rPr lang="en-US" sz="2500" b="1" dirty="0" smtClean="0">
                <a:latin typeface="Arial"/>
                <a:cs typeface="Arial"/>
              </a:rPr>
              <a:t> </a:t>
            </a:r>
            <a:r>
              <a:rPr lang="en-US" sz="2500" b="1" dirty="0">
                <a:latin typeface="Arial"/>
                <a:cs typeface="Arial"/>
              </a:rPr>
              <a:t>with an increase </a:t>
            </a:r>
            <a:r>
              <a:rPr lang="en-US" sz="2500" b="1" dirty="0" smtClean="0">
                <a:latin typeface="Arial"/>
                <a:cs typeface="Arial"/>
              </a:rPr>
              <a:t>in the dilution rate from </a:t>
            </a:r>
            <a:r>
              <a:rPr lang="en-US" sz="2500" b="1" dirty="0">
                <a:latin typeface="Arial"/>
                <a:cs typeface="Arial"/>
              </a:rPr>
              <a:t>.05 to .29</a:t>
            </a:r>
          </a:p>
        </p:txBody>
      </p:sp>
      <p:pic>
        <p:nvPicPr>
          <p:cNvPr id="5" name="Picture 4" descr="Screen Shot 2013-02-25 at 6.23.50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89" y="2346273"/>
            <a:ext cx="4158288" cy="32047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7266" y="5821582"/>
            <a:ext cx="3686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ilution rate (per hour)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6367" y="2346273"/>
            <a:ext cx="461665" cy="320479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/>
              <a:t>Residual concentration (</a:t>
            </a:r>
            <a:r>
              <a:rPr lang="en-US" dirty="0" err="1" smtClean="0"/>
              <a:t>mmol/l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71987" y="1896991"/>
            <a:ext cx="1700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Residual Carbon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382" y="274638"/>
            <a:ext cx="8958618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2029A5"/>
                </a:solidFill>
                <a:latin typeface="Arial"/>
                <a:cs typeface="Arial"/>
              </a:rPr>
              <a:t>The Biomass Remains Constant Despite the Increase in Dilution Rate</a:t>
            </a:r>
            <a:endParaRPr lang="en-US" sz="3600" b="1" dirty="0">
              <a:solidFill>
                <a:srgbClr val="2029A5"/>
              </a:solidFill>
              <a:latin typeface="Arial"/>
              <a:cs typeface="Arial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6117071"/>
            <a:ext cx="9144000" cy="74092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500" b="1" dirty="0" smtClean="0">
                <a:latin typeface="Arial"/>
                <a:cs typeface="Arial"/>
              </a:rPr>
              <a:t>The biomass remained relatively constant at 4.4 </a:t>
            </a:r>
            <a:r>
              <a:rPr lang="en-US" sz="2500" b="1" dirty="0" err="1" smtClean="0">
                <a:latin typeface="Arial"/>
                <a:cs typeface="Arial"/>
              </a:rPr>
              <a:t>g/l</a:t>
            </a:r>
            <a:r>
              <a:rPr lang="en-US" sz="2500" b="1" dirty="0" smtClean="0">
                <a:latin typeface="Arial"/>
                <a:cs typeface="Arial"/>
              </a:rPr>
              <a:t>.</a:t>
            </a:r>
          </a:p>
          <a:p>
            <a:pPr algn="ctr"/>
            <a:endParaRPr lang="en-US" dirty="0"/>
          </a:p>
        </p:txBody>
      </p:sp>
      <p:pic>
        <p:nvPicPr>
          <p:cNvPr id="5" name="Picture 4" descr="Screen Shot 2013-02-25 at 6.32.09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670" y="1621759"/>
            <a:ext cx="5456542" cy="42044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60619" y="5747739"/>
            <a:ext cx="3686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</a:t>
            </a:r>
            <a:r>
              <a:rPr lang="en-US" dirty="0" smtClean="0"/>
              <a:t>ilution rate (per hour)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67005" y="2175757"/>
            <a:ext cx="461665" cy="320479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dirty="0" smtClean="0"/>
              <a:t>Biomass (</a:t>
            </a:r>
            <a:r>
              <a:rPr lang="en-US" dirty="0" err="1" smtClean="0"/>
              <a:t>g/l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23743" y="1417638"/>
            <a:ext cx="96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Biomass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1064</Words>
  <Application>Microsoft Macintosh PowerPoint</Application>
  <PresentationFormat>On-screen Show (4:3)</PresentationFormat>
  <Paragraphs>124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Effects of an Increasing Dilution Rate on Biomass Growth and Nitrogen Metabolism of Saccharomyces cerevisiae</vt:lpstr>
      <vt:lpstr>Outline</vt:lpstr>
      <vt:lpstr>The System of Differential Equations Used to Model the Chemostat</vt:lpstr>
      <vt:lpstr>State Variables Used in the Chemostat Model</vt:lpstr>
      <vt:lpstr>Applying the Chemostat Model to the Parameters of the ter Schure Paper</vt:lpstr>
      <vt:lpstr>Changes Made to the Matlab Program to Run the Model</vt:lpstr>
      <vt:lpstr>An Increasing Dilution Rate Causes a Steep Decrease in Nitrogen Residual </vt:lpstr>
      <vt:lpstr>Under Excess Carbon Conditions, an Increase in Residual Carbon is Found</vt:lpstr>
      <vt:lpstr>The Biomass Remains Constant Despite the Increase in Dilution Rate</vt:lpstr>
      <vt:lpstr>Ter Schure’s Chemostat Shows a Linear Increase in Ammonia and Carbon Flux </vt:lpstr>
      <vt:lpstr>Changing the Dilution Rates increases O2 production and CO2 consumption sixfold</vt:lpstr>
      <vt:lpstr>PowerPoint Presentation</vt:lpstr>
      <vt:lpstr>What Would the Effects of an Increasing Dilution Rate be on a Carbon Limited Chemostat?</vt:lpstr>
      <vt:lpstr>Summary</vt:lpstr>
      <vt:lpstr>References</vt:lpstr>
      <vt:lpstr>Acknowledgments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Changing Dilution Rate and Chemostat</dc:title>
  <dc:creator>Kasey O'Connor</dc:creator>
  <cp:lastModifiedBy>Student</cp:lastModifiedBy>
  <cp:revision>10</cp:revision>
  <dcterms:created xsi:type="dcterms:W3CDTF">2013-02-26T07:02:32Z</dcterms:created>
  <dcterms:modified xsi:type="dcterms:W3CDTF">2013-02-26T17:16:59Z</dcterms:modified>
</cp:coreProperties>
</file>