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97" r:id="rId5"/>
    <p:sldId id="258" r:id="rId6"/>
    <p:sldId id="259" r:id="rId7"/>
    <p:sldId id="306" r:id="rId8"/>
    <p:sldId id="298" r:id="rId9"/>
    <p:sldId id="260" r:id="rId10"/>
    <p:sldId id="261" r:id="rId11"/>
    <p:sldId id="299" r:id="rId12"/>
    <p:sldId id="262" r:id="rId13"/>
    <p:sldId id="263" r:id="rId14"/>
    <p:sldId id="310" r:id="rId15"/>
    <p:sldId id="311" r:id="rId16"/>
    <p:sldId id="312" r:id="rId17"/>
    <p:sldId id="313" r:id="rId18"/>
    <p:sldId id="300" r:id="rId19"/>
    <p:sldId id="264" r:id="rId20"/>
    <p:sldId id="303" r:id="rId21"/>
    <p:sldId id="304" r:id="rId22"/>
    <p:sldId id="265" r:id="rId23"/>
    <p:sldId id="267" r:id="rId24"/>
    <p:sldId id="301" r:id="rId25"/>
    <p:sldId id="270" r:id="rId26"/>
    <p:sldId id="307" r:id="rId27"/>
    <p:sldId id="308" r:id="rId28"/>
    <p:sldId id="271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40" autoAdjust="0"/>
  </p:normalViewPr>
  <p:slideViewPr>
    <p:cSldViewPr snapToGrid="0">
      <p:cViewPr varScale="1">
        <p:scale>
          <a:sx n="147" d="100"/>
          <a:sy n="147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9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634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E80B-22AF-41F3-93D5-023BEF97B5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and G show more detail with another kymograph.  Walk through graph.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-0 shows forces, normally,  then at ablation the radial forces (F, meaning across the cells) dissipate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equilabrate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across the tissue.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is the tangential forces (from cell to substrate), you see a disruption at ablation, but then these forces recover to the pre-ablation state after 30 min or so.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results establish that the IPTL (inward-pointing traction layer) originates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of forces from the ring to the substrate- since forces in G recover, whereas F dissipates.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861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 | Force transmission from the ring to the substrate creates heterogeneous stresses and inward-pointing displacements of the underlying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substrate. 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Representative immunofluorescence micrographs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paxillin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F-actin showing the characteristic structural organization of the leading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 during early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late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stages of wound closure.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During initial stages, focal adhesions were localized at the tip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lamellipodia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were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perpendicular to the leading edge.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During later stages, focal adhesions appeared under the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actomyosin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ring.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Time-lapse snapshots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Darby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canine kidney cells expressing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LifeAct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–Ruby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–GFP at three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points of wound closure (Supplementary Movie 4).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Angular distribution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focal adhesion orientation with respect to the normal direction (0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normal to the ring, 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D112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focal adhesions from five experiments). The analysis is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 in a 3-m-thick band located immediately behind the ring (including the ring).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91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m–r, Substrate stress and displacements during wound healing.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m,p,n,q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Radial normal stress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m,p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tangential normal stress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n,q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the upper surface of the gel during the latest stages of wound closure.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o,r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Radial displacement of the gel surface. Negative displacements point towards the wound. The two time points considered in m–r correspond to b and c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Fig. 2. Scale bars are 40 m for a and e, 10 m for b–d and f–k, and 20 m for o.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2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784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Traction Force Microscopy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MDCK cells (dog kidney) – GFP labeled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top of polyacrylamide gels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 ablate to form a wound.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91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 | Cell morphology and kinematics during wound healing. 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Scheme of the experimental design.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Time course of wound closure in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LifeAct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–GFP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Darby canine kidney cells. Images are maximum projections of confocal z-stacks.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Staining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phalloidin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pMyo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apical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basal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planes.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Vectorial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representation of cell velocities measured by particle image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velocimetry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same time points as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60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Distribution of the angle ' between cell velocities and the direction normal to the wound edge. Data are a pool of all time points for one experiment.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Kymograph of the radial component of cell velocities (Supplementary Methods).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Time evolution of cell velocities as a function of the distance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edge. The time axis indicates the time after the beginning of image acquisition (20 min after wounding). Each data set represents the average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 velocity within concentric rings of width 15 m (blue for cells located between 0 and 15 m from the leading edge, green for 15–30 m, red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30–45 m). Error bars represent standard deviation. Missing time points 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due to image refocusing. Data for these time points have been interpolated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visualization. All scale bars are 20 m.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18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 | Traction forces during wound healing. 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Vectorial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representation of traction forces in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LifeAct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–GFP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Darby canine kidney cells.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coding is based on the values of the radial component, with positive forces pointing away from the wound. For clarity, values between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and 100 Pa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not plotted. Panels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labelled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ii show a close-up of the regions indicated by the arrows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Scale bar is 20 m.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Kymograph for radial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traction component 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Kymograph for tangential traction component 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Kymograph of actin-density-based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LifeAct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–GFP fluorescence. Blue asterisks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the position of the maximum actin density for each time point.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73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confocal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-section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LifeAct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–GFP along the dashed line shown 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Radial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tangential traction forces along that dashed line are shown below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LifeAct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–GFP images. Total length is 68 m.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Traction-force maps obtained using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micropillar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arrays (blue). Scale bar is 10 m. Forces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-coded according to the radial component.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Time evolution of the radial forces of two distinct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pillars. Positive forces point towards the wound exterior, whereas negative forces point towards the wound interior.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42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 | Traction forces in the absence of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actomyosin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ring. 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Vectorial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 of velocities measured by particle image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velocimetry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Kymograph of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radial component of velocities.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Time evolution of velocities averaged over adjacent rings of width 15 m (blue for cells located between 0 and 15 m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leading edge, green for 15–30 m, red for 30–45 m). Error bars represent standard deviation.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Angular distribution of the angle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cell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velocities and the direction normal to the wound edge.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40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g–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Vectorial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representation of measured tractions.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coding is based on the values of the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 component. For clarity, values between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and 100 Pa were not plotted.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j,k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Kymographs of radial (j) and tangential (k) components of traction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forces. l, Time evolution of the wound area in control cells and EGTA-treated cells. Error bars indicate standard deviation of 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D5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(control) and 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D6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(EGTA)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samples. All scale bars are 40 m.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99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 | Traction forces after laser ablation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actomyosin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 Fluorescence image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LifeAct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–GFP cells before laser ablation. 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segments mark the sites of ablation.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region showing inward-pointing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tractions before (b) and after (c) ring ablation. c, Immediately after ablation,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tractions were abrogated.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d,e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region with strong tangential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tractions before (d) and after ablation (e). e, Tangential tractions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strongly attenuated by ring ablation. For clarity, only forces forming angles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less than 45 with the tangent were plotted.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53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72DD-6740-4352-A08D-D312EC25BBFC}" type="datetimeFigureOut">
              <a:rPr lang="en-US" smtClean="0"/>
              <a:t>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61FE-9A3F-4A64-B80E-E3037466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4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2984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29840" y="1681163"/>
            <a:ext cx="38684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629840" y="2505075"/>
            <a:ext cx="38684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89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629840" y="2057400"/>
            <a:ext cx="2948999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89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9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29840" y="2057400"/>
            <a:ext cx="2948999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2396399" y="57874"/>
            <a:ext cx="4351199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4623600" y="2285274"/>
            <a:ext cx="5811899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899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8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Tissue Engineering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922420" y="3886200"/>
            <a:ext cx="7165474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Lecture </a:t>
            </a: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17, </a:t>
            </a: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/9/</a:t>
            </a: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Paper Review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Forces and Wound Healing</a:t>
            </a:r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method - </a:t>
            </a:r>
            <a:r>
              <a:rPr lang="en-US" sz="3600" dirty="0" err="1" smtClean="0"/>
              <a:t>micropillars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393079" cy="4525963"/>
          </a:xfrm>
        </p:spPr>
        <p:txBody>
          <a:bodyPr/>
          <a:lstStyle/>
          <a:p>
            <a:r>
              <a:rPr lang="en-US" sz="2800" dirty="0" smtClean="0"/>
              <a:t>Moved to </a:t>
            </a:r>
            <a:r>
              <a:rPr lang="en-US" sz="2800" dirty="0" err="1" smtClean="0"/>
              <a:t>micropillar</a:t>
            </a:r>
            <a:r>
              <a:rPr lang="en-US" sz="2800" dirty="0" smtClean="0"/>
              <a:t> technique as a second way to measure forces of the migrating cells</a:t>
            </a:r>
          </a:p>
          <a:p>
            <a:endParaRPr lang="en-US" sz="2800" dirty="0"/>
          </a:p>
          <a:p>
            <a:r>
              <a:rPr lang="en-US" sz="2800" dirty="0" smtClean="0"/>
              <a:t>Show supplementary movie 3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870" y="1644313"/>
            <a:ext cx="3914129" cy="42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3690"/>
            <a:ext cx="8229600" cy="912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3a-f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Eric Stowe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20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208"/>
            <a:ext cx="9144000" cy="47101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457200" y="0"/>
            <a:ext cx="8229600" cy="912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3g-l: Ezra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Aurian</a:t>
            </a: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-Blajeni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20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177"/>
            <a:ext cx="9144000" cy="467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78"/>
            <a:ext cx="9144000" cy="753122"/>
          </a:xfrm>
        </p:spPr>
        <p:txBody>
          <a:bodyPr>
            <a:normAutofit fontScale="90000"/>
          </a:bodyPr>
          <a:lstStyle/>
          <a:p>
            <a:r>
              <a:rPr lang="en-US" sz="3800" u="sng" dirty="0" smtClean="0"/>
              <a:t>Using beads to measure traction forces</a:t>
            </a:r>
            <a:endParaRPr lang="en-US" sz="3800" u="sng" dirty="0"/>
          </a:p>
        </p:txBody>
      </p:sp>
      <p:sp>
        <p:nvSpPr>
          <p:cNvPr id="4" name="Rectangle 3"/>
          <p:cNvSpPr/>
          <p:nvPr/>
        </p:nvSpPr>
        <p:spPr>
          <a:xfrm>
            <a:off x="685800" y="6248400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http://www.cellmechanics.de/Images/Traction.gif</a:t>
            </a:r>
          </a:p>
        </p:txBody>
      </p:sp>
      <p:pic>
        <p:nvPicPr>
          <p:cNvPr id="1032" name="Picture 8" descr="http://www.cellmechanics.de/Images/Tra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9" y="914400"/>
            <a:ext cx="8534400" cy="48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6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78"/>
            <a:ext cx="9144000" cy="753122"/>
          </a:xfrm>
        </p:spPr>
        <p:txBody>
          <a:bodyPr>
            <a:normAutofit fontScale="90000"/>
          </a:bodyPr>
          <a:lstStyle/>
          <a:p>
            <a:r>
              <a:rPr lang="en-US" sz="3800" u="sng" dirty="0" smtClean="0"/>
              <a:t>Using </a:t>
            </a:r>
            <a:r>
              <a:rPr lang="en-US" sz="3800" u="sng" dirty="0" err="1" smtClean="0"/>
              <a:t>micropillars</a:t>
            </a:r>
            <a:r>
              <a:rPr lang="en-US" sz="3800" u="sng" dirty="0" smtClean="0"/>
              <a:t> to measure traction forces</a:t>
            </a:r>
            <a:endParaRPr lang="en-US" sz="3800" u="sng" dirty="0"/>
          </a:p>
        </p:txBody>
      </p:sp>
      <p:pic>
        <p:nvPicPr>
          <p:cNvPr id="1026" name="Picture 2" descr="http://ej.iop.org/images/0034-4885/75/11/116601/Full/rpp301965f09_on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6"/>
          <a:stretch/>
        </p:blipFill>
        <p:spPr bwMode="auto">
          <a:xfrm>
            <a:off x="457200" y="838200"/>
            <a:ext cx="360710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4787" y="1353979"/>
            <a:ext cx="51292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http://ej.iop.org/images/0034-4885/75/11/116601/Full/rpp301965f09_online.jpg</a:t>
            </a:r>
          </a:p>
        </p:txBody>
      </p:sp>
      <p:pic>
        <p:nvPicPr>
          <p:cNvPr id="2050" name="Picture 2" descr="http://www.pnas.org/content/109/18/6933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267575" cy="38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2580" y="6606297"/>
            <a:ext cx="51292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http://www.pnas.org/content/109/18/6933/F1.large.jpg</a:t>
            </a:r>
          </a:p>
        </p:txBody>
      </p:sp>
    </p:spTree>
    <p:extLst>
      <p:ext uri="{BB962C8B-B14F-4D97-AF65-F5344CB8AC3E}">
        <p14:creationId xmlns:p14="http://schemas.microsoft.com/office/powerpoint/2010/main" val="276272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62000"/>
            <a:ext cx="8672699" cy="25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505200"/>
            <a:ext cx="8672699" cy="25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036" y="152400"/>
            <a:ext cx="690592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Radial traction vectors</a:t>
            </a:r>
            <a:r>
              <a:rPr lang="en-US" dirty="0" smtClean="0"/>
              <a:t>: Control (top)  vs.  2-4mM 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 err="1" smtClean="0"/>
              <a:t>chelator</a:t>
            </a:r>
            <a:r>
              <a:rPr lang="en-US" dirty="0" smtClean="0"/>
              <a:t> (bottom)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3878" y="6260068"/>
            <a:ext cx="661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top image (Fig. 2) is zoomed in ~2x, relative to bottom (Fig. 3))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420770"/>
            <a:ext cx="9144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5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54" y="198268"/>
            <a:ext cx="877349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Radial and tangential traction kymographs</a:t>
            </a:r>
            <a:r>
              <a:rPr lang="en-US" dirty="0" smtClean="0"/>
              <a:t>: Control (top)  vs.  2-4mM 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 err="1" smtClean="0"/>
              <a:t>chelator</a:t>
            </a:r>
            <a:r>
              <a:rPr lang="en-US" dirty="0" smtClean="0"/>
              <a:t> (bottom)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2" y="3876675"/>
            <a:ext cx="8516517" cy="29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6" y="765868"/>
            <a:ext cx="8679609" cy="30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Ablating the ring at multiple spots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Show supplementary movie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129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457200" y="0"/>
            <a:ext cx="8229600" cy="91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4a-e: Cody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Siroka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20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00" y="863600"/>
            <a:ext cx="5029200" cy="5994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81973" cy="1143000"/>
          </a:xfrm>
        </p:spPr>
        <p:txBody>
          <a:bodyPr/>
          <a:lstStyle/>
          <a:p>
            <a:r>
              <a:rPr lang="en-US" sz="3600" dirty="0" smtClean="0"/>
              <a:t>Figure 4a-e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14" y="215545"/>
            <a:ext cx="4044613" cy="6487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1877785"/>
            <a:ext cx="40168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investigation of IPTL being reliant on transmission of contractile force from the </a:t>
            </a:r>
            <a:r>
              <a:rPr lang="en-US" dirty="0" err="1" smtClean="0"/>
              <a:t>actomyosin</a:t>
            </a:r>
            <a:r>
              <a:rPr lang="en-US" dirty="0" smtClean="0"/>
              <a:t>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contrast to the previous calcium chelation results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A: shows the tissue being targeted for laser ablation in the location of the red lines.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 &amp; C: traction forces before (b) and after (c) laser ablation.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 &amp; E: tangential forces before (d) and after (e) laser ablation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Scale bars: 10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*: interior of wound</a:t>
            </a:r>
          </a:p>
        </p:txBody>
      </p:sp>
    </p:spTree>
    <p:extLst>
      <p:ext uri="{BB962C8B-B14F-4D97-AF65-F5344CB8AC3E}">
        <p14:creationId xmlns:p14="http://schemas.microsoft.com/office/powerpoint/2010/main" val="73660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5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motivation of this study?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881123"/>
            <a:ext cx="4913298" cy="5976877"/>
          </a:xfrm>
        </p:spPr>
        <p:txBody>
          <a:bodyPr/>
          <a:lstStyle/>
          <a:p>
            <a:r>
              <a:rPr lang="en-US" sz="2400" dirty="0" smtClean="0"/>
              <a:t>Wound healing is a well-known process that many cells participate in.</a:t>
            </a:r>
          </a:p>
          <a:p>
            <a:r>
              <a:rPr lang="en-US" sz="2400" dirty="0" smtClean="0"/>
              <a:t>We know that cells migrate in and rapidly divide to close the gap.</a:t>
            </a:r>
          </a:p>
          <a:p>
            <a:r>
              <a:rPr lang="en-US" sz="2400" dirty="0" smtClean="0"/>
              <a:t>We also know that there are ‘forces’ involved.  </a:t>
            </a:r>
          </a:p>
          <a:p>
            <a:pPr lvl="1"/>
            <a:r>
              <a:rPr lang="en-US" sz="2400" dirty="0" smtClean="0"/>
              <a:t>First cells pull themselves forward</a:t>
            </a:r>
          </a:p>
          <a:p>
            <a:pPr lvl="1"/>
            <a:r>
              <a:rPr lang="en-US" sz="2400" dirty="0" smtClean="0"/>
              <a:t>Cells behind push and pull to fill the gap</a:t>
            </a:r>
          </a:p>
          <a:p>
            <a:r>
              <a:rPr lang="en-US" sz="2400" dirty="0" smtClean="0"/>
              <a:t>But, it has been hard, thus far, to measure the magnitude of these forces.</a:t>
            </a:r>
            <a:endParaRPr lang="en-US" sz="2400" dirty="0"/>
          </a:p>
        </p:txBody>
      </p:sp>
      <p:pic>
        <p:nvPicPr>
          <p:cNvPr id="4" name="23.9-wound_healing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0000" y="1594209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17463"/>
            <a:ext cx="3836194" cy="326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647" y="17463"/>
            <a:ext cx="3836194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9" y="3171825"/>
            <a:ext cx="3850481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790" y="3171825"/>
            <a:ext cx="3843338" cy="325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9790" y="6543675"/>
            <a:ext cx="2070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movie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74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457200" y="0"/>
            <a:ext cx="8229600" cy="91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4f-g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</a:t>
            </a: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Gaspardi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21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" y="1853583"/>
            <a:ext cx="8853346" cy="35680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0" y="24461"/>
            <a:ext cx="9143998" cy="880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5a-l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Akarawin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Hongdusit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21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" y="1199003"/>
            <a:ext cx="8153400" cy="5270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ronoi_tessel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3" y="1086264"/>
            <a:ext cx="6276553" cy="5771736"/>
          </a:xfrm>
          <a:prstGeom prst="rect">
            <a:avLst/>
          </a:prstGeom>
        </p:spPr>
      </p:pic>
      <p:sp>
        <p:nvSpPr>
          <p:cNvPr id="5" name="Shape 246"/>
          <p:cNvSpPr txBox="1">
            <a:spLocks noGrp="1"/>
          </p:cNvSpPr>
          <p:nvPr>
            <p:ph type="title"/>
          </p:nvPr>
        </p:nvSpPr>
        <p:spPr>
          <a:xfrm>
            <a:off x="0" y="24461"/>
            <a:ext cx="9143998" cy="8804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Akarawin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Hongdusit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Supplemental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8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0" y="24461"/>
            <a:ext cx="9143998" cy="12454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5m-r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Ronen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Zeidel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21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" y="1076893"/>
            <a:ext cx="8761484" cy="56635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4" y="3303431"/>
            <a:ext cx="8692146" cy="3342068"/>
          </a:xfrm>
        </p:spPr>
        <p:txBody>
          <a:bodyPr>
            <a:noAutofit/>
          </a:bodyPr>
          <a:lstStyle/>
          <a:p>
            <a:r>
              <a:rPr lang="en-US" dirty="0" smtClean="0"/>
              <a:t>At 32 minutes</a:t>
            </a:r>
          </a:p>
          <a:p>
            <a:r>
              <a:rPr lang="en-US" dirty="0" smtClean="0"/>
              <a:t>Corresponds to fig. 2b</a:t>
            </a:r>
          </a:p>
          <a:p>
            <a:r>
              <a:rPr lang="en-US" dirty="0" smtClean="0"/>
              <a:t>Fig. 5m-n: Stress maps displaying  the uneven distribution of compressive and tensile stress </a:t>
            </a:r>
          </a:p>
          <a:p>
            <a:pPr lvl="1"/>
            <a:r>
              <a:rPr lang="en-US" dirty="0" smtClean="0"/>
              <a:t>Fig.  5m: stress perpendicular to the </a:t>
            </a:r>
            <a:r>
              <a:rPr lang="en-US" dirty="0" err="1" smtClean="0"/>
              <a:t>actomysin</a:t>
            </a:r>
            <a:r>
              <a:rPr lang="en-US" dirty="0" smtClean="0"/>
              <a:t> ring</a:t>
            </a:r>
          </a:p>
          <a:p>
            <a:pPr lvl="1"/>
            <a:r>
              <a:rPr lang="en-US" dirty="0" smtClean="0"/>
              <a:t>Fig. 5n: stress tangential to </a:t>
            </a:r>
            <a:r>
              <a:rPr lang="en-US" dirty="0" err="1" smtClean="0"/>
              <a:t>actomyosin</a:t>
            </a:r>
            <a:r>
              <a:rPr lang="en-US" dirty="0" smtClean="0"/>
              <a:t> ring (Shear stress)</a:t>
            </a:r>
          </a:p>
          <a:p>
            <a:pPr lvl="1"/>
            <a:r>
              <a:rPr lang="en-US" dirty="0" smtClean="0"/>
              <a:t>“-”:Compressive</a:t>
            </a:r>
          </a:p>
          <a:p>
            <a:pPr lvl="1"/>
            <a:r>
              <a:rPr lang="en-US" dirty="0" smtClean="0"/>
              <a:t>“+”: Tensile</a:t>
            </a:r>
          </a:p>
          <a:p>
            <a:r>
              <a:rPr lang="en-US" dirty="0" smtClean="0"/>
              <a:t>Fig. 5o: Radial displacement of the gel surface</a:t>
            </a:r>
          </a:p>
          <a:p>
            <a:pPr lvl="1"/>
            <a:r>
              <a:rPr lang="en-US" dirty="0" smtClean="0"/>
              <a:t>Researchers though that the shear stress would be counter productive</a:t>
            </a:r>
          </a:p>
          <a:p>
            <a:pPr lvl="1"/>
            <a:r>
              <a:rPr lang="en-US" dirty="0" smtClean="0"/>
              <a:t>The net dipole points towards the center of the ring</a:t>
            </a:r>
          </a:p>
          <a:p>
            <a:pPr lvl="2"/>
            <a:r>
              <a:rPr lang="en-US" dirty="0" smtClean="0"/>
              <a:t>“-”:Away from the ring’s center</a:t>
            </a:r>
          </a:p>
          <a:p>
            <a:pPr lvl="2"/>
            <a:r>
              <a:rPr lang="en-US" dirty="0" smtClean="0"/>
              <a:t>“+”:Towards the ring’s center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843" y="1066772"/>
            <a:ext cx="1785938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547" y="1371572"/>
            <a:ext cx="614363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6702"/>
            <a:ext cx="1744757" cy="2247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246" y="1066773"/>
            <a:ext cx="2433989" cy="21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723" y="1066773"/>
            <a:ext cx="2458220" cy="2177601"/>
          </a:xfrm>
          <a:prstGeom prst="rect">
            <a:avLst/>
          </a:prstGeom>
        </p:spPr>
      </p:pic>
      <p:sp>
        <p:nvSpPr>
          <p:cNvPr id="13" name="Shape 271"/>
          <p:cNvSpPr txBox="1">
            <a:spLocks noGrp="1"/>
          </p:cNvSpPr>
          <p:nvPr>
            <p:ph type="title"/>
          </p:nvPr>
        </p:nvSpPr>
        <p:spPr>
          <a:xfrm>
            <a:off x="0" y="24461"/>
            <a:ext cx="9143998" cy="893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Ronen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Zeidel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cont.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89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97135"/>
            <a:ext cx="8933912" cy="3052295"/>
          </a:xfrm>
        </p:spPr>
        <p:txBody>
          <a:bodyPr>
            <a:noAutofit/>
          </a:bodyPr>
          <a:lstStyle/>
          <a:p>
            <a:r>
              <a:rPr lang="en-US" dirty="0" smtClean="0"/>
              <a:t>At 52 minutes</a:t>
            </a:r>
          </a:p>
          <a:p>
            <a:r>
              <a:rPr lang="en-US" dirty="0" smtClean="0"/>
              <a:t>Correspond to Fig. 2c</a:t>
            </a:r>
          </a:p>
          <a:p>
            <a:r>
              <a:rPr lang="en-US" dirty="0" smtClean="0"/>
              <a:t>Fig. 5p-q: Stress maps displaying  the uneven distribution of compressive and tensile stress </a:t>
            </a:r>
          </a:p>
          <a:p>
            <a:pPr lvl="1"/>
            <a:r>
              <a:rPr lang="en-US" dirty="0" smtClean="0"/>
              <a:t>Fig.  5p: stress perpendicular to the </a:t>
            </a:r>
            <a:r>
              <a:rPr lang="en-US" dirty="0" err="1" smtClean="0"/>
              <a:t>actomysin</a:t>
            </a:r>
            <a:r>
              <a:rPr lang="en-US" dirty="0" smtClean="0"/>
              <a:t> ring</a:t>
            </a:r>
          </a:p>
          <a:p>
            <a:pPr lvl="1"/>
            <a:r>
              <a:rPr lang="en-US" dirty="0" smtClean="0"/>
              <a:t>Fig. 5q: stress tangential to </a:t>
            </a:r>
            <a:r>
              <a:rPr lang="en-US" dirty="0" err="1" smtClean="0"/>
              <a:t>actomyosin</a:t>
            </a:r>
            <a:r>
              <a:rPr lang="en-US" dirty="0" smtClean="0"/>
              <a:t> ring (Shear stress)</a:t>
            </a:r>
          </a:p>
          <a:p>
            <a:pPr lvl="1"/>
            <a:r>
              <a:rPr lang="en-US" dirty="0" smtClean="0"/>
              <a:t>“-”: Compressive</a:t>
            </a:r>
          </a:p>
          <a:p>
            <a:pPr lvl="1"/>
            <a:r>
              <a:rPr lang="en-US" dirty="0" smtClean="0"/>
              <a:t>“+”: Tensile</a:t>
            </a:r>
          </a:p>
          <a:p>
            <a:r>
              <a:rPr lang="en-US" dirty="0" smtClean="0"/>
              <a:t>Fig. 5r: Radial displacement of the gel surface</a:t>
            </a:r>
          </a:p>
          <a:p>
            <a:pPr lvl="1"/>
            <a:r>
              <a:rPr lang="en-US" dirty="0" smtClean="0"/>
              <a:t>Researchers though that the shear stress would be counter productive</a:t>
            </a:r>
          </a:p>
          <a:p>
            <a:pPr lvl="1"/>
            <a:r>
              <a:rPr lang="en-US" dirty="0" smtClean="0"/>
              <a:t>The net dipole points towards the center of the ring</a:t>
            </a:r>
          </a:p>
          <a:p>
            <a:pPr lvl="2"/>
            <a:r>
              <a:rPr lang="en-US" dirty="0" smtClean="0"/>
              <a:t>“-”:Away from the ring’s center</a:t>
            </a:r>
          </a:p>
          <a:p>
            <a:pPr lvl="2"/>
            <a:r>
              <a:rPr lang="en-US" dirty="0" smtClean="0"/>
              <a:t>“+”:Towards the ring’s center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44" y="781698"/>
            <a:ext cx="2507456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562"/>
            <a:ext cx="1815710" cy="2215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10" y="930562"/>
            <a:ext cx="1796815" cy="2213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532" y="930562"/>
            <a:ext cx="1788400" cy="2213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932" y="746975"/>
            <a:ext cx="653565" cy="2022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744" y="1093907"/>
            <a:ext cx="642224" cy="1858796"/>
          </a:xfrm>
          <a:prstGeom prst="rect">
            <a:avLst/>
          </a:prstGeom>
        </p:spPr>
      </p:pic>
      <p:sp>
        <p:nvSpPr>
          <p:cNvPr id="12" name="Shape 271"/>
          <p:cNvSpPr txBox="1">
            <a:spLocks noGrp="1"/>
          </p:cNvSpPr>
          <p:nvPr>
            <p:ph type="title"/>
          </p:nvPr>
        </p:nvSpPr>
        <p:spPr>
          <a:xfrm>
            <a:off x="0" y="24461"/>
            <a:ext cx="9143998" cy="893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Ronen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Zeidel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cont.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95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33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Conclusions, Perspectives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05" y="972920"/>
            <a:ext cx="8797825" cy="5885080"/>
          </a:xfrm>
        </p:spPr>
        <p:txBody>
          <a:bodyPr/>
          <a:lstStyle/>
          <a:p>
            <a:r>
              <a:rPr lang="en-US" sz="2400" dirty="0"/>
              <a:t>When a contractile force dipole is applied to the surface </a:t>
            </a:r>
            <a:r>
              <a:rPr lang="en-US" sz="2400" dirty="0" smtClean="0"/>
              <a:t>of an </a:t>
            </a:r>
            <a:r>
              <a:rPr lang="en-US" sz="2400" dirty="0"/>
              <a:t>elastic </a:t>
            </a:r>
            <a:r>
              <a:rPr lang="en-US" sz="2400" dirty="0" smtClean="0"/>
              <a:t>material, </a:t>
            </a:r>
            <a:r>
              <a:rPr lang="en-US" sz="2400" dirty="0"/>
              <a:t>it </a:t>
            </a:r>
            <a:r>
              <a:rPr lang="en-US" sz="2400" dirty="0" smtClean="0"/>
              <a:t>generates material displacements towards the dipole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and normally to </a:t>
            </a:r>
            <a:r>
              <a:rPr lang="en-US" sz="2400" dirty="0"/>
              <a:t>the dipole's direction.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several such dipoles are </a:t>
            </a:r>
            <a:r>
              <a:rPr lang="en-US" sz="2400" dirty="0" smtClean="0"/>
              <a:t>arranged in </a:t>
            </a:r>
            <a:r>
              <a:rPr lang="en-US" sz="2400" dirty="0"/>
              <a:t>an annular geometry, their contraction will result in a </a:t>
            </a:r>
            <a:r>
              <a:rPr lang="en-US" sz="2400" dirty="0" smtClean="0"/>
              <a:t>net displacement </a:t>
            </a:r>
            <a:r>
              <a:rPr lang="en-US" sz="2400" dirty="0"/>
              <a:t>of the gel surface towards the </a:t>
            </a:r>
            <a:r>
              <a:rPr lang="en-US" sz="2400" dirty="0" err="1"/>
              <a:t>centre</a:t>
            </a:r>
            <a:r>
              <a:rPr lang="en-US" sz="2400" dirty="0"/>
              <a:t> of </a:t>
            </a:r>
            <a:r>
              <a:rPr lang="en-US" sz="2400" dirty="0" smtClean="0"/>
              <a:t>the ring.</a:t>
            </a:r>
            <a:endParaRPr lang="en-US" sz="2400" dirty="0"/>
          </a:p>
          <a:p>
            <a:r>
              <a:rPr lang="en-US" sz="2400" dirty="0"/>
              <a:t>Thus, by applying traction forces tangentially to the wound, </a:t>
            </a:r>
            <a:r>
              <a:rPr lang="en-US" sz="2400" dirty="0" smtClean="0"/>
              <a:t>cells create </a:t>
            </a:r>
            <a:r>
              <a:rPr lang="en-US" sz="2400" dirty="0"/>
              <a:t>net substrate displacements that are radial and point </a:t>
            </a:r>
            <a:r>
              <a:rPr lang="en-US" sz="2400" dirty="0" smtClean="0"/>
              <a:t>towards the </a:t>
            </a:r>
            <a:r>
              <a:rPr lang="en-US" sz="2400" dirty="0"/>
              <a:t>wound, thereby contributing to drag the cell sheet into </a:t>
            </a:r>
            <a:r>
              <a:rPr lang="en-US" sz="2400" dirty="0" smtClean="0"/>
              <a:t>the wound area. </a:t>
            </a:r>
          </a:p>
          <a:p>
            <a:r>
              <a:rPr lang="en-US" sz="2400" dirty="0" smtClean="0"/>
              <a:t>Closure of wound is a result of both the purse-string closure method through the cells, and by forces applied on the substrate.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 employed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Traction Force Microscopy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MDCK cells (dog kidney) – GFP labeled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top of polyacrylamide gels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 ablate to form a wound.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Show supplementary Movie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98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89726" cy="40418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1a-o: Christine Davis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18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03" y="0"/>
            <a:ext cx="5945697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55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1p-r: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Singyuk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19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222"/>
            <a:ext cx="9132280" cy="23704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wyo.edu/mechanical/facilities/aerodynamics/piv/PIV_SE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17" y="612373"/>
            <a:ext cx="3907111" cy="19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12" y="2601737"/>
            <a:ext cx="5286961" cy="4256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099" y="122464"/>
            <a:ext cx="2946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Particle image velocimetry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519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Measuring Forces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Overlaid force mapping to the same movie(s) from Figure 1</a:t>
            </a:r>
          </a:p>
          <a:p>
            <a:endParaRPr lang="en-US" sz="2800" dirty="0"/>
          </a:p>
          <a:p>
            <a:r>
              <a:rPr lang="en-US" sz="2800" dirty="0" smtClean="0"/>
              <a:t>Show supplementary movie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852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7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2a-f: Michael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Grunwald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19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6" y="739223"/>
            <a:ext cx="8218915" cy="61187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7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2g-i: Sarah Johnson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04-07 at 11.19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031"/>
            <a:ext cx="9144000" cy="2814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2123</Words>
  <Application>Microsoft Macintosh PowerPoint</Application>
  <PresentationFormat>On-screen Show (4:3)</PresentationFormat>
  <Paragraphs>162</Paragraphs>
  <Slides>27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Tissue Engineering</vt:lpstr>
      <vt:lpstr>What is the motivation of this study?</vt:lpstr>
      <vt:lpstr>Methods employed</vt:lpstr>
      <vt:lpstr>Figure 1a-o: Christine Davis</vt:lpstr>
      <vt:lpstr>Figure 1p-r: Singyuk Hou</vt:lpstr>
      <vt:lpstr>PowerPoint Presentation</vt:lpstr>
      <vt:lpstr>Measuring Forces</vt:lpstr>
      <vt:lpstr>Figure 2a-f: Michael Grunwald</vt:lpstr>
      <vt:lpstr>Figure 2g-i: Sarah Johnson</vt:lpstr>
      <vt:lpstr>New method - micropillars</vt:lpstr>
      <vt:lpstr>Figure 3a-f: Eric Stowe</vt:lpstr>
      <vt:lpstr>PowerPoint Presentation</vt:lpstr>
      <vt:lpstr>Using beads to measure traction forces</vt:lpstr>
      <vt:lpstr>Using micropillars to measure traction forces</vt:lpstr>
      <vt:lpstr>PowerPoint Presentation</vt:lpstr>
      <vt:lpstr>PowerPoint Presentation</vt:lpstr>
      <vt:lpstr>Ablating the ring at multiple spots</vt:lpstr>
      <vt:lpstr>PowerPoint Presentation</vt:lpstr>
      <vt:lpstr>Figure 4a-e</vt:lpstr>
      <vt:lpstr>PowerPoint Presentation</vt:lpstr>
      <vt:lpstr>PowerPoint Presentation</vt:lpstr>
      <vt:lpstr>Figure 5a-l: Akarawin Hongdusit</vt:lpstr>
      <vt:lpstr>Akarawin Hongdusit, Supplemental</vt:lpstr>
      <vt:lpstr>Figure 5m-r: Ronen Zeidel</vt:lpstr>
      <vt:lpstr>Ronen Zeidel, cont.</vt:lpstr>
      <vt:lpstr>Ronen Zeidel, cont.</vt:lpstr>
      <vt:lpstr>Conclusions,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Engineering</dc:title>
  <dc:creator>Sam Polio</dc:creator>
  <cp:lastModifiedBy>Shelly Peyton</cp:lastModifiedBy>
  <cp:revision>18</cp:revision>
  <dcterms:modified xsi:type="dcterms:W3CDTF">2015-04-10T18:19:14Z</dcterms:modified>
</cp:coreProperties>
</file>