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88" r:id="rId4"/>
    <p:sldId id="297" r:id="rId5"/>
    <p:sldId id="289" r:id="rId6"/>
    <p:sldId id="257" r:id="rId7"/>
    <p:sldId id="279" r:id="rId8"/>
    <p:sldId id="290" r:id="rId9"/>
    <p:sldId id="281" r:id="rId10"/>
    <p:sldId id="259" r:id="rId11"/>
    <p:sldId id="266" r:id="rId12"/>
    <p:sldId id="270" r:id="rId13"/>
    <p:sldId id="282" r:id="rId14"/>
    <p:sldId id="291" r:id="rId15"/>
    <p:sldId id="284" r:id="rId16"/>
    <p:sldId id="285" r:id="rId17"/>
    <p:sldId id="286" r:id="rId18"/>
    <p:sldId id="287" r:id="rId19"/>
    <p:sldId id="292" r:id="rId20"/>
    <p:sldId id="293" r:id="rId21"/>
    <p:sldId id="294" r:id="rId22"/>
    <p:sldId id="296" r:id="rId23"/>
    <p:sldId id="283" r:id="rId24"/>
    <p:sldId id="272" r:id="rId25"/>
    <p:sldId id="273" r:id="rId26"/>
    <p:sldId id="274" r:id="rId27"/>
    <p:sldId id="298" r:id="rId28"/>
    <p:sldId id="299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4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Natalie:Documents:LMU%20Soph:Biomathematical%20Modeling:Scer%20v%20Spar:List_controller_trgt_we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ruzer:Biomathematical%20Modeling:Scer%20v%20Spar:List_controller_trgt_we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62470125787553"/>
          <c:y val="0.0355602844822758"/>
          <c:w val="0.918391161562392"/>
          <c:h val="0.928879431035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comparison_weights!$C$1</c:f>
              <c:strCache>
                <c:ptCount val="1"/>
                <c:pt idx="0">
                  <c:v>Fixed_b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SFP1&gt;SWI5</c:v>
                </c:pt>
                <c:pt idx="1">
                  <c:v>STB5&gt;SFP1</c:v>
                </c:pt>
                <c:pt idx="2">
                  <c:v>STB5&gt;MSN4</c:v>
                </c:pt>
                <c:pt idx="3">
                  <c:v>YHP1&gt;GLN3</c:v>
                </c:pt>
                <c:pt idx="4">
                  <c:v>MSN2&gt;SFP1</c:v>
                </c:pt>
                <c:pt idx="5">
                  <c:v>MSN2&gt;YHP1</c:v>
                </c:pt>
                <c:pt idx="6">
                  <c:v>MSN2&gt;YOX1</c:v>
                </c:pt>
                <c:pt idx="7">
                  <c:v>MSN2&gt;CYC8</c:v>
                </c:pt>
                <c:pt idx="8">
                  <c:v>MSN2&gt;YLR278C</c:v>
                </c:pt>
                <c:pt idx="9">
                  <c:v>MSN2&gt;MIG2</c:v>
                </c:pt>
                <c:pt idx="10">
                  <c:v>MSN2&gt;SWI3</c:v>
                </c:pt>
                <c:pt idx="11">
                  <c:v>MSN2&gt;HAP1</c:v>
                </c:pt>
                <c:pt idx="12">
                  <c:v>MSN2&gt;PDR1</c:v>
                </c:pt>
                <c:pt idx="13">
                  <c:v>MSN2&gt;TUP1</c:v>
                </c:pt>
                <c:pt idx="14">
                  <c:v>MSN2&gt;MET28</c:v>
                </c:pt>
                <c:pt idx="15">
                  <c:v>MSN2&gt;MSN4</c:v>
                </c:pt>
                <c:pt idx="16">
                  <c:v>MSN2&gt;CIN5</c:v>
                </c:pt>
                <c:pt idx="17">
                  <c:v>FKH2&gt;SFP1</c:v>
                </c:pt>
                <c:pt idx="18">
                  <c:v>FKH2&gt;YHP1</c:v>
                </c:pt>
                <c:pt idx="19">
                  <c:v>FKH2&gt;SWI5</c:v>
                </c:pt>
                <c:pt idx="20">
                  <c:v>FKH2&gt;ACE2</c:v>
                </c:pt>
                <c:pt idx="21">
                  <c:v>GCR2&gt;MSN2</c:v>
                </c:pt>
                <c:pt idx="22">
                  <c:v>MIG2&gt;RIF1</c:v>
                </c:pt>
                <c:pt idx="23">
                  <c:v>HAP1&gt;MSN2</c:v>
                </c:pt>
                <c:pt idx="24">
                  <c:v>HAP1&gt;HAP1</c:v>
                </c:pt>
                <c:pt idx="25">
                  <c:v>PDR1&gt;MET28</c:v>
                </c:pt>
                <c:pt idx="26">
                  <c:v>PDR1&gt;MSN4</c:v>
                </c:pt>
                <c:pt idx="27">
                  <c:v>MCM1&gt;YHP1</c:v>
                </c:pt>
                <c:pt idx="28">
                  <c:v>MCM1&gt;YOX1</c:v>
                </c:pt>
                <c:pt idx="29">
                  <c:v>MCM1&gt;SWI5</c:v>
                </c:pt>
                <c:pt idx="30">
                  <c:v>MCM1&gt;ACE1</c:v>
                </c:pt>
                <c:pt idx="31">
                  <c:v>MCM1&gt;HAP1</c:v>
                </c:pt>
                <c:pt idx="32">
                  <c:v>INO4&gt;YHP1</c:v>
                </c:pt>
                <c:pt idx="33">
                  <c:v>INO4&gt;SWI5</c:v>
                </c:pt>
                <c:pt idx="34">
                  <c:v>INO4&gt;ACE2</c:v>
                </c:pt>
                <c:pt idx="35">
                  <c:v>INO4&gt;YRL278C</c:v>
                </c:pt>
                <c:pt idx="36">
                  <c:v>INO4&gt;GCR2</c:v>
                </c:pt>
                <c:pt idx="37">
                  <c:v>INO4&gt;TUP1</c:v>
                </c:pt>
                <c:pt idx="38">
                  <c:v>ZAP1&gt;ACE2</c:v>
                </c:pt>
                <c:pt idx="39">
                  <c:v>CIN5&gt;SFP1</c:v>
                </c:pt>
                <c:pt idx="40">
                  <c:v>CIN5&gt;STB5</c:v>
                </c:pt>
                <c:pt idx="41">
                  <c:v>CIN5&gt;YHP1</c:v>
                </c:pt>
                <c:pt idx="42">
                  <c:v>CIN5&gt;CYC8</c:v>
                </c:pt>
                <c:pt idx="43">
                  <c:v>CIN5&gt;MIG2</c:v>
                </c:pt>
                <c:pt idx="44">
                  <c:v>CIN5&gt;PDR1</c:v>
                </c:pt>
                <c:pt idx="45">
                  <c:v>GLN3&gt;MGA2</c:v>
                </c:pt>
                <c:pt idx="46">
                  <c:v>HMO1&gt;YOX1</c:v>
                </c:pt>
                <c:pt idx="47">
                  <c:v>HMO1&gt;CYC8</c:v>
                </c:pt>
                <c:pt idx="48">
                  <c:v>HMO1&gt;MSN2</c:v>
                </c:pt>
                <c:pt idx="49">
                  <c:v>HMO1&gt;FKH2</c:v>
                </c:pt>
                <c:pt idx="50">
                  <c:v>HMO1&gt;YLR278C</c:v>
                </c:pt>
                <c:pt idx="51">
                  <c:v>HMO1&gt;HAP1</c:v>
                </c:pt>
                <c:pt idx="52">
                  <c:v>HMO1&gt;MCM1</c:v>
                </c:pt>
                <c:pt idx="53">
                  <c:v>HMO1&gt;TUP1</c:v>
                </c:pt>
                <c:pt idx="54">
                  <c:v>HMO1&gt;MET28</c:v>
                </c:pt>
                <c:pt idx="55">
                  <c:v>HMO1&gt;MSN4</c:v>
                </c:pt>
                <c:pt idx="56">
                  <c:v>HMO1&gt;CIN5</c:v>
                </c:pt>
                <c:pt idx="57">
                  <c:v>HMO1&gt;HMO1</c:v>
                </c:pt>
              </c:strCache>
            </c:strRef>
          </c:cat>
          <c:val>
            <c:numRef>
              <c:f>comparison_weights!$C$2:$C$59</c:f>
              <c:numCache>
                <c:formatCode>General</c:formatCode>
                <c:ptCount val="58"/>
                <c:pt idx="0">
                  <c:v>-0.607429236460781</c:v>
                </c:pt>
                <c:pt idx="1">
                  <c:v>0.0591475243535762</c:v>
                </c:pt>
                <c:pt idx="2">
                  <c:v>0.117117365</c:v>
                </c:pt>
                <c:pt idx="3">
                  <c:v>1.059980758</c:v>
                </c:pt>
                <c:pt idx="4">
                  <c:v>0.705685271</c:v>
                </c:pt>
                <c:pt idx="5">
                  <c:v>-1.12421579</c:v>
                </c:pt>
                <c:pt idx="6">
                  <c:v>-0.877102041</c:v>
                </c:pt>
                <c:pt idx="7">
                  <c:v>-0.396733146</c:v>
                </c:pt>
                <c:pt idx="8">
                  <c:v>-0.856612177</c:v>
                </c:pt>
                <c:pt idx="9">
                  <c:v>2.306064813948533</c:v>
                </c:pt>
                <c:pt idx="10">
                  <c:v>-0.069759496</c:v>
                </c:pt>
                <c:pt idx="11">
                  <c:v>-1.925578799</c:v>
                </c:pt>
                <c:pt idx="12">
                  <c:v>-1.452549316</c:v>
                </c:pt>
                <c:pt idx="13">
                  <c:v>-0.194256133</c:v>
                </c:pt>
                <c:pt idx="14">
                  <c:v>-0.166921741</c:v>
                </c:pt>
                <c:pt idx="15">
                  <c:v>0.791778764703592</c:v>
                </c:pt>
                <c:pt idx="16">
                  <c:v>-0.441638336</c:v>
                </c:pt>
                <c:pt idx="17">
                  <c:v>-0.010523143</c:v>
                </c:pt>
                <c:pt idx="18">
                  <c:v>-0.219153729</c:v>
                </c:pt>
                <c:pt idx="19">
                  <c:v>-0.90315028</c:v>
                </c:pt>
                <c:pt idx="20">
                  <c:v>0.416735664</c:v>
                </c:pt>
                <c:pt idx="21">
                  <c:v>0.055964106</c:v>
                </c:pt>
                <c:pt idx="22">
                  <c:v>0.069055417</c:v>
                </c:pt>
                <c:pt idx="23">
                  <c:v>3.43878028</c:v>
                </c:pt>
                <c:pt idx="24">
                  <c:v>0.059416102</c:v>
                </c:pt>
                <c:pt idx="25">
                  <c:v>0.004856595</c:v>
                </c:pt>
                <c:pt idx="26">
                  <c:v>-0.116413957</c:v>
                </c:pt>
                <c:pt idx="27">
                  <c:v>0.727920387</c:v>
                </c:pt>
                <c:pt idx="28">
                  <c:v>0.164762993</c:v>
                </c:pt>
                <c:pt idx="29">
                  <c:v>0.852569819</c:v>
                </c:pt>
                <c:pt idx="30">
                  <c:v>0.25341392</c:v>
                </c:pt>
                <c:pt idx="31">
                  <c:v>0.080075119</c:v>
                </c:pt>
                <c:pt idx="32">
                  <c:v>-0.145985734</c:v>
                </c:pt>
                <c:pt idx="33">
                  <c:v>-0.748213966</c:v>
                </c:pt>
                <c:pt idx="34">
                  <c:v>0.356992649</c:v>
                </c:pt>
                <c:pt idx="35">
                  <c:v>-0.312505393</c:v>
                </c:pt>
                <c:pt idx="36">
                  <c:v>0.224423974</c:v>
                </c:pt>
                <c:pt idx="37">
                  <c:v>0.320975488</c:v>
                </c:pt>
                <c:pt idx="38">
                  <c:v>0.204456896</c:v>
                </c:pt>
                <c:pt idx="39">
                  <c:v>-0.863145685</c:v>
                </c:pt>
                <c:pt idx="40">
                  <c:v>0.126832448</c:v>
                </c:pt>
                <c:pt idx="41">
                  <c:v>0.71901343</c:v>
                </c:pt>
                <c:pt idx="42">
                  <c:v>0.154021789</c:v>
                </c:pt>
                <c:pt idx="43">
                  <c:v>-4.954729965</c:v>
                </c:pt>
                <c:pt idx="44">
                  <c:v>0.220260616</c:v>
                </c:pt>
                <c:pt idx="45">
                  <c:v>0.34808982</c:v>
                </c:pt>
                <c:pt idx="46">
                  <c:v>0.580421604</c:v>
                </c:pt>
                <c:pt idx="47">
                  <c:v>0.272216373</c:v>
                </c:pt>
                <c:pt idx="48">
                  <c:v>-2.266737348</c:v>
                </c:pt>
                <c:pt idx="49">
                  <c:v>-0.698239775</c:v>
                </c:pt>
                <c:pt idx="50">
                  <c:v>0.395080759</c:v>
                </c:pt>
                <c:pt idx="51">
                  <c:v>0.39260472</c:v>
                </c:pt>
                <c:pt idx="52">
                  <c:v>-0.076449331</c:v>
                </c:pt>
                <c:pt idx="53">
                  <c:v>-0.13404946</c:v>
                </c:pt>
                <c:pt idx="54">
                  <c:v>0.158153571</c:v>
                </c:pt>
                <c:pt idx="55">
                  <c:v>-0.681189355</c:v>
                </c:pt>
                <c:pt idx="56">
                  <c:v>0.462912923</c:v>
                </c:pt>
                <c:pt idx="57">
                  <c:v>-0.290212815</c:v>
                </c:pt>
              </c:numCache>
            </c:numRef>
          </c:val>
        </c:ser>
        <c:ser>
          <c:idx val="1"/>
          <c:order val="1"/>
          <c:tx>
            <c:strRef>
              <c:f>comparison_weights!$D$1</c:f>
              <c:strCache>
                <c:ptCount val="1"/>
                <c:pt idx="0">
                  <c:v>Estimated_b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SFP1&gt;SWI5</c:v>
                </c:pt>
                <c:pt idx="1">
                  <c:v>STB5&gt;SFP1</c:v>
                </c:pt>
                <c:pt idx="2">
                  <c:v>STB5&gt;MSN4</c:v>
                </c:pt>
                <c:pt idx="3">
                  <c:v>YHP1&gt;GLN3</c:v>
                </c:pt>
                <c:pt idx="4">
                  <c:v>MSN2&gt;SFP1</c:v>
                </c:pt>
                <c:pt idx="5">
                  <c:v>MSN2&gt;YHP1</c:v>
                </c:pt>
                <c:pt idx="6">
                  <c:v>MSN2&gt;YOX1</c:v>
                </c:pt>
                <c:pt idx="7">
                  <c:v>MSN2&gt;CYC8</c:v>
                </c:pt>
                <c:pt idx="8">
                  <c:v>MSN2&gt;YLR278C</c:v>
                </c:pt>
                <c:pt idx="9">
                  <c:v>MSN2&gt;MIG2</c:v>
                </c:pt>
                <c:pt idx="10">
                  <c:v>MSN2&gt;SWI3</c:v>
                </c:pt>
                <c:pt idx="11">
                  <c:v>MSN2&gt;HAP1</c:v>
                </c:pt>
                <c:pt idx="12">
                  <c:v>MSN2&gt;PDR1</c:v>
                </c:pt>
                <c:pt idx="13">
                  <c:v>MSN2&gt;TUP1</c:v>
                </c:pt>
                <c:pt idx="14">
                  <c:v>MSN2&gt;MET28</c:v>
                </c:pt>
                <c:pt idx="15">
                  <c:v>MSN2&gt;MSN4</c:v>
                </c:pt>
                <c:pt idx="16">
                  <c:v>MSN2&gt;CIN5</c:v>
                </c:pt>
                <c:pt idx="17">
                  <c:v>FKH2&gt;SFP1</c:v>
                </c:pt>
                <c:pt idx="18">
                  <c:v>FKH2&gt;YHP1</c:v>
                </c:pt>
                <c:pt idx="19">
                  <c:v>FKH2&gt;SWI5</c:v>
                </c:pt>
                <c:pt idx="20">
                  <c:v>FKH2&gt;ACE2</c:v>
                </c:pt>
                <c:pt idx="21">
                  <c:v>GCR2&gt;MSN2</c:v>
                </c:pt>
                <c:pt idx="22">
                  <c:v>MIG2&gt;RIF1</c:v>
                </c:pt>
                <c:pt idx="23">
                  <c:v>HAP1&gt;MSN2</c:v>
                </c:pt>
                <c:pt idx="24">
                  <c:v>HAP1&gt;HAP1</c:v>
                </c:pt>
                <c:pt idx="25">
                  <c:v>PDR1&gt;MET28</c:v>
                </c:pt>
                <c:pt idx="26">
                  <c:v>PDR1&gt;MSN4</c:v>
                </c:pt>
                <c:pt idx="27">
                  <c:v>MCM1&gt;YHP1</c:v>
                </c:pt>
                <c:pt idx="28">
                  <c:v>MCM1&gt;YOX1</c:v>
                </c:pt>
                <c:pt idx="29">
                  <c:v>MCM1&gt;SWI5</c:v>
                </c:pt>
                <c:pt idx="30">
                  <c:v>MCM1&gt;ACE1</c:v>
                </c:pt>
                <c:pt idx="31">
                  <c:v>MCM1&gt;HAP1</c:v>
                </c:pt>
                <c:pt idx="32">
                  <c:v>INO4&gt;YHP1</c:v>
                </c:pt>
                <c:pt idx="33">
                  <c:v>INO4&gt;SWI5</c:v>
                </c:pt>
                <c:pt idx="34">
                  <c:v>INO4&gt;ACE2</c:v>
                </c:pt>
                <c:pt idx="35">
                  <c:v>INO4&gt;YRL278C</c:v>
                </c:pt>
                <c:pt idx="36">
                  <c:v>INO4&gt;GCR2</c:v>
                </c:pt>
                <c:pt idx="37">
                  <c:v>INO4&gt;TUP1</c:v>
                </c:pt>
                <c:pt idx="38">
                  <c:v>ZAP1&gt;ACE2</c:v>
                </c:pt>
                <c:pt idx="39">
                  <c:v>CIN5&gt;SFP1</c:v>
                </c:pt>
                <c:pt idx="40">
                  <c:v>CIN5&gt;STB5</c:v>
                </c:pt>
                <c:pt idx="41">
                  <c:v>CIN5&gt;YHP1</c:v>
                </c:pt>
                <c:pt idx="42">
                  <c:v>CIN5&gt;CYC8</c:v>
                </c:pt>
                <c:pt idx="43">
                  <c:v>CIN5&gt;MIG2</c:v>
                </c:pt>
                <c:pt idx="44">
                  <c:v>CIN5&gt;PDR1</c:v>
                </c:pt>
                <c:pt idx="45">
                  <c:v>GLN3&gt;MGA2</c:v>
                </c:pt>
                <c:pt idx="46">
                  <c:v>HMO1&gt;YOX1</c:v>
                </c:pt>
                <c:pt idx="47">
                  <c:v>HMO1&gt;CYC8</c:v>
                </c:pt>
                <c:pt idx="48">
                  <c:v>HMO1&gt;MSN2</c:v>
                </c:pt>
                <c:pt idx="49">
                  <c:v>HMO1&gt;FKH2</c:v>
                </c:pt>
                <c:pt idx="50">
                  <c:v>HMO1&gt;YLR278C</c:v>
                </c:pt>
                <c:pt idx="51">
                  <c:v>HMO1&gt;HAP1</c:v>
                </c:pt>
                <c:pt idx="52">
                  <c:v>HMO1&gt;MCM1</c:v>
                </c:pt>
                <c:pt idx="53">
                  <c:v>HMO1&gt;TUP1</c:v>
                </c:pt>
                <c:pt idx="54">
                  <c:v>HMO1&gt;MET28</c:v>
                </c:pt>
                <c:pt idx="55">
                  <c:v>HMO1&gt;MSN4</c:v>
                </c:pt>
                <c:pt idx="56">
                  <c:v>HMO1&gt;CIN5</c:v>
                </c:pt>
                <c:pt idx="57">
                  <c:v>HMO1&gt;HMO1</c:v>
                </c:pt>
              </c:strCache>
            </c:strRef>
          </c:cat>
          <c:val>
            <c:numRef>
              <c:f>comparison_weights!$D$2:$D$59</c:f>
              <c:numCache>
                <c:formatCode>General</c:formatCode>
                <c:ptCount val="58"/>
                <c:pt idx="0">
                  <c:v>-0.560969030164316</c:v>
                </c:pt>
                <c:pt idx="1">
                  <c:v>0.081090037</c:v>
                </c:pt>
                <c:pt idx="2">
                  <c:v>0.109486276</c:v>
                </c:pt>
                <c:pt idx="3">
                  <c:v>1.158342167</c:v>
                </c:pt>
                <c:pt idx="4">
                  <c:v>0.73066853</c:v>
                </c:pt>
                <c:pt idx="5">
                  <c:v>-1.107213623</c:v>
                </c:pt>
                <c:pt idx="6">
                  <c:v>-0.881905717</c:v>
                </c:pt>
                <c:pt idx="7">
                  <c:v>-0.389110741</c:v>
                </c:pt>
                <c:pt idx="8">
                  <c:v>-0.838860471</c:v>
                </c:pt>
                <c:pt idx="9">
                  <c:v>2.631693307</c:v>
                </c:pt>
                <c:pt idx="10">
                  <c:v>-0.079118114</c:v>
                </c:pt>
                <c:pt idx="11">
                  <c:v>-1.844770511</c:v>
                </c:pt>
                <c:pt idx="12">
                  <c:v>-1.458129264</c:v>
                </c:pt>
                <c:pt idx="13">
                  <c:v>-0.194666282</c:v>
                </c:pt>
                <c:pt idx="14">
                  <c:v>-0.178765164</c:v>
                </c:pt>
                <c:pt idx="15">
                  <c:v>0.793112024</c:v>
                </c:pt>
                <c:pt idx="16">
                  <c:v>-0.503510916</c:v>
                </c:pt>
                <c:pt idx="17">
                  <c:v>0.017482395</c:v>
                </c:pt>
                <c:pt idx="18">
                  <c:v>-0.196017551</c:v>
                </c:pt>
                <c:pt idx="19">
                  <c:v>-0.859202256</c:v>
                </c:pt>
                <c:pt idx="20">
                  <c:v>0.356102556</c:v>
                </c:pt>
                <c:pt idx="21">
                  <c:v>0.094181291</c:v>
                </c:pt>
                <c:pt idx="22">
                  <c:v>0.076898383</c:v>
                </c:pt>
                <c:pt idx="23">
                  <c:v>3.420466842</c:v>
                </c:pt>
                <c:pt idx="24">
                  <c:v>-0.028743992</c:v>
                </c:pt>
                <c:pt idx="25">
                  <c:v>-0.004631313</c:v>
                </c:pt>
                <c:pt idx="26">
                  <c:v>-0.112778927</c:v>
                </c:pt>
                <c:pt idx="27">
                  <c:v>0.728618086</c:v>
                </c:pt>
                <c:pt idx="28">
                  <c:v>0.147456573</c:v>
                </c:pt>
                <c:pt idx="29">
                  <c:v>0.9036327</c:v>
                </c:pt>
                <c:pt idx="30">
                  <c:v>0.225666105</c:v>
                </c:pt>
                <c:pt idx="31">
                  <c:v>0.071571137</c:v>
                </c:pt>
                <c:pt idx="32">
                  <c:v>-0.123708157</c:v>
                </c:pt>
                <c:pt idx="33">
                  <c:v>-0.70456326200999</c:v>
                </c:pt>
                <c:pt idx="34">
                  <c:v>0.304940535</c:v>
                </c:pt>
                <c:pt idx="35">
                  <c:v>-0.286720259</c:v>
                </c:pt>
                <c:pt idx="36">
                  <c:v>0.209369708</c:v>
                </c:pt>
                <c:pt idx="37">
                  <c:v>0.294372831</c:v>
                </c:pt>
                <c:pt idx="38">
                  <c:v>0.189493999</c:v>
                </c:pt>
                <c:pt idx="39">
                  <c:v>-0.770288131</c:v>
                </c:pt>
                <c:pt idx="40">
                  <c:v>0.118929020551556</c:v>
                </c:pt>
                <c:pt idx="41">
                  <c:v>0.657264947951217</c:v>
                </c:pt>
                <c:pt idx="42">
                  <c:v>0.142075998</c:v>
                </c:pt>
                <c:pt idx="43">
                  <c:v>-4.01049781</c:v>
                </c:pt>
                <c:pt idx="44">
                  <c:v>0.130700254</c:v>
                </c:pt>
                <c:pt idx="45">
                  <c:v>0.351002869</c:v>
                </c:pt>
                <c:pt idx="46">
                  <c:v>0.540064585</c:v>
                </c:pt>
                <c:pt idx="47">
                  <c:v>0.276621385</c:v>
                </c:pt>
                <c:pt idx="48">
                  <c:v>-2.301600088</c:v>
                </c:pt>
                <c:pt idx="49">
                  <c:v>-0.717939365</c:v>
                </c:pt>
                <c:pt idx="50">
                  <c:v>0.408838597</c:v>
                </c:pt>
                <c:pt idx="51">
                  <c:v>0.3830859</c:v>
                </c:pt>
                <c:pt idx="52">
                  <c:v>-0.070147903</c:v>
                </c:pt>
                <c:pt idx="53">
                  <c:v>-0.156294859</c:v>
                </c:pt>
                <c:pt idx="54">
                  <c:v>0.143097833</c:v>
                </c:pt>
                <c:pt idx="55">
                  <c:v>-0.649315586</c:v>
                </c:pt>
                <c:pt idx="56">
                  <c:v>0.49035306</c:v>
                </c:pt>
                <c:pt idx="57">
                  <c:v>-0.350209185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908104"/>
        <c:axId val="2028193272"/>
      </c:barChart>
      <c:catAx>
        <c:axId val="-2101908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28193272"/>
        <c:crosses val="autoZero"/>
        <c:auto val="1"/>
        <c:lblAlgn val="ctr"/>
        <c:lblOffset val="100"/>
        <c:noMultiLvlLbl val="0"/>
      </c:catAx>
      <c:valAx>
        <c:axId val="2028193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0190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891933322083"/>
          <c:y val="0.0960147045251792"/>
          <c:w val="0.0981600356590969"/>
          <c:h val="0.1098698635742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6030496188"/>
          <c:y val="0.0292792792792793"/>
          <c:w val="0.925560668552794"/>
          <c:h val="0.86508512449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comparison_productionsrates!$C$1</c:f>
              <c:strCache>
                <c:ptCount val="1"/>
                <c:pt idx="0">
                  <c:v>prorate_fixedb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comparison_productionsrates!$C$2:$C$27</c:f>
              <c:numCache>
                <c:formatCode>General</c:formatCode>
                <c:ptCount val="26"/>
                <c:pt idx="0">
                  <c:v>0.152011658187669</c:v>
                </c:pt>
                <c:pt idx="1">
                  <c:v>0.00824165770576345</c:v>
                </c:pt>
                <c:pt idx="2">
                  <c:v>0.49293772325898</c:v>
                </c:pt>
                <c:pt idx="3">
                  <c:v>0.29474684244007</c:v>
                </c:pt>
                <c:pt idx="4">
                  <c:v>0.0406850097576627</c:v>
                </c:pt>
                <c:pt idx="5">
                  <c:v>0.0839272050404986</c:v>
                </c:pt>
                <c:pt idx="6">
                  <c:v>0.248526696504366</c:v>
                </c:pt>
                <c:pt idx="7">
                  <c:v>1.914081053366647</c:v>
                </c:pt>
                <c:pt idx="8">
                  <c:v>0.0762721175719249</c:v>
                </c:pt>
                <c:pt idx="9">
                  <c:v>0.0262628079482617</c:v>
                </c:pt>
                <c:pt idx="10">
                  <c:v>0.0434157527607742</c:v>
                </c:pt>
                <c:pt idx="11">
                  <c:v>0.0448600231992015</c:v>
                </c:pt>
                <c:pt idx="12">
                  <c:v>0.813402592034812</c:v>
                </c:pt>
                <c:pt idx="13">
                  <c:v>0.061509361407604</c:v>
                </c:pt>
                <c:pt idx="14">
                  <c:v>0.134605646658362</c:v>
                </c:pt>
                <c:pt idx="15">
                  <c:v>0.133882410450877</c:v>
                </c:pt>
                <c:pt idx="16">
                  <c:v>0.0397493803921257</c:v>
                </c:pt>
                <c:pt idx="17">
                  <c:v>0.0858354205585746</c:v>
                </c:pt>
                <c:pt idx="18">
                  <c:v>0.0616726414397412</c:v>
                </c:pt>
                <c:pt idx="19">
                  <c:v>0.0148259135414151</c:v>
                </c:pt>
                <c:pt idx="20">
                  <c:v>0.0872475254831325</c:v>
                </c:pt>
                <c:pt idx="21">
                  <c:v>0.0609212403453216</c:v>
                </c:pt>
                <c:pt idx="22">
                  <c:v>0.204544846432581</c:v>
                </c:pt>
                <c:pt idx="23">
                  <c:v>0.083389983821816</c:v>
                </c:pt>
                <c:pt idx="24">
                  <c:v>0.310957817211525</c:v>
                </c:pt>
                <c:pt idx="25">
                  <c:v>0.247133772105684</c:v>
                </c:pt>
              </c:numCache>
            </c:numRef>
          </c:val>
        </c:ser>
        <c:ser>
          <c:idx val="1"/>
          <c:order val="1"/>
          <c:tx>
            <c:strRef>
              <c:f>comparison_productionsrates!$D$1</c:f>
              <c:strCache>
                <c:ptCount val="1"/>
                <c:pt idx="0">
                  <c:v>prorate_estimatedb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comparison_productionsrates!$D$2:$D$27</c:f>
              <c:numCache>
                <c:formatCode>General</c:formatCode>
                <c:ptCount val="26"/>
                <c:pt idx="0">
                  <c:v>0.152792845376965</c:v>
                </c:pt>
                <c:pt idx="1">
                  <c:v>0.00825195893314293</c:v>
                </c:pt>
                <c:pt idx="2">
                  <c:v>0.488536805037154</c:v>
                </c:pt>
                <c:pt idx="3">
                  <c:v>0.291486256060776</c:v>
                </c:pt>
                <c:pt idx="4">
                  <c:v>0.0411734769384779</c:v>
                </c:pt>
                <c:pt idx="5">
                  <c:v>0.0866887511949891</c:v>
                </c:pt>
                <c:pt idx="6">
                  <c:v>0.241324907942704</c:v>
                </c:pt>
                <c:pt idx="7">
                  <c:v>1.971233873964537</c:v>
                </c:pt>
                <c:pt idx="8">
                  <c:v>0.0708791345483417</c:v>
                </c:pt>
                <c:pt idx="9">
                  <c:v>0.0274838131244546</c:v>
                </c:pt>
                <c:pt idx="10">
                  <c:v>0.0419251369153987</c:v>
                </c:pt>
                <c:pt idx="11">
                  <c:v>0.0424136764340391</c:v>
                </c:pt>
                <c:pt idx="12">
                  <c:v>0.854667341091014</c:v>
                </c:pt>
                <c:pt idx="13">
                  <c:v>0.0573956288741019</c:v>
                </c:pt>
                <c:pt idx="14">
                  <c:v>0.140166123913137</c:v>
                </c:pt>
                <c:pt idx="15">
                  <c:v>0.129502370023689</c:v>
                </c:pt>
                <c:pt idx="16">
                  <c:v>0.0375294311063311</c:v>
                </c:pt>
                <c:pt idx="17">
                  <c:v>0.0816540430451052</c:v>
                </c:pt>
                <c:pt idx="18">
                  <c:v>0.0595599560638234</c:v>
                </c:pt>
                <c:pt idx="19">
                  <c:v>0.0148505078238225</c:v>
                </c:pt>
                <c:pt idx="20">
                  <c:v>0.0826350910920026</c:v>
                </c:pt>
                <c:pt idx="21">
                  <c:v>0.060929100677751</c:v>
                </c:pt>
                <c:pt idx="22">
                  <c:v>0.20259289592211</c:v>
                </c:pt>
                <c:pt idx="23">
                  <c:v>0.0776940466328778</c:v>
                </c:pt>
                <c:pt idx="24">
                  <c:v>0.347062064841125</c:v>
                </c:pt>
                <c:pt idx="25">
                  <c:v>0.202270622464076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534728"/>
        <c:axId val="2121537672"/>
      </c:barChart>
      <c:catAx>
        <c:axId val="2121534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537672"/>
        <c:crosses val="autoZero"/>
        <c:auto val="1"/>
        <c:lblAlgn val="ctr"/>
        <c:lblOffset val="100"/>
        <c:noMultiLvlLbl val="0"/>
      </c:catAx>
      <c:valAx>
        <c:axId val="2121537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21534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833293565577"/>
          <c:y val="0.123687132013904"/>
          <c:w val="0.14523741350513"/>
          <c:h val="0.0904635738100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5561-CDE9-FE4B-876A-A513A9592A5E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5A41-E7B5-3643-9452-CC0AF6EE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poor due to an equal amount of repression and activation from two strong regulators </a:t>
            </a:r>
            <a:r>
              <a:rPr lang="en-US" baseline="0" dirty="0" smtClean="0"/>
              <a:t>– MSN2 and HMO1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Wild model</a:t>
            </a:r>
            <a:r>
              <a:rPr lang="en-US" baseline="0" dirty="0" smtClean="0"/>
              <a:t> fit could be because of the two inputs for MSN2 = HAP1 and HMO1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cerevisiae</a:t>
            </a:r>
            <a:r>
              <a:rPr lang="en-US" baseline="0" dirty="0" smtClean="0"/>
              <a:t> may depend on CIN5’s presence in the cell; CIN5 may be essential to dealing with cold shock in S. </a:t>
            </a:r>
            <a:r>
              <a:rPr lang="en-US" baseline="0" dirty="0" err="1" smtClean="0"/>
              <a:t>cerevisiae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PDR1 has more influence in S.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paradoxus</a:t>
            </a:r>
            <a:r>
              <a:rPr lang="en-US" baseline="0" dirty="0" smtClean="0"/>
              <a:t> and its survival in the cold than in S. </a:t>
            </a:r>
            <a:r>
              <a:rPr lang="en-US" baseline="0" dirty="0" err="1" smtClean="0"/>
              <a:t>cerevisiae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MET28 could have a central role in gene regulation in S. </a:t>
            </a:r>
            <a:r>
              <a:rPr lang="en-US" baseline="0" dirty="0" err="1" smtClean="0"/>
              <a:t>paradoxus</a:t>
            </a:r>
            <a:r>
              <a:rPr lang="en-US" baseline="0" dirty="0" smtClean="0"/>
              <a:t> and how it copes with cold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HMO1</a:t>
            </a:r>
            <a:r>
              <a:rPr lang="en-US" baseline="0" dirty="0" smtClean="0"/>
              <a:t> is highly connected in the GRN and regulates around 5 – 8 other genes; hence it would be heavily up-regulated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Receives down-regulation</a:t>
            </a:r>
            <a:r>
              <a:rPr lang="en-US" baseline="0" dirty="0" smtClean="0"/>
              <a:t> cues from INO4 and MSN2 which both have a lot of influence on other genes in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7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In S. </a:t>
            </a:r>
            <a:r>
              <a:rPr lang="en-US" dirty="0" err="1" smtClean="0"/>
              <a:t>paradoxus</a:t>
            </a:r>
            <a:r>
              <a:rPr lang="en-US" dirty="0" smtClean="0"/>
              <a:t> it may not be needed as heavily as it is needed in S. </a:t>
            </a:r>
            <a:r>
              <a:rPr lang="en-US" dirty="0" err="1" smtClean="0"/>
              <a:t>cerevisiae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Colors are</a:t>
            </a:r>
            <a:r>
              <a:rPr lang="en-US" baseline="0" dirty="0" smtClean="0"/>
              <a:t> the same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Thickness of the lines are also the same, therefore, b values did not make a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Larger percentage suggests that there could be more false positives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More genes are being said to have significance even though it is by chance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Genes in S. </a:t>
            </a:r>
            <a:r>
              <a:rPr lang="en-US" baseline="0" dirty="0" err="1" smtClean="0"/>
              <a:t>cerevisiae</a:t>
            </a:r>
            <a:r>
              <a:rPr lang="en-US" baseline="0" dirty="0" smtClean="0"/>
              <a:t> react more to cold shock and has to change more of its gene expression in order to survive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B-H p-values were used to get the clustering data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STEM = Short Time-series Expression</a:t>
            </a:r>
            <a:r>
              <a:rPr lang="en-US" baseline="0" dirty="0" smtClean="0"/>
              <a:t> Miner &gt;&gt; clusters genes with similar expression patterns in the same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Large</a:t>
            </a:r>
            <a:r>
              <a:rPr lang="en-US" baseline="0" dirty="0" smtClean="0"/>
              <a:t> number of genes in the profile meant that we would have more options when constructing our GRN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</a:t>
            </a:r>
            <a:r>
              <a:rPr lang="en-US" baseline="0" dirty="0" smtClean="0"/>
              <a:t> deleted genes were chosen based on having higher p-values than other genes in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1200" b="0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higher significant values and/or their previously known significance to cold </a:t>
            </a:r>
            <a:r>
              <a:rPr lang="en-US" sz="1200" b="0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adjacency matrix was made from</a:t>
            </a:r>
            <a:r>
              <a:rPr lang="en-US" sz="1200" b="0" baseline="0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transcription factors </a:t>
            </a:r>
            <a:endParaRPr lang="en-US" sz="1200" b="0" dirty="0" smtClean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5A41-E7B5-3643-9452-CC0AF6EE5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jpeg"/><Relationship Id="rId6" Type="http://schemas.microsoft.com/office/2007/relationships/hdphoto" Target="../media/hdphoto2.wdp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14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17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the Dynamics 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-types of S.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under Cold Shock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4674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38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 398-04/S15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Loyola Marymount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7, 2015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9572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102*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Amounts before alterations were done to see the visualized GRN in </a:t>
            </a:r>
            <a:r>
              <a:rPr lang="en-US" sz="1600" dirty="0" err="1" smtClean="0"/>
              <a:t>GRNSight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amount of transcription factors responsible for gene regulation decreases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as the criteria get stricter in YEASTRACT’s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regulation matrix.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_Bin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" y="1213093"/>
            <a:ext cx="8167199" cy="522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Modified GRN from Only DNA binding evidence with a few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genes deleted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2728" y="1552422"/>
            <a:ext cx="15412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SRB8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MIG1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CST6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MET31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PIB2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CBF1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SSN2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SKO1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YAP6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71602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table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that depicts the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altered amounts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of transcription factors responsible for gene regulation is shown below.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 visualization was not able to be produced due to the number of nodes and edges.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58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287383"/>
            <a:ext cx="866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transcription factors were studied and included in the GRN.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461" y="1930851"/>
            <a:ext cx="7810998" cy="258532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 smtClean="0"/>
              <a:t>SFP1</a:t>
            </a:r>
          </a:p>
          <a:p>
            <a:r>
              <a:rPr lang="en-US" dirty="0" smtClean="0"/>
              <a:t>STB5</a:t>
            </a:r>
          </a:p>
          <a:p>
            <a:r>
              <a:rPr lang="en-US" dirty="0" smtClean="0"/>
              <a:t>YHP1</a:t>
            </a:r>
          </a:p>
          <a:p>
            <a:r>
              <a:rPr lang="en-US" dirty="0" smtClean="0"/>
              <a:t>YOX1</a:t>
            </a:r>
          </a:p>
          <a:p>
            <a:r>
              <a:rPr lang="en-US" dirty="0" smtClean="0"/>
              <a:t>CYC8</a:t>
            </a:r>
          </a:p>
          <a:p>
            <a:r>
              <a:rPr lang="en-US" dirty="0" smtClean="0"/>
              <a:t>SWI5</a:t>
            </a:r>
          </a:p>
          <a:p>
            <a:r>
              <a:rPr lang="en-US" dirty="0" smtClean="0"/>
              <a:t>ACE2</a:t>
            </a:r>
          </a:p>
          <a:p>
            <a:r>
              <a:rPr lang="en-US" dirty="0" smtClean="0"/>
              <a:t>MSN2</a:t>
            </a:r>
          </a:p>
          <a:p>
            <a:r>
              <a:rPr lang="en-US" dirty="0" smtClean="0"/>
              <a:t>FKH2</a:t>
            </a:r>
          </a:p>
          <a:p>
            <a:r>
              <a:rPr lang="en-US" dirty="0" smtClean="0"/>
              <a:t>YLRC278C</a:t>
            </a:r>
          </a:p>
          <a:p>
            <a:r>
              <a:rPr lang="en-US" dirty="0" smtClean="0"/>
              <a:t>GCR2</a:t>
            </a:r>
          </a:p>
          <a:p>
            <a:r>
              <a:rPr lang="en-US" dirty="0" smtClean="0"/>
              <a:t>RIF1</a:t>
            </a:r>
          </a:p>
          <a:p>
            <a:r>
              <a:rPr lang="en-US" dirty="0" smtClean="0"/>
              <a:t>MIG2</a:t>
            </a:r>
          </a:p>
          <a:p>
            <a:r>
              <a:rPr lang="en-US" dirty="0" smtClean="0"/>
              <a:t>SWI3</a:t>
            </a:r>
          </a:p>
          <a:p>
            <a:r>
              <a:rPr lang="en-US" dirty="0" smtClean="0"/>
              <a:t>HAP1</a:t>
            </a:r>
          </a:p>
          <a:p>
            <a:r>
              <a:rPr lang="en-US" dirty="0" smtClean="0"/>
              <a:t>PDR1</a:t>
            </a:r>
          </a:p>
          <a:p>
            <a:r>
              <a:rPr lang="en-US" dirty="0" smtClean="0"/>
              <a:t>MCM1</a:t>
            </a:r>
          </a:p>
          <a:p>
            <a:r>
              <a:rPr lang="en-US" dirty="0" smtClean="0"/>
              <a:t>TUP1</a:t>
            </a:r>
          </a:p>
          <a:p>
            <a:r>
              <a:rPr lang="en-US" dirty="0" smtClean="0"/>
              <a:t>MET28</a:t>
            </a:r>
          </a:p>
          <a:p>
            <a:r>
              <a:rPr lang="en-US" dirty="0" smtClean="0"/>
              <a:t>INO4</a:t>
            </a:r>
          </a:p>
          <a:p>
            <a:r>
              <a:rPr lang="en-US" dirty="0" smtClean="0"/>
              <a:t>MGA2</a:t>
            </a:r>
          </a:p>
          <a:p>
            <a:r>
              <a:rPr lang="en-US" dirty="0" smtClean="0"/>
              <a:t>ZAP1</a:t>
            </a:r>
          </a:p>
          <a:p>
            <a:r>
              <a:rPr lang="en-US" dirty="0" smtClean="0"/>
              <a:t>MSN4</a:t>
            </a:r>
          </a:p>
          <a:p>
            <a:r>
              <a:rPr lang="en-US" dirty="0" smtClean="0"/>
              <a:t>CIN5</a:t>
            </a:r>
          </a:p>
          <a:p>
            <a:r>
              <a:rPr lang="en-US" dirty="0" smtClean="0"/>
              <a:t>GLN3</a:t>
            </a:r>
          </a:p>
          <a:p>
            <a:r>
              <a:rPr lang="en-US" dirty="0" smtClean="0"/>
              <a:t>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6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218"/>
            <a:ext cx="8229600" cy="5041946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tasked with modeling the dynamics of the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genes that changed significantly in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higher than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within Profile #45 were chosen due to their significance in YEASTRACT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Worst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Opposite curves for S.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Biggest Dynamics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threshold value did not alter the outputs of the graphs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 and Final implications</a:t>
            </a:r>
            <a:endParaRPr lang="en-US" sz="2000" b="1" dirty="0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04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6" r="23013"/>
          <a:stretch/>
        </p:blipFill>
        <p:spPr>
          <a:xfrm>
            <a:off x="0" y="2000431"/>
            <a:ext cx="4262126" cy="4365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893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947" y="260926"/>
            <a:ext cx="782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fit of the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model for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was poor. 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pic>
        <p:nvPicPr>
          <p:cNvPr id="6" name="Picture 5" descr="figure_104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6" r="24437"/>
          <a:stretch/>
        </p:blipFill>
        <p:spPr>
          <a:xfrm>
            <a:off x="4575268" y="2000431"/>
            <a:ext cx="4192534" cy="4391146"/>
          </a:xfrm>
          <a:prstGeom prst="rect">
            <a:avLst/>
          </a:prstGeom>
        </p:spPr>
      </p:pic>
      <p:pic>
        <p:nvPicPr>
          <p:cNvPr id="7" name="Picture 6" descr="figure_103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0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24095"/>
          <a:stretch/>
        </p:blipFill>
        <p:spPr>
          <a:xfrm>
            <a:off x="0" y="1896060"/>
            <a:ext cx="4175144" cy="4348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6" name="Picture 5" descr="figure_10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24070"/>
          <a:stretch/>
        </p:blipFill>
        <p:spPr>
          <a:xfrm>
            <a:off x="4610055" y="1717900"/>
            <a:ext cx="4359981" cy="4526923"/>
          </a:xfrm>
          <a:prstGeom prst="rect">
            <a:avLst/>
          </a:prstGeom>
        </p:spPr>
      </p:pic>
      <p:pic>
        <p:nvPicPr>
          <p:cNvPr id="7" name="Picture 6" descr="figure_1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36" y="295716"/>
            <a:ext cx="848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The model does not hit the average data points for the three collection times and misses S.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’ 60 time point.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72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339419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22857"/>
          <a:stretch/>
        </p:blipFill>
        <p:spPr>
          <a:xfrm>
            <a:off x="156568" y="2000431"/>
            <a:ext cx="4152224" cy="4261765"/>
          </a:xfrm>
          <a:prstGeom prst="rect">
            <a:avLst/>
          </a:prstGeom>
        </p:spPr>
      </p:pic>
      <p:pic>
        <p:nvPicPr>
          <p:cNvPr id="4" name="Picture 3" descr="figure_1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6" name="Picture 5" descr="figure_12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r="24377"/>
          <a:stretch/>
        </p:blipFill>
        <p:spPr>
          <a:xfrm>
            <a:off x="4731831" y="2000431"/>
            <a:ext cx="4035972" cy="426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68" y="382691"/>
            <a:ext cx="8767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and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appear to have opposite dynamics in CIN5.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3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876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r="23943"/>
          <a:stretch/>
        </p:blipFill>
        <p:spPr>
          <a:xfrm>
            <a:off x="208758" y="1878666"/>
            <a:ext cx="4202092" cy="4457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6" name="Picture 5" descr="figure_11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23394"/>
          <a:stretch/>
        </p:blipFill>
        <p:spPr>
          <a:xfrm>
            <a:off x="4658387" y="1878667"/>
            <a:ext cx="4387756" cy="445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758" y="243531"/>
            <a:ext cx="883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PDR1 is down-regulated in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compared to its up-regulation in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pic>
        <p:nvPicPr>
          <p:cNvPr id="8" name="Picture 7" descr="figure_1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figure_1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22933"/>
          <a:stretch/>
        </p:blipFill>
        <p:spPr>
          <a:xfrm>
            <a:off x="34792" y="1809109"/>
            <a:ext cx="4383901" cy="4452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1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24194"/>
          <a:stretch/>
        </p:blipFill>
        <p:spPr>
          <a:xfrm>
            <a:off x="4707916" y="1809109"/>
            <a:ext cx="4192540" cy="4361228"/>
          </a:xfrm>
          <a:prstGeom prst="rect">
            <a:avLst/>
          </a:prstGeom>
        </p:spPr>
      </p:pic>
      <p:pic>
        <p:nvPicPr>
          <p:cNvPr id="7" name="Picture 6" descr="figure_1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550" y="313111"/>
            <a:ext cx="865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MET28 is up-regulated during cold shock in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and down regulated in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98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218"/>
            <a:ext cx="8229600" cy="504194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cold shock experimental design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 of the microarray data resulted in significant expression levels in various genes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chosen due to their significance in YEASTRACT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Worst Fit</a:t>
            </a:r>
          </a:p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Opposite curves for S.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Biggest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the threshold value did not alter the outputs of the graphs</a:t>
            </a:r>
          </a:p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Rates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 and Final implications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23517"/>
          <a:stretch/>
        </p:blipFill>
        <p:spPr>
          <a:xfrm>
            <a:off x="0" y="2017827"/>
            <a:ext cx="4088162" cy="419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figure_12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r="24074"/>
          <a:stretch/>
        </p:blipFill>
        <p:spPr>
          <a:xfrm>
            <a:off x="4694806" y="2000430"/>
            <a:ext cx="4194767" cy="4370507"/>
          </a:xfrm>
          <a:prstGeom prst="rect">
            <a:avLst/>
          </a:prstGeom>
        </p:spPr>
      </p:pic>
      <p:pic>
        <p:nvPicPr>
          <p:cNvPr id="7" name="Picture 6" descr="figure_1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36" y="382691"/>
            <a:ext cx="857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dynamics of both species showed significant changes.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8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235049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r="23879"/>
          <a:stretch/>
        </p:blipFill>
        <p:spPr>
          <a:xfrm>
            <a:off x="139168" y="1791691"/>
            <a:ext cx="4227333" cy="4387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figure_11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r="24332"/>
          <a:stretch/>
        </p:blipFill>
        <p:spPr>
          <a:xfrm>
            <a:off x="4818812" y="1791691"/>
            <a:ext cx="4201239" cy="4407548"/>
          </a:xfrm>
          <a:prstGeom prst="rect">
            <a:avLst/>
          </a:prstGeom>
        </p:spPr>
      </p:pic>
      <p:pic>
        <p:nvPicPr>
          <p:cNvPr id="7" name="Picture 6" descr="figure_1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940" y="313111"/>
            <a:ext cx="861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YLR278C saw significant down regulation compared to its original expression level.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63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893" y="1235049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Fixed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figure_1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23290"/>
          <a:stretch/>
        </p:blipFill>
        <p:spPr>
          <a:xfrm>
            <a:off x="121772" y="1843875"/>
            <a:ext cx="4262127" cy="4405297"/>
          </a:xfrm>
          <a:prstGeom prst="rect">
            <a:avLst/>
          </a:prstGeom>
        </p:spPr>
      </p:pic>
      <p:pic>
        <p:nvPicPr>
          <p:cNvPr id="5" name="Picture 4" descr="figure_1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7102" r="7158" b="80723"/>
          <a:stretch/>
        </p:blipFill>
        <p:spPr>
          <a:xfrm>
            <a:off x="3522777" y="1165469"/>
            <a:ext cx="1478697" cy="834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542" y="1322024"/>
            <a:ext cx="36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Estimated B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figure_12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23736"/>
          <a:stretch/>
        </p:blipFill>
        <p:spPr>
          <a:xfrm>
            <a:off x="5001474" y="2000431"/>
            <a:ext cx="4053372" cy="4248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72" y="295716"/>
            <a:ext cx="880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dynamics seem to change more for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compared to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cerevisiae’s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steady up-regulation.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90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04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tasked with modeling the dynamics of the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genes that changed significantly in the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higher than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</a:t>
            </a:r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curves for S. </a:t>
            </a:r>
            <a:r>
              <a:rPr lang="en-US" sz="1600" b="1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Dynamics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threshold value did not significantly alter the outputs of the graphs</a:t>
            </a:r>
          </a:p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 and </a:t>
            </a:r>
            <a:r>
              <a:rPr lang="en-US" sz="20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US" sz="2000" b="1" dirty="0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30000" r="11151" b="19692"/>
          <a:stretch/>
        </p:blipFill>
        <p:spPr bwMode="auto">
          <a:xfrm>
            <a:off x="209193" y="1269839"/>
            <a:ext cx="4481126" cy="2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" y="7421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difference was seen in the visualization of the GRN with fixed and then estimated b values.</a:t>
            </a:r>
            <a:endParaRPr lang="en-US" sz="20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Shot 2015-04-27 at 3.47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90" y="3671303"/>
            <a:ext cx="4634233" cy="2958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461" y="900507"/>
            <a:ext cx="104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Fixed b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9741" y="3263591"/>
            <a:ext cx="283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Estimated b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3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68" y="226136"/>
            <a:ext cx="89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There was little difference in optimized weight parameters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when b was estimated or fixed.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8599"/>
              </p:ext>
            </p:extLst>
          </p:nvPr>
        </p:nvGraphicFramePr>
        <p:xfrm>
          <a:off x="0" y="1252445"/>
          <a:ext cx="9054632" cy="520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1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789294"/>
              </p:ext>
            </p:extLst>
          </p:nvPr>
        </p:nvGraphicFramePr>
        <p:xfrm>
          <a:off x="342900" y="1148073"/>
          <a:ext cx="8372713" cy="536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964" y="139161"/>
            <a:ext cx="883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There was little differences seen among the various production rates that were estimated under the conditions of “b”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being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fixed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values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vs.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estimated values.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89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04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tasked with modeling the dynamics of the wild-type of S.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genes that changed significantly in the wild-type of S.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higher than S.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  <a:p>
            <a:pPr lvl="1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curves for S.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Dynamics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threshold value did not significantly alter the outputs of the graphs</a:t>
            </a: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Final 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mplications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0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436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From the visualized GRN, there are three major regulators in the network.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HMO1, INO4, and MSN2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Future studies: Test this constructed GRN by deleting the above transcription factors to look at the dynamics of the model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Learn more about the transcription factors that seem to have opposite dynamics, like CIN5 or MET28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39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4781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solidFill>
                  <a:srgbClr val="953735"/>
                </a:solidFill>
                <a:latin typeface="Arial"/>
                <a:cs typeface="Arial"/>
              </a:rPr>
              <a:t>A summary of the analysis of modeling the dynamics of S. </a:t>
            </a:r>
            <a:r>
              <a:rPr lang="en-US" sz="22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</a:t>
            </a:r>
            <a:r>
              <a:rPr lang="en-US" sz="2200" b="1" dirty="0" smtClean="0">
                <a:solidFill>
                  <a:srgbClr val="953735"/>
                </a:solidFill>
                <a:latin typeface="Arial"/>
                <a:cs typeface="Arial"/>
              </a:rPr>
              <a:t> and S. </a:t>
            </a:r>
            <a:r>
              <a:rPr lang="en-US" sz="22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200" b="1" dirty="0" smtClean="0">
                <a:solidFill>
                  <a:srgbClr val="953735"/>
                </a:solidFill>
                <a:latin typeface="Arial"/>
                <a:cs typeface="Arial"/>
              </a:rPr>
              <a:t> and their response to cold shock</a:t>
            </a:r>
            <a:endParaRPr lang="en-US" sz="22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A medium-scale GRN was constructed from Profile #45 to model the dynamics of two species of yeast induced to cold shock</a:t>
            </a:r>
          </a:p>
          <a:p>
            <a:r>
              <a:rPr lang="en-US" sz="2000" b="1" dirty="0" smtClean="0">
                <a:latin typeface="Arial"/>
                <a:cs typeface="Arial"/>
              </a:rPr>
              <a:t>Some of the genes in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and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 had inverted dynamics of each other</a:t>
            </a:r>
          </a:p>
          <a:p>
            <a:pPr lvl="1"/>
            <a:r>
              <a:rPr lang="en-US" sz="1800" b="1" dirty="0" smtClean="0">
                <a:latin typeface="Arial"/>
                <a:cs typeface="Arial"/>
              </a:rPr>
              <a:t>Some genes have more influence in the GRN depending on the strain</a:t>
            </a:r>
          </a:p>
          <a:p>
            <a:r>
              <a:rPr lang="en-US" sz="2000" b="1" dirty="0" smtClean="0">
                <a:latin typeface="Arial"/>
                <a:cs typeface="Arial"/>
              </a:rPr>
              <a:t>Estimation of b did not have a significant affect on the outputs of the model</a:t>
            </a:r>
          </a:p>
          <a:p>
            <a:r>
              <a:rPr lang="en-US" sz="2000" b="1" dirty="0" smtClean="0">
                <a:latin typeface="Arial"/>
                <a:cs typeface="Arial"/>
              </a:rPr>
              <a:t>There seemed to be three major regulators in the GRN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49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 sigmoidal function was used to create the model to fit a curve to the data produced from the microarray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14"/>
            <a:ext cx="5800522" cy="175690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Microarray data was taken from the </a:t>
            </a:r>
            <a:r>
              <a:rPr lang="en-US" sz="2000" b="1" dirty="0" err="1" smtClean="0">
                <a:latin typeface="Arial"/>
                <a:cs typeface="Arial"/>
              </a:rPr>
              <a:t>Dahlquist</a:t>
            </a:r>
            <a:r>
              <a:rPr lang="en-US" sz="2000" b="1" dirty="0" smtClean="0">
                <a:latin typeface="Arial"/>
                <a:cs typeface="Arial"/>
              </a:rPr>
              <a:t> lab</a:t>
            </a:r>
          </a:p>
          <a:p>
            <a:r>
              <a:rPr lang="en-US" sz="2000" b="1" dirty="0" smtClean="0">
                <a:latin typeface="Arial"/>
                <a:cs typeface="Arial"/>
              </a:rPr>
              <a:t>A series of differential equations based on the sigmoidal function were used for each expression term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90" y="3512794"/>
            <a:ext cx="4305300" cy="107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451" y="4756921"/>
            <a:ext cx="701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Arial"/>
                <a:cs typeface="Arial"/>
              </a:rPr>
              <a:t>P</a:t>
            </a:r>
            <a:r>
              <a:rPr lang="en-US" b="1" i="1" baseline="-25000" dirty="0" smtClean="0">
                <a:latin typeface="Arial"/>
                <a:cs typeface="Arial"/>
              </a:rPr>
              <a:t>i </a:t>
            </a:r>
            <a:r>
              <a:rPr lang="en-US" b="1" i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is mRNA production rate for gene </a:t>
            </a:r>
            <a:r>
              <a:rPr lang="en-US" b="1" i="1" dirty="0" err="1" smtClean="0">
                <a:latin typeface="Arial"/>
                <a:cs typeface="Arial"/>
              </a:rPr>
              <a:t>i</a:t>
            </a:r>
            <a:endParaRPr lang="en-US" b="1" i="1" baseline="-25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Arial"/>
                <a:cs typeface="Arial"/>
              </a:rPr>
              <a:t>d</a:t>
            </a:r>
            <a:r>
              <a:rPr lang="en-US" b="1" i="1" baseline="-25000" dirty="0" smtClean="0">
                <a:latin typeface="Arial"/>
                <a:cs typeface="Arial"/>
              </a:rPr>
              <a:t>i  </a:t>
            </a:r>
            <a:r>
              <a:rPr lang="en-US" b="1" dirty="0" smtClean="0">
                <a:latin typeface="Arial"/>
                <a:cs typeface="Arial"/>
              </a:rPr>
              <a:t>is mRNA degradation rate for gene </a:t>
            </a:r>
            <a:r>
              <a:rPr lang="en-US" b="1" i="1" dirty="0" smtClean="0">
                <a:latin typeface="Arial"/>
                <a:cs typeface="Arial"/>
              </a:rPr>
              <a:t>I</a:t>
            </a:r>
            <a:endParaRPr lang="en-US" b="1" i="1" baseline="-25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Arial"/>
                <a:cs typeface="Arial"/>
              </a:rPr>
              <a:t>w </a:t>
            </a:r>
            <a:r>
              <a:rPr lang="en-US" b="1" dirty="0" smtClean="0">
                <a:latin typeface="Arial"/>
                <a:cs typeface="Arial"/>
              </a:rPr>
              <a:t>is the weight term, determining the level of activation or repression of </a:t>
            </a:r>
            <a:r>
              <a:rPr lang="en-US" b="1" i="1" dirty="0" smtClean="0">
                <a:latin typeface="Arial"/>
                <a:cs typeface="Arial"/>
              </a:rPr>
              <a:t>j </a:t>
            </a:r>
            <a:r>
              <a:rPr lang="en-US" b="1" dirty="0" smtClean="0">
                <a:latin typeface="Arial"/>
                <a:cs typeface="Arial"/>
              </a:rPr>
              <a:t>on </a:t>
            </a:r>
            <a:r>
              <a:rPr lang="en-US" b="1" i="1" dirty="0" err="1" smtClean="0">
                <a:latin typeface="Arial"/>
                <a:cs typeface="Arial"/>
              </a:rPr>
              <a:t>i</a:t>
            </a:r>
            <a:endParaRPr lang="en-US" b="1" i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Arial"/>
                <a:cs typeface="Arial"/>
              </a:rPr>
              <a:t>b </a:t>
            </a:r>
            <a:r>
              <a:rPr lang="en-US" b="1" dirty="0" smtClean="0">
                <a:latin typeface="Arial"/>
                <a:cs typeface="Arial"/>
              </a:rPr>
              <a:t>is a unique threshold for each gene</a:t>
            </a:r>
            <a:endParaRPr lang="en-US" b="1" i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04" t="6467" r="4458"/>
          <a:stretch/>
        </p:blipFill>
        <p:spPr>
          <a:xfrm>
            <a:off x="6257722" y="1374209"/>
            <a:ext cx="2708354" cy="22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53735"/>
                </a:solidFill>
                <a:latin typeface="Arial"/>
                <a:cs typeface="Arial"/>
              </a:rPr>
              <a:t>Acknowledgments</a:t>
            </a:r>
            <a:endParaRPr lang="en-US" sz="24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Dr. </a:t>
            </a:r>
            <a:r>
              <a:rPr lang="en-US" sz="2000" b="1" dirty="0" err="1" smtClean="0">
                <a:latin typeface="Arial"/>
                <a:cs typeface="Arial"/>
              </a:rPr>
              <a:t>Kam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Dahlquist</a:t>
            </a:r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Dr. Ben </a:t>
            </a:r>
            <a:r>
              <a:rPr lang="en-US" sz="2000" b="1" dirty="0" err="1" smtClean="0">
                <a:latin typeface="Arial"/>
                <a:cs typeface="Arial"/>
              </a:rPr>
              <a:t>Fitpatrick</a:t>
            </a:r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WT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data analysis from Karina Alvarez &amp; Grace Johnson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2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90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53735"/>
                </a:solidFill>
                <a:latin typeface="Arial"/>
                <a:cs typeface="Arial"/>
              </a:rPr>
              <a:t>References</a:t>
            </a:r>
            <a:endParaRPr lang="en-US" sz="24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latin typeface="Arial"/>
                <a:cs typeface="Arial"/>
              </a:rPr>
              <a:t>Dahlquist</a:t>
            </a:r>
            <a:r>
              <a:rPr lang="en-US" sz="1800" b="1" dirty="0">
                <a:latin typeface="Arial"/>
                <a:cs typeface="Arial"/>
              </a:rPr>
              <a:t>, </a:t>
            </a:r>
            <a:r>
              <a:rPr lang="en-US" sz="1800" b="1" dirty="0" err="1">
                <a:latin typeface="Arial"/>
                <a:cs typeface="Arial"/>
              </a:rPr>
              <a:t>Kam</a:t>
            </a:r>
            <a:r>
              <a:rPr lang="en-US" sz="1800" b="1" dirty="0">
                <a:latin typeface="Arial"/>
                <a:cs typeface="Arial"/>
              </a:rPr>
              <a:t>., Fitzpatrick, Ben., Camacho, Erika., </a:t>
            </a:r>
            <a:r>
              <a:rPr lang="en-US" sz="1800" b="1" dirty="0" err="1">
                <a:latin typeface="Arial"/>
                <a:cs typeface="Arial"/>
              </a:rPr>
              <a:t>Entzminger</a:t>
            </a:r>
            <a:r>
              <a:rPr lang="en-US" sz="1800" b="1" dirty="0">
                <a:latin typeface="Arial"/>
                <a:cs typeface="Arial"/>
              </a:rPr>
              <a:t>, Stephanie., </a:t>
            </a:r>
            <a:r>
              <a:rPr lang="en-US" sz="1800" b="1" dirty="0" err="1">
                <a:latin typeface="Arial"/>
                <a:cs typeface="Arial"/>
              </a:rPr>
              <a:t>Wanner</a:t>
            </a:r>
            <a:r>
              <a:rPr lang="en-US" sz="1800" b="1" dirty="0">
                <a:latin typeface="Arial"/>
                <a:cs typeface="Arial"/>
              </a:rPr>
              <a:t>, Nathan. (2015). Parameter estimation </a:t>
            </a:r>
            <a:r>
              <a:rPr lang="en-US" sz="1800" b="1" dirty="0" smtClean="0">
                <a:latin typeface="Arial"/>
                <a:cs typeface="Arial"/>
              </a:rPr>
              <a:t>for gene </a:t>
            </a:r>
            <a:r>
              <a:rPr lang="en-US" sz="1800" b="1" dirty="0">
                <a:latin typeface="Arial"/>
                <a:cs typeface="Arial"/>
              </a:rPr>
              <a:t>regulatory networks from microarray data: cold shock response in Saccharomyces </a:t>
            </a:r>
            <a:r>
              <a:rPr lang="en-US" sz="1800" b="1" dirty="0" err="1">
                <a:latin typeface="Arial"/>
                <a:cs typeface="Arial"/>
              </a:rPr>
              <a:t>cerevisiae</a:t>
            </a:r>
            <a:r>
              <a:rPr lang="en-US" sz="1800" b="1" dirty="0">
                <a:latin typeface="Arial"/>
                <a:cs typeface="Arial"/>
              </a:rPr>
              <a:t>. Submitted.</a:t>
            </a:r>
          </a:p>
          <a:p>
            <a:r>
              <a:rPr lang="en-US" sz="1800" b="1" dirty="0" err="1" smtClean="0">
                <a:latin typeface="Arial"/>
                <a:cs typeface="Arial"/>
              </a:rPr>
              <a:t>Dário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Abdulrehman</a:t>
            </a:r>
            <a:r>
              <a:rPr lang="en-US" sz="1800" b="1" dirty="0">
                <a:latin typeface="Arial"/>
                <a:cs typeface="Arial"/>
              </a:rPr>
              <a:t>, Pedro T. </a:t>
            </a:r>
            <a:r>
              <a:rPr lang="en-US" sz="1800" b="1" dirty="0" err="1">
                <a:latin typeface="Arial"/>
                <a:cs typeface="Arial"/>
              </a:rPr>
              <a:t>Monteiro</a:t>
            </a:r>
            <a:r>
              <a:rPr lang="en-US" sz="1800" b="1" dirty="0">
                <a:latin typeface="Arial"/>
                <a:cs typeface="Arial"/>
              </a:rPr>
              <a:t>, Miguel C. Teixeira, </a:t>
            </a:r>
            <a:r>
              <a:rPr lang="en-US" sz="1800" b="1" dirty="0" err="1">
                <a:latin typeface="Arial"/>
                <a:cs typeface="Arial"/>
              </a:rPr>
              <a:t>Nuno</a:t>
            </a:r>
            <a:r>
              <a:rPr lang="en-US" sz="1800" b="1" dirty="0">
                <a:latin typeface="Arial"/>
                <a:cs typeface="Arial"/>
              </a:rPr>
              <a:t> P. Mira, </a:t>
            </a:r>
            <a:r>
              <a:rPr lang="en-US" sz="1800" b="1" dirty="0" err="1">
                <a:latin typeface="Arial"/>
                <a:cs typeface="Arial"/>
              </a:rPr>
              <a:t>Artur</a:t>
            </a:r>
            <a:r>
              <a:rPr lang="en-US" sz="1800" b="1" dirty="0">
                <a:latin typeface="Arial"/>
                <a:cs typeface="Arial"/>
              </a:rPr>
              <a:t> B. </a:t>
            </a:r>
            <a:r>
              <a:rPr lang="en-US" sz="1800" b="1" dirty="0" err="1">
                <a:latin typeface="Arial"/>
                <a:cs typeface="Arial"/>
              </a:rPr>
              <a:t>Lourenço</a:t>
            </a:r>
            <a:r>
              <a:rPr lang="en-US" sz="1800" b="1" dirty="0">
                <a:latin typeface="Arial"/>
                <a:cs typeface="Arial"/>
              </a:rPr>
              <a:t>, Sandra C. dos Santos, </a:t>
            </a:r>
            <a:r>
              <a:rPr lang="en-US" sz="1800" b="1" dirty="0" err="1">
                <a:latin typeface="Arial"/>
                <a:cs typeface="Arial"/>
              </a:rPr>
              <a:t>Tânia</a:t>
            </a:r>
            <a:r>
              <a:rPr lang="en-US" sz="1800" b="1" dirty="0">
                <a:latin typeface="Arial"/>
                <a:cs typeface="Arial"/>
              </a:rPr>
              <a:t> R. </a:t>
            </a:r>
            <a:r>
              <a:rPr lang="en-US" sz="1800" b="1" dirty="0" err="1">
                <a:latin typeface="Arial"/>
                <a:cs typeface="Arial"/>
              </a:rPr>
              <a:t>Cabrito</a:t>
            </a:r>
            <a:r>
              <a:rPr lang="en-US" sz="1800" b="1" dirty="0">
                <a:latin typeface="Arial"/>
                <a:cs typeface="Arial"/>
              </a:rPr>
              <a:t>, </a:t>
            </a:r>
            <a:r>
              <a:rPr lang="en-US" sz="1800" b="1" dirty="0" err="1">
                <a:latin typeface="Arial"/>
                <a:cs typeface="Arial"/>
              </a:rPr>
              <a:t>Alexandre</a:t>
            </a:r>
            <a:r>
              <a:rPr lang="en-US" sz="1800" b="1" dirty="0">
                <a:latin typeface="Arial"/>
                <a:cs typeface="Arial"/>
              </a:rPr>
              <a:t> P. Francisco, Sara C. Madeira, Ricardo S. Aires, </a:t>
            </a:r>
            <a:r>
              <a:rPr lang="en-US" sz="1800" b="1" dirty="0" err="1">
                <a:latin typeface="Arial"/>
                <a:cs typeface="Arial"/>
              </a:rPr>
              <a:t>Arlindo</a:t>
            </a:r>
            <a:r>
              <a:rPr lang="en-US" sz="1800" b="1" dirty="0">
                <a:latin typeface="Arial"/>
                <a:cs typeface="Arial"/>
              </a:rPr>
              <a:t> L. Oliveira, Isabel </a:t>
            </a:r>
            <a:r>
              <a:rPr lang="en-US" sz="1800" b="1" dirty="0" err="1">
                <a:latin typeface="Arial"/>
                <a:cs typeface="Arial"/>
              </a:rPr>
              <a:t>Sá-Correia</a:t>
            </a:r>
            <a:r>
              <a:rPr lang="en-US" sz="1800" b="1" dirty="0">
                <a:latin typeface="Arial"/>
                <a:cs typeface="Arial"/>
              </a:rPr>
              <a:t>, Ana T. </a:t>
            </a:r>
            <a:r>
              <a:rPr lang="en-US" sz="1800" b="1" dirty="0" err="1">
                <a:latin typeface="Arial"/>
                <a:cs typeface="Arial"/>
              </a:rPr>
              <a:t>Freitas</a:t>
            </a:r>
            <a:r>
              <a:rPr lang="en-US" sz="1800" b="1" dirty="0">
                <a:latin typeface="Arial"/>
                <a:cs typeface="Arial"/>
              </a:rPr>
              <a:t> (2011). YEASTRACT: providing a programmatic access to curated transcriptional regulatory associations in </a:t>
            </a:r>
            <a:r>
              <a:rPr lang="en-US" sz="1800" b="1" i="1" dirty="0">
                <a:latin typeface="Arial"/>
                <a:cs typeface="Arial"/>
              </a:rPr>
              <a:t>Saccharomyces </a:t>
            </a:r>
            <a:r>
              <a:rPr lang="en-US" sz="1800" b="1" i="1" dirty="0" err="1">
                <a:latin typeface="Arial"/>
                <a:cs typeface="Arial"/>
              </a:rPr>
              <a:t>cerevisiae</a:t>
            </a:r>
            <a:r>
              <a:rPr lang="en-US" sz="1800" b="1" dirty="0">
                <a:latin typeface="Arial"/>
                <a:cs typeface="Arial"/>
              </a:rPr>
              <a:t> through a web services interface </a:t>
            </a:r>
            <a:r>
              <a:rPr lang="en-US" sz="1800" b="1" dirty="0" err="1">
                <a:latin typeface="Arial"/>
                <a:cs typeface="Arial"/>
              </a:rPr>
              <a:t>Nucl</a:t>
            </a:r>
            <a:r>
              <a:rPr lang="en-US" sz="1800" b="1" dirty="0">
                <a:latin typeface="Arial"/>
                <a:cs typeface="Arial"/>
              </a:rPr>
              <a:t>. Acids Res., 39: D136-D140, Oxford University Press.</a:t>
            </a:r>
          </a:p>
          <a:p>
            <a:r>
              <a:rPr lang="en-US" sz="1800" b="1" dirty="0">
                <a:latin typeface="Arial"/>
                <a:cs typeface="Arial"/>
              </a:rPr>
              <a:t>Freeman, S. (2002). </a:t>
            </a:r>
            <a:r>
              <a:rPr lang="en-US" sz="1800" b="1" i="1" dirty="0">
                <a:latin typeface="Arial"/>
                <a:cs typeface="Arial"/>
              </a:rPr>
              <a:t>Biological science</a:t>
            </a:r>
            <a:r>
              <a:rPr lang="en-US" sz="1800" b="1" dirty="0">
                <a:latin typeface="Arial"/>
                <a:cs typeface="Arial"/>
              </a:rPr>
              <a:t> (First ed.). Prentice Hall.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06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3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Significance of the model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349"/>
            <a:ext cx="8229600" cy="4525963"/>
          </a:xfrm>
        </p:spPr>
        <p:txBody>
          <a:bodyPr/>
          <a:lstStyle/>
          <a:p>
            <a:r>
              <a:rPr lang="en-US" sz="2000" b="1" dirty="0">
                <a:latin typeface="Arial"/>
                <a:cs typeface="Arial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 regulatory network (GRN) consists of a set of transcription factors that regulate the level of expression of a set of target genes, which can include other transcription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We </a:t>
            </a:r>
            <a:r>
              <a:rPr lang="en-US" sz="2000" b="1" dirty="0">
                <a:latin typeface="Arial"/>
                <a:cs typeface="Arial"/>
              </a:rPr>
              <a:t>are using mathematical modeling to determine the relative influence of each transcription factor in the GRN that controls the cold shock response.</a:t>
            </a:r>
          </a:p>
          <a:p>
            <a:endParaRPr lang="en-US" dirty="0"/>
          </a:p>
        </p:txBody>
      </p:sp>
      <p:pic>
        <p:nvPicPr>
          <p:cNvPr id="4" name="Picture 3" descr="Microar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3" y="10527328"/>
            <a:ext cx="4538907" cy="3718901"/>
          </a:xfrm>
          <a:prstGeom prst="rect">
            <a:avLst/>
          </a:prstGeom>
        </p:spPr>
      </p:pic>
      <p:pic>
        <p:nvPicPr>
          <p:cNvPr id="5" name="Picture 4" descr="Microar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93" y="10679728"/>
            <a:ext cx="4538907" cy="37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0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218"/>
            <a:ext cx="8229600" cy="504194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cold shock experimental design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analysis of the microarray data resulted in significant expression levels in various genes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due to their significance in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YEASTRACT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Fit</a:t>
            </a: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curves for S. </a:t>
            </a:r>
            <a:r>
              <a:rPr lang="en-US" sz="1600" b="1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</a:t>
            </a:r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US" sz="16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threshold value did not alter the outputs of the graphs</a:t>
            </a: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Rates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 and Final implications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The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WT of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cerevisiae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shows a higher percentage of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significant changes in gene expression, which is seen in p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-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values.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64789"/>
              </p:ext>
            </p:extLst>
          </p:nvPr>
        </p:nvGraphicFramePr>
        <p:xfrm>
          <a:off x="1468222" y="1774302"/>
          <a:ext cx="6957321" cy="3969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107"/>
                <a:gridCol w="2319107"/>
                <a:gridCol w="2319107"/>
              </a:tblGrid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P-value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lang="en-US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/>
                          <a:cs typeface="Arial"/>
                        </a:rPr>
                        <a:t>cerevisiae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S. </a:t>
                      </a:r>
                      <a:r>
                        <a:rPr lang="en-US" sz="1600" b="1" dirty="0" err="1" smtClean="0">
                          <a:latin typeface="Arial"/>
                          <a:cs typeface="Arial"/>
                        </a:rPr>
                        <a:t>paradoxus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 &lt; 0.05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2378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(38.42 %)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2262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(36.55%)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 &lt; 0.01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1527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(24.67%)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1400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(22.62%)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 &lt; 0.001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860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(13.90%)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684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(11.05%)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 &lt; 0.0001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460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(7.043%)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314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(5.073%)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B-H</a:t>
                      </a:r>
                      <a:r>
                        <a:rPr lang="en-US" sz="1600" b="1" baseline="0" dirty="0" smtClean="0">
                          <a:latin typeface="Arial"/>
                          <a:cs typeface="Arial"/>
                        </a:rPr>
                        <a:t> p &lt; 0.05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1656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(26.76%)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1501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(24.25%)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94683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/>
                          <a:cs typeface="Arial"/>
                        </a:rPr>
                        <a:t>Bonferroni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 p &lt; 0.05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228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(3.86%)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145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(2.343%)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Results of stem show 6 different profiles, signifying that S. </a:t>
            </a:r>
            <a:r>
              <a:rPr lang="en-US" sz="2000" b="1" dirty="0" err="1" smtClean="0">
                <a:solidFill>
                  <a:srgbClr val="953735"/>
                </a:solidFill>
                <a:latin typeface="Arial"/>
                <a:cs typeface="Arial"/>
              </a:rPr>
              <a:t>paradoxus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has a collection of genes that reacts to cold shock.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2662" t="4911" r="7177" b="10346"/>
          <a:stretch/>
        </p:blipFill>
        <p:spPr>
          <a:xfrm>
            <a:off x="1379646" y="1166730"/>
            <a:ext cx="5772120" cy="41181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3413" y="2016139"/>
            <a:ext cx="4551729" cy="43324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480989" y="2016139"/>
            <a:ext cx="4384233" cy="43324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2263329" y="2016139"/>
            <a:ext cx="4888437" cy="43324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2949277" y="2016139"/>
            <a:ext cx="5228072" cy="43324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3673105" y="2016139"/>
            <a:ext cx="4504244" cy="43324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/>
          <a:stretch>
            <a:fillRect/>
          </a:stretch>
        </p:blipFill>
        <p:spPr>
          <a:xfrm>
            <a:off x="4265707" y="2016139"/>
            <a:ext cx="4630100" cy="43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579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218"/>
            <a:ext cx="8229600" cy="5041946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tasked with modeling the dynamics of the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genes that changed significantly in wild-type of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higher than S. </a:t>
            </a:r>
            <a:r>
              <a:rPr lang="en-US" sz="20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chosen due to their significance in YEASTRACT and the network was visualized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results exemplify the differing responses each strain has to cold shock</a:t>
            </a: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Fit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</a:t>
            </a:r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curves for S. </a:t>
            </a:r>
            <a:r>
              <a:rPr lang="en-US" sz="1600" b="1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sz="1600" b="1" dirty="0" err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1600" b="1" dirty="0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</a:t>
            </a:r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threshold value did not alter the outputs of the graphs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Weights</a:t>
            </a:r>
          </a:p>
          <a:p>
            <a:pPr lvl="1"/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16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 and Final implications</a:t>
            </a:r>
            <a:endParaRPr lang="en-US" sz="2000" b="1" dirty="0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  <a:latin typeface="Arial"/>
                <a:cs typeface="Arial"/>
              </a:rPr>
              <a:t>Profile #45 was chosen for the analysis of significant genes. </a:t>
            </a:r>
            <a:endParaRPr lang="en-US" sz="2000" b="1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2662" t="4911" r="7177" b="10346"/>
          <a:stretch/>
        </p:blipFill>
        <p:spPr>
          <a:xfrm>
            <a:off x="673414" y="950500"/>
            <a:ext cx="5772120" cy="411816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84664" y="1045309"/>
            <a:ext cx="6178730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2008</Words>
  <Application>Microsoft Macintosh PowerPoint</Application>
  <PresentationFormat>On-screen Show (4:3)</PresentationFormat>
  <Paragraphs>287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Comparing the Dynamics of the wild-types of S. cerevisiae and S. paradoxus under Cold Shock</vt:lpstr>
      <vt:lpstr>Outline</vt:lpstr>
      <vt:lpstr>A sigmoidal function was used to create the model to fit a curve to the data produced from the microarray</vt:lpstr>
      <vt:lpstr>Significance of the model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From the visualized GRN, there are three major regulators in the network.</vt:lpstr>
      <vt:lpstr>A summary of the analysis of modeling the dynamics of S. cerevisiae and S. paradoxus and their response to cold shock</vt:lpstr>
      <vt:lpstr>Acknowledgments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85</cp:revision>
  <dcterms:created xsi:type="dcterms:W3CDTF">2015-04-07T04:05:06Z</dcterms:created>
  <dcterms:modified xsi:type="dcterms:W3CDTF">2015-05-07T05:23:44Z</dcterms:modified>
</cp:coreProperties>
</file>