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61" r:id="rId3"/>
    <p:sldId id="259" r:id="rId4"/>
    <p:sldId id="257" r:id="rId5"/>
    <p:sldId id="262" r:id="rId6"/>
    <p:sldId id="258" r:id="rId7"/>
    <p:sldId id="260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4932" autoAdjust="0"/>
  </p:normalViewPr>
  <p:slideViewPr>
    <p:cSldViewPr snapToGrid="0" snapToObjects="1">
      <p:cViewPr varScale="1">
        <p:scale>
          <a:sx n="92" d="100"/>
          <a:sy n="92" d="100"/>
        </p:scale>
        <p:origin x="-20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8E37CE-CD69-9043-BFDF-0DDDDFC5D2DD}" type="datetimeFigureOut">
              <a:rPr lang="en-US" smtClean="0"/>
              <a:t>4/20/15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9DD1B4-6751-5B48-AAB1-5BAB912E7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989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authors</a:t>
            </a:r>
            <a:r>
              <a:rPr lang="en-US" baseline="0" dirty="0" smtClean="0"/>
              <a:t> of the paper are presenting </a:t>
            </a:r>
            <a:r>
              <a:rPr lang="en-US" baseline="0" dirty="0" err="1" smtClean="0"/>
              <a:t>SynBioLGDB</a:t>
            </a:r>
            <a:r>
              <a:rPr lang="en-US" baseline="0" dirty="0" smtClean="0"/>
              <a:t>, which they bill as an accessible, comprehensive resource for understanding and using logic gates.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DB includes eight types of logic gates curated from published research</a:t>
            </a:r>
          </a:p>
          <a:p>
            <a:r>
              <a:rPr lang="en-US" baseline="0" dirty="0" smtClean="0"/>
              <a:t>For each gate, lots of information is provided…</a:t>
            </a:r>
          </a:p>
          <a:p>
            <a:r>
              <a:rPr lang="en-US" baseline="0" dirty="0" smtClean="0"/>
              <a:t>Users can look up a logic gate by keyword, gate category, or sequence of the gene, protein or promoter of interest.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DD1B4-6751-5B48-AAB1-5BAB912E7D5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6165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WHY?</a:t>
            </a:r>
            <a:endParaRPr lang="en-US" b="0" dirty="0" smtClean="0"/>
          </a:p>
          <a:p>
            <a:endParaRPr lang="en-US" b="0" dirty="0" smtClean="0"/>
          </a:p>
          <a:p>
            <a:r>
              <a:rPr lang="en-US" b="0" dirty="0" smtClean="0"/>
              <a:t>Driving motivation for creating</a:t>
            </a:r>
            <a:r>
              <a:rPr lang="en-US" b="0" baseline="0" dirty="0" smtClean="0"/>
              <a:t> the database is information accessibility.</a:t>
            </a:r>
            <a:endParaRPr lang="en-US" b="0" dirty="0" smtClean="0"/>
          </a:p>
          <a:p>
            <a:r>
              <a:rPr lang="en-US" b="0" dirty="0" smtClean="0"/>
              <a:t>Database</a:t>
            </a:r>
            <a:r>
              <a:rPr lang="en-US" b="0" baseline="0" dirty="0" smtClean="0"/>
              <a:t> is a comprehensive collection of logic gates that have been validated in published works</a:t>
            </a:r>
          </a:p>
          <a:p>
            <a:r>
              <a:rPr lang="en-US" b="0" dirty="0" smtClean="0"/>
              <a:t>Database</a:t>
            </a:r>
            <a:r>
              <a:rPr lang="en-US" b="0" baseline="0" dirty="0" smtClean="0"/>
              <a:t> is similar to the </a:t>
            </a:r>
            <a:r>
              <a:rPr lang="en-US" b="0" baseline="0" dirty="0" err="1" smtClean="0"/>
              <a:t>iGEM</a:t>
            </a:r>
            <a:r>
              <a:rPr lang="en-US" b="0" baseline="0" dirty="0" smtClean="0"/>
              <a:t> registry in that it compiles parts from other experiments to make them accessible to other users</a:t>
            </a:r>
          </a:p>
          <a:p>
            <a:endParaRPr lang="en-US" b="0" baseline="0" dirty="0" smtClean="0"/>
          </a:p>
          <a:p>
            <a:r>
              <a:rPr lang="en-US" b="0" baseline="0" dirty="0" smtClean="0"/>
              <a:t>In general, the database is </a:t>
            </a:r>
            <a:r>
              <a:rPr lang="en-US" b="0" baseline="0" dirty="0" smtClean="0"/>
              <a:t>intended as a </a:t>
            </a:r>
            <a:r>
              <a:rPr lang="en-US" b="0" baseline="0" dirty="0" smtClean="0"/>
              <a:t>great resource for researchers who seek to develop novel gene networks because they won’t have to try to develop each new part on their own </a:t>
            </a:r>
            <a:r>
              <a:rPr lang="en-US" b="0" baseline="0" dirty="0" smtClean="0">
                <a:sym typeface="Wingdings"/>
              </a:rPr>
              <a:t> also less likely to miss options because all published logic gates will be compiled in one place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DD1B4-6751-5B48-AAB1-5BAB912E7D5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9096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Original site</a:t>
            </a:r>
            <a:r>
              <a:rPr lang="en-US" baseline="0" dirty="0" smtClean="0"/>
              <a:t> at the time of submission in October contained 189 parts</a:t>
            </a:r>
          </a:p>
          <a:p>
            <a:r>
              <a:rPr lang="en-US" baseline="0" dirty="0" smtClean="0"/>
              <a:t>Site today documents….189 logic </a:t>
            </a:r>
            <a:r>
              <a:rPr lang="en-US" baseline="0" dirty="0" smtClean="0"/>
              <a:t>gates across three species: human, </a:t>
            </a:r>
            <a:r>
              <a:rPr lang="en-US" i="1" baseline="0" dirty="0" smtClean="0"/>
              <a:t>E. coli</a:t>
            </a:r>
            <a:r>
              <a:rPr lang="en-US" i="0" baseline="0" dirty="0" smtClean="0"/>
              <a:t>, </a:t>
            </a:r>
            <a:r>
              <a:rPr lang="en-US" i="1" baseline="0" dirty="0" smtClean="0"/>
              <a:t>Bacillus </a:t>
            </a:r>
            <a:r>
              <a:rPr lang="en-US" i="1" baseline="0" dirty="0" err="1" smtClean="0"/>
              <a:t>clausii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DD1B4-6751-5B48-AAB1-5BAB912E7D5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7051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 test how useful the database is, use</a:t>
            </a:r>
            <a:r>
              <a:rPr lang="en-US" baseline="0" dirty="0" smtClean="0"/>
              <a:t> Human Health group’s logic gate:</a:t>
            </a:r>
          </a:p>
          <a:p>
            <a:endParaRPr lang="en-US" baseline="0" dirty="0" smtClean="0"/>
          </a:p>
          <a:p>
            <a:r>
              <a:rPr lang="en-US" baseline="0" dirty="0" smtClean="0"/>
              <a:t>Want: NOR gate, outputting GFP </a:t>
            </a:r>
            <a:r>
              <a:rPr lang="en-US" baseline="0" dirty="0" smtClean="0">
                <a:sym typeface="Wingdings"/>
              </a:rPr>
              <a:t> presence of either signal S1 or S2 represses promoter and doesn’t produce fluorescence.</a:t>
            </a:r>
          </a:p>
          <a:p>
            <a:endParaRPr lang="en-US" baseline="0" dirty="0" smtClean="0">
              <a:sym typeface="Wingdings"/>
            </a:endParaRPr>
          </a:p>
          <a:p>
            <a:r>
              <a:rPr lang="en-US" baseline="0" dirty="0" smtClean="0">
                <a:sym typeface="Wingdings"/>
              </a:rPr>
              <a:t>FIND: almost exclusively </a:t>
            </a:r>
            <a:r>
              <a:rPr lang="en-US" i="1" baseline="0" dirty="0" smtClean="0">
                <a:sym typeface="Wingdings"/>
              </a:rPr>
              <a:t>E. coli</a:t>
            </a:r>
            <a:r>
              <a:rPr lang="en-US" i="0" baseline="0" dirty="0" smtClean="0">
                <a:sym typeface="Wingdings"/>
              </a:rPr>
              <a:t>, varying levels of information for each gate….</a:t>
            </a:r>
            <a:r>
              <a:rPr lang="en-US" i="0" baseline="0" dirty="0" err="1" smtClean="0">
                <a:sym typeface="Wingdings"/>
              </a:rPr>
              <a:t>eg</a:t>
            </a:r>
            <a:r>
              <a:rPr lang="en-US" i="0" baseline="0" dirty="0" smtClean="0">
                <a:sym typeface="Wingdings"/>
              </a:rPr>
              <a:t>. “A”, “B” vs. full sequence  no standardization</a:t>
            </a:r>
          </a:p>
          <a:p>
            <a:r>
              <a:rPr lang="en-US" i="0" baseline="0" dirty="0" smtClean="0">
                <a:sym typeface="Wingdings"/>
              </a:rPr>
              <a:t>For some, have to have some background in genetic engineering to understand how to assemble logic gates. For some, I don’t know if they would be of use to the 20.020 team because they aren’t well described.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DD1B4-6751-5B48-AAB1-5BAB912E7D5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0931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CONCERNS</a:t>
            </a:r>
            <a:endParaRPr lang="en-US" b="0" dirty="0" smtClean="0"/>
          </a:p>
          <a:p>
            <a:pPr marL="228600" indent="-228600">
              <a:buAutoNum type="arabicParenBoth"/>
            </a:pPr>
            <a:r>
              <a:rPr lang="en-US" b="0" dirty="0" smtClean="0"/>
              <a:t>Will material be adequately</a:t>
            </a:r>
            <a:r>
              <a:rPr lang="en-US" b="0" baseline="0" dirty="0" smtClean="0"/>
              <a:t> reviewed before it’s published on the website? Logic gates taken from PubMed papers </a:t>
            </a:r>
            <a:r>
              <a:rPr lang="en-US" b="0" baseline="0" dirty="0" smtClean="0">
                <a:sym typeface="Wingdings"/>
              </a:rPr>
              <a:t> authors can submit their own, but must include a PubMed ID for their work.</a:t>
            </a:r>
          </a:p>
          <a:p>
            <a:pPr marL="228600" indent="-228600">
              <a:buAutoNum type="arabicParenBoth"/>
            </a:pPr>
            <a:r>
              <a:rPr lang="en-US" b="0" baseline="0" dirty="0" smtClean="0">
                <a:sym typeface="Wingdings"/>
              </a:rPr>
              <a:t>How often is the database updated, and how long does it take for material to be added</a:t>
            </a:r>
            <a:r>
              <a:rPr lang="en-US" b="0" baseline="0" dirty="0" smtClean="0">
                <a:sym typeface="Wingdings"/>
              </a:rPr>
              <a:t>?</a:t>
            </a:r>
          </a:p>
          <a:p>
            <a:pPr marL="228600" indent="-228600">
              <a:buAutoNum type="arabicParenBoth"/>
            </a:pPr>
            <a:r>
              <a:rPr lang="en-US" b="0" baseline="0" dirty="0" smtClean="0">
                <a:sym typeface="Wingdings"/>
              </a:rPr>
              <a:t>Are </a:t>
            </a:r>
            <a:r>
              <a:rPr lang="en-US" b="0" baseline="0" dirty="0" smtClean="0">
                <a:sym typeface="Wingdings"/>
              </a:rPr>
              <a:t>posts reviewed after they are initially posted  do the authors monitor retractions or papers that update the existing gates</a:t>
            </a:r>
            <a:r>
              <a:rPr lang="en-US" b="0" baseline="0" dirty="0" smtClean="0">
                <a:sym typeface="Wingdings"/>
              </a:rPr>
              <a:t>?</a:t>
            </a:r>
          </a:p>
          <a:p>
            <a:pPr marL="228600" indent="-228600">
              <a:buAutoNum type="arabicParenBoth"/>
            </a:pPr>
            <a:r>
              <a:rPr lang="en-US" b="0" baseline="0" dirty="0" smtClean="0">
                <a:sym typeface="Wingdings"/>
              </a:rPr>
              <a:t>Some website issues, including typos in API links (“true” = “</a:t>
            </a:r>
            <a:r>
              <a:rPr lang="en-US" b="0" baseline="0" dirty="0" err="1" smtClean="0">
                <a:sym typeface="Wingdings"/>
              </a:rPr>
              <a:t>ture</a:t>
            </a:r>
            <a:r>
              <a:rPr lang="en-US" b="0" baseline="0" dirty="0" smtClean="0">
                <a:sym typeface="Wingdings"/>
              </a:rPr>
              <a:t>”), and links taking to Chinese 404 pages</a:t>
            </a:r>
          </a:p>
          <a:p>
            <a:pPr marL="228600" indent="-228600">
              <a:buAutoNum type="arabicParenBoth"/>
            </a:pPr>
            <a:r>
              <a:rPr lang="en-US" b="0" baseline="0" dirty="0" smtClean="0">
                <a:sym typeface="Wingdings"/>
              </a:rPr>
              <a:t>Includes other types of logic gates  RNA-based, etc.?</a:t>
            </a:r>
          </a:p>
          <a:p>
            <a:pPr marL="685800" lvl="1" indent="-228600">
              <a:buAutoNum type="arabicParenBoth"/>
            </a:pPr>
            <a:r>
              <a:rPr lang="en-US" b="0" baseline="0" dirty="0" smtClean="0">
                <a:sym typeface="Wingdings"/>
              </a:rPr>
              <a:t>Only 1 gate with </a:t>
            </a:r>
            <a:r>
              <a:rPr lang="en-US" b="0" i="1" baseline="0" dirty="0" smtClean="0">
                <a:sym typeface="Wingdings"/>
              </a:rPr>
              <a:t>Bacillus </a:t>
            </a:r>
            <a:r>
              <a:rPr lang="en-US" b="0" i="1" baseline="0" dirty="0" err="1" smtClean="0">
                <a:sym typeface="Wingdings"/>
              </a:rPr>
              <a:t>clausii</a:t>
            </a:r>
            <a:r>
              <a:rPr lang="en-US" b="0" i="1" baseline="0" dirty="0" smtClean="0">
                <a:sym typeface="Wingdings"/>
              </a:rPr>
              <a:t>, </a:t>
            </a:r>
            <a:r>
              <a:rPr lang="en-US" b="0" i="0" baseline="0" dirty="0" smtClean="0">
                <a:sym typeface="Wingdings"/>
              </a:rPr>
              <a:t>12 with human  don’t cover all categories. How relevant are they?</a:t>
            </a:r>
          </a:p>
          <a:p>
            <a:pPr marL="457200" lvl="1" indent="0">
              <a:buNone/>
            </a:pPr>
            <a:endParaRPr lang="en-US" b="0" baseline="0" dirty="0" smtClean="0">
              <a:sym typeface="Wingdings"/>
            </a:endParaRPr>
          </a:p>
          <a:p>
            <a:pPr marL="228600" indent="-228600">
              <a:buAutoNum type="arabicParenBoth"/>
            </a:pPr>
            <a:endParaRPr lang="en-US" b="0" baseline="0" dirty="0" smtClean="0">
              <a:sym typeface="Wingdings"/>
            </a:endParaRPr>
          </a:p>
          <a:p>
            <a:pPr marL="228600" indent="-228600">
              <a:buAutoNum type="arabicParenBoth"/>
            </a:pPr>
            <a:r>
              <a:rPr lang="en-US" b="1" baseline="0" dirty="0" smtClean="0">
                <a:sym typeface="Wingdings"/>
              </a:rPr>
              <a:t>Is this useful for design? </a:t>
            </a:r>
            <a:r>
              <a:rPr lang="en-US" b="0" baseline="0" dirty="0" smtClean="0">
                <a:sym typeface="Wingdings"/>
              </a:rPr>
              <a:t>Evidence from 20.020 team example.</a:t>
            </a:r>
            <a:endParaRPr lang="en-US" b="1" baseline="0" dirty="0" smtClean="0">
              <a:sym typeface="Wingdings"/>
            </a:endParaRPr>
          </a:p>
          <a:p>
            <a:pPr marL="228600" indent="-228600">
              <a:buAutoNum type="arabicParenBoth"/>
            </a:pPr>
            <a:r>
              <a:rPr lang="en-US" b="1" baseline="0" dirty="0" smtClean="0">
                <a:sym typeface="Wingdings"/>
              </a:rPr>
              <a:t>Is this a reliable, smart way to build a database  manually curating papers based on keywords?</a:t>
            </a:r>
          </a:p>
          <a:p>
            <a:pPr marL="228600" indent="-228600">
              <a:buAutoNum type="arabicParenBoth"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DD1B4-6751-5B48-AAB1-5BAB912E7D5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86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846A3-E50A-074D-8E50-ED60AFF542A3}" type="datetimeFigureOut">
              <a:rPr lang="en-US" smtClean="0"/>
              <a:t>4/20/15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09DE8-BFDB-C141-92C0-B977649D8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558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846A3-E50A-074D-8E50-ED60AFF542A3}" type="datetimeFigureOut">
              <a:rPr lang="en-US" smtClean="0"/>
              <a:t>4/20/15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09DE8-BFDB-C141-92C0-B977649D8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587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846A3-E50A-074D-8E50-ED60AFF542A3}" type="datetimeFigureOut">
              <a:rPr lang="en-US" smtClean="0"/>
              <a:t>4/20/15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09DE8-BFDB-C141-92C0-B977649D8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901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846A3-E50A-074D-8E50-ED60AFF542A3}" type="datetimeFigureOut">
              <a:rPr lang="en-US" smtClean="0"/>
              <a:t>4/20/15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09DE8-BFDB-C141-92C0-B977649D8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898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846A3-E50A-074D-8E50-ED60AFF542A3}" type="datetimeFigureOut">
              <a:rPr lang="en-US" smtClean="0"/>
              <a:t>4/20/15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09DE8-BFDB-C141-92C0-B977649D8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590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846A3-E50A-074D-8E50-ED60AFF542A3}" type="datetimeFigureOut">
              <a:rPr lang="en-US" smtClean="0"/>
              <a:t>4/20/15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09DE8-BFDB-C141-92C0-B977649D8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051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846A3-E50A-074D-8E50-ED60AFF542A3}" type="datetimeFigureOut">
              <a:rPr lang="en-US" smtClean="0"/>
              <a:t>4/20/15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09DE8-BFDB-C141-92C0-B977649D8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68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846A3-E50A-074D-8E50-ED60AFF542A3}" type="datetimeFigureOut">
              <a:rPr lang="en-US" smtClean="0"/>
              <a:t>4/20/15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09DE8-BFDB-C141-92C0-B977649D8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965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846A3-E50A-074D-8E50-ED60AFF542A3}" type="datetimeFigureOut">
              <a:rPr lang="en-US" smtClean="0"/>
              <a:t>4/20/15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09DE8-BFDB-C141-92C0-B977649D8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318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846A3-E50A-074D-8E50-ED60AFF542A3}" type="datetimeFigureOut">
              <a:rPr lang="en-US" smtClean="0"/>
              <a:t>4/20/15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09DE8-BFDB-C141-92C0-B977649D8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55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846A3-E50A-074D-8E50-ED60AFF542A3}" type="datetimeFigureOut">
              <a:rPr lang="en-US" smtClean="0"/>
              <a:t>4/20/15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09DE8-BFDB-C141-92C0-B977649D8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192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846A3-E50A-074D-8E50-ED60AFF542A3}" type="datetimeFigureOut">
              <a:rPr lang="en-US" smtClean="0"/>
              <a:t>4/20/15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09DE8-BFDB-C141-92C0-B977649D8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816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oinformatics.ac.cn/synbiolgdb/index.html" TargetMode="External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9222" y="2088092"/>
            <a:ext cx="8410222" cy="1470025"/>
          </a:xfrm>
        </p:spPr>
        <p:txBody>
          <a:bodyPr>
            <a:normAutofit fontScale="90000"/>
          </a:bodyPr>
          <a:lstStyle/>
          <a:p>
            <a:pPr algn="l">
              <a:spcAft>
                <a:spcPts val="600"/>
              </a:spcAft>
            </a:pPr>
            <a:r>
              <a:rPr lang="en-US" sz="8000" b="1" dirty="0" err="1" smtClean="0"/>
              <a:t>SynBioLGDB</a:t>
            </a:r>
            <a:r>
              <a:rPr lang="en-US" sz="8000" b="1" dirty="0" smtClean="0"/>
              <a:t>: </a:t>
            </a:r>
            <a:r>
              <a:rPr lang="en-US" sz="4900" dirty="0" smtClean="0"/>
              <a:t/>
            </a:r>
            <a:br>
              <a:rPr lang="en-US" sz="4900" dirty="0" smtClean="0"/>
            </a:br>
            <a:r>
              <a:rPr lang="en-US" dirty="0" smtClean="0"/>
              <a:t>a resource for experimentally validated logic gates in synthetic biology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0445" y="6335889"/>
            <a:ext cx="6279444" cy="541867"/>
          </a:xfrm>
        </p:spPr>
        <p:txBody>
          <a:bodyPr>
            <a:normAutofit/>
          </a:bodyPr>
          <a:lstStyle/>
          <a:p>
            <a:pPr algn="r"/>
            <a:r>
              <a:rPr lang="en-US" sz="2800" dirty="0" smtClean="0"/>
              <a:t>20.385 Spring 2015       Ellie Laukaitis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252553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190" y="302549"/>
            <a:ext cx="8693952" cy="1930529"/>
          </a:xfrm>
        </p:spPr>
        <p:txBody>
          <a:bodyPr>
            <a:noAutofit/>
          </a:bodyPr>
          <a:lstStyle/>
          <a:p>
            <a:pPr algn="l"/>
            <a:r>
              <a:rPr lang="en-US" b="1" dirty="0" err="1" smtClean="0"/>
              <a:t>SynBioLGDB</a:t>
            </a:r>
            <a:r>
              <a:rPr lang="en-US" b="1" dirty="0" smtClean="0"/>
              <a:t> is an accessible, comprehensive resource for understanding and using logic gates.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33221"/>
            <a:ext cx="8376302" cy="3502294"/>
          </a:xfrm>
        </p:spPr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en-US" dirty="0" smtClean="0"/>
              <a:t>Collection of logic gates curated from papers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dirty="0" smtClean="0"/>
              <a:t>Included information: type, authors, input/output category, species, method of validation…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dirty="0" smtClean="0"/>
              <a:t>Search by keyword, gate category, sequence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3020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800" b="1" dirty="0" smtClean="0"/>
              <a:t>Why?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Comprehensive collection of experimentally validated parts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Similar to </a:t>
            </a:r>
            <a:r>
              <a:rPr lang="en-US" dirty="0" err="1" smtClean="0"/>
              <a:t>iGEM</a:t>
            </a:r>
            <a:r>
              <a:rPr lang="en-US" dirty="0" smtClean="0"/>
              <a:t> Registry: database of parts that have been proven successful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smtClean="0"/>
              <a:t>Simplifies development of novel gene networks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7158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800" b="1" dirty="0" err="1" smtClean="0"/>
              <a:t>SynBioLGDB</a:t>
            </a:r>
            <a:r>
              <a:rPr lang="en-US" sz="4800" b="1" dirty="0" smtClean="0"/>
              <a:t> today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0821"/>
            <a:ext cx="8229600" cy="633824"/>
          </a:xfrm>
        </p:spPr>
        <p:txBody>
          <a:bodyPr>
            <a:normAutofit lnSpcReduction="100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dirty="0" smtClean="0"/>
              <a:t>Original site: 189 documented logic </a:t>
            </a:r>
            <a:r>
              <a:rPr lang="en-US" dirty="0" smtClean="0"/>
              <a:t>gates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srep08090-f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0429" y="3005159"/>
            <a:ext cx="5963142" cy="356149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57200" y="2109285"/>
            <a:ext cx="822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ct val="20000"/>
              </a:spcBef>
              <a:spcAft>
                <a:spcPts val="600"/>
              </a:spcAft>
            </a:pPr>
            <a:r>
              <a:rPr lang="en-US" sz="3200" dirty="0">
                <a:solidFill>
                  <a:prstClr val="black"/>
                </a:solidFill>
              </a:rPr>
              <a:t>Today: 189 documented logic </a:t>
            </a:r>
            <a:r>
              <a:rPr lang="en-US" sz="3200" dirty="0" smtClean="0">
                <a:solidFill>
                  <a:prstClr val="black"/>
                </a:solidFill>
              </a:rPr>
              <a:t>gates</a:t>
            </a:r>
            <a:endParaRPr lang="en-US" sz="3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9744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3281" y="5458906"/>
            <a:ext cx="86812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hlinkClick r:id="rId3"/>
              </a:rPr>
              <a:t>http://www.bioinformatics.ac.cn/synbiolgdb/</a:t>
            </a:r>
            <a:r>
              <a:rPr lang="en-US" sz="2800" b="1" dirty="0" smtClean="0">
                <a:hlinkClick r:id="rId3"/>
              </a:rPr>
              <a:t>index.html</a:t>
            </a:r>
            <a:endParaRPr lang="en-US" sz="2800" b="1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 smtClean="0"/>
              <a:t>How useful is it?</a:t>
            </a:r>
            <a:endParaRPr lang="en-US" sz="4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1664908"/>
            <a:ext cx="752702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Example - 20.020 Human Health team: </a:t>
            </a:r>
            <a:r>
              <a:rPr lang="en-US" sz="3200" b="1" dirty="0" smtClean="0"/>
              <a:t>NOR</a:t>
            </a:r>
          </a:p>
        </p:txBody>
      </p:sp>
      <p:pic>
        <p:nvPicPr>
          <p:cNvPr id="10" name="Picture 9" descr="Screen Shot 2015-04-22 at 12.34.59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650" y="2749127"/>
            <a:ext cx="6870700" cy="210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8465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spcAft>
                <a:spcPts val="600"/>
              </a:spcAft>
              <a:buNone/>
            </a:pPr>
            <a:endParaRPr lang="en-US" dirty="0" smtClean="0"/>
          </a:p>
          <a:p>
            <a:pPr marL="0" indent="0">
              <a:spcAft>
                <a:spcPts val="600"/>
              </a:spcAft>
              <a:buNone/>
            </a:pPr>
            <a:r>
              <a:rPr lang="en-US" dirty="0" smtClean="0"/>
              <a:t>Material </a:t>
            </a:r>
            <a:r>
              <a:rPr lang="en-US" dirty="0" smtClean="0"/>
              <a:t>review?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 smtClean="0"/>
              <a:t>Up-to-date</a:t>
            </a:r>
            <a:r>
              <a:rPr lang="en-US" dirty="0" smtClean="0"/>
              <a:t>?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 smtClean="0"/>
              <a:t>Long</a:t>
            </a:r>
            <a:r>
              <a:rPr lang="en-US" dirty="0" smtClean="0"/>
              <a:t>-term database monitoring</a:t>
            </a:r>
            <a:r>
              <a:rPr lang="en-US" dirty="0" smtClean="0"/>
              <a:t>?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 smtClean="0"/>
              <a:t>Is it thorough enough?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 smtClean="0"/>
              <a:t>Is this useful for design?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 smtClean="0"/>
              <a:t>Is this a sensible model?</a:t>
            </a:r>
          </a:p>
          <a:p>
            <a:pPr marL="0" indent="0">
              <a:spcAft>
                <a:spcPts val="600"/>
              </a:spcAft>
              <a:buNone/>
            </a:pPr>
            <a:endParaRPr lang="en-US" dirty="0" smtClean="0"/>
          </a:p>
          <a:p>
            <a:pPr marL="0" indent="0">
              <a:spcAft>
                <a:spcPts val="600"/>
              </a:spcAft>
              <a:buNone/>
            </a:pPr>
            <a:endParaRPr lang="en-US" dirty="0"/>
          </a:p>
        </p:txBody>
      </p:sp>
      <p:pic>
        <p:nvPicPr>
          <p:cNvPr id="5" name="Picture 4" descr="Screen Shot 2015-04-21 at 12.52.41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0369" y="2143558"/>
            <a:ext cx="5778064" cy="383330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5400" b="1" dirty="0" smtClean="0"/>
              <a:t>Concerns</a:t>
            </a:r>
            <a:endParaRPr lang="en-US" sz="5400" b="1" dirty="0"/>
          </a:p>
        </p:txBody>
      </p:sp>
      <p:grpSp>
        <p:nvGrpSpPr>
          <p:cNvPr id="7" name="Group 6"/>
          <p:cNvGrpSpPr/>
          <p:nvPr/>
        </p:nvGrpSpPr>
        <p:grpSpPr>
          <a:xfrm>
            <a:off x="685800" y="2425241"/>
            <a:ext cx="7759700" cy="2235200"/>
            <a:chOff x="685800" y="4265345"/>
            <a:chExt cx="7759700" cy="2235200"/>
          </a:xfrm>
        </p:grpSpPr>
        <p:pic>
          <p:nvPicPr>
            <p:cNvPr id="4" name="Picture 3" descr="Screen Shot 2015-04-21 at 12.52.24 AM.pn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5800" y="4265345"/>
              <a:ext cx="7759700" cy="2235200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6907715" y="5387305"/>
              <a:ext cx="1241993" cy="334963"/>
            </a:xfrm>
            <a:prstGeom prst="rect">
              <a:avLst/>
            </a:prstGeom>
            <a:noFill/>
            <a:ln w="19050" cmpd="sng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457200" y="1558782"/>
            <a:ext cx="822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Website issues…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872852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4800" b="1" dirty="0" smtClean="0"/>
              <a:t>Assumptions – things of note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Repeated </a:t>
            </a:r>
            <a:r>
              <a:rPr lang="en-US" dirty="0" smtClean="0"/>
              <a:t>analogy: </a:t>
            </a:r>
          </a:p>
          <a:p>
            <a:pPr marL="0" indent="0" algn="ctr">
              <a:buNone/>
            </a:pPr>
            <a:r>
              <a:rPr lang="en-US" b="1" dirty="0" smtClean="0"/>
              <a:t>synthetic biology </a:t>
            </a:r>
            <a:r>
              <a:rPr lang="en-US" sz="4000" b="1" dirty="0" smtClean="0"/>
              <a:t>:</a:t>
            </a:r>
            <a:r>
              <a:rPr lang="en-US" b="1" dirty="0" smtClean="0"/>
              <a:t> electronic engineering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dirty="0" smtClean="0"/>
              <a:t>Same group: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MNDR – mammalian </a:t>
            </a:r>
            <a:r>
              <a:rPr lang="en-US" dirty="0" err="1" smtClean="0"/>
              <a:t>ncRNA</a:t>
            </a:r>
            <a:r>
              <a:rPr lang="en-US" dirty="0" smtClean="0"/>
              <a:t> diseases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ViRBase</a:t>
            </a:r>
            <a:r>
              <a:rPr lang="en-US" dirty="0" smtClean="0"/>
              <a:t> – virus-host </a:t>
            </a:r>
            <a:r>
              <a:rPr lang="en-US" dirty="0" err="1" smtClean="0"/>
              <a:t>ncRNA</a:t>
            </a:r>
            <a:r>
              <a:rPr lang="en-US" dirty="0" smtClean="0"/>
              <a:t> interactions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RAID – RNA association interactions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8508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1756" y="5039094"/>
            <a:ext cx="8227702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Wang L, </a:t>
            </a:r>
            <a:r>
              <a:rPr lang="en-US" sz="2400" dirty="0" err="1" smtClean="0"/>
              <a:t>Qian</a:t>
            </a:r>
            <a:r>
              <a:rPr lang="en-US" sz="2400" dirty="0" smtClean="0"/>
              <a:t> K, Huang Y, Jin N, Lai H, Zhang T, Li C, Zhang C, Bi X, Wang C, Wu H, Tan P, Lu J, Chen L, Li K, Li X, Wang D. </a:t>
            </a:r>
            <a:r>
              <a:rPr lang="en-US" sz="2400" i="1" dirty="0" smtClean="0"/>
              <a:t>Scientific Reports </a:t>
            </a:r>
            <a:r>
              <a:rPr lang="en-US" sz="2400" dirty="0" smtClean="0"/>
              <a:t>2015, 5:8090. </a:t>
            </a:r>
            <a:r>
              <a:rPr lang="en-US" sz="2400" dirty="0" err="1" smtClean="0"/>
              <a:t>doi</a:t>
            </a:r>
            <a:r>
              <a:rPr lang="en-US" sz="2400" dirty="0" smtClean="0"/>
              <a:t>: 10.1038/srep08090</a:t>
            </a:r>
            <a:r>
              <a:rPr lang="en-US" sz="2400" i="1" dirty="0" smtClean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126284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2641</TotalTime>
  <Words>723</Words>
  <Application>Microsoft Macintosh PowerPoint</Application>
  <PresentationFormat>On-screen Show (4:3)</PresentationFormat>
  <Paragraphs>72</Paragraphs>
  <Slides>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SynBioLGDB:  a resource for experimentally validated logic gates in synthetic biology</vt:lpstr>
      <vt:lpstr>SynBioLGDB is an accessible, comprehensive resource for understanding and using logic gates. </vt:lpstr>
      <vt:lpstr>Why?</vt:lpstr>
      <vt:lpstr>SynBioLGDB today</vt:lpstr>
      <vt:lpstr>How useful is it?</vt:lpstr>
      <vt:lpstr>Concerns</vt:lpstr>
      <vt:lpstr>Assumptions – things of note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SynBioLGDB:  a resource for experimentally validated logic gates in synthetic biology</dc:title>
  <dc:creator>Ellie Laukaitis</dc:creator>
  <cp:lastModifiedBy>Ellie Laukaitis</cp:lastModifiedBy>
  <cp:revision>28</cp:revision>
  <dcterms:created xsi:type="dcterms:W3CDTF">2015-04-19T21:51:12Z</dcterms:created>
  <dcterms:modified xsi:type="dcterms:W3CDTF">2015-04-22T14:51:06Z</dcterms:modified>
</cp:coreProperties>
</file>