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7"/>
  </p:notesMasterIdLst>
  <p:handoutMasterIdLst>
    <p:handoutMasterId r:id="rId18"/>
  </p:handoutMasterIdLst>
  <p:sldIdLst>
    <p:sldId id="256" r:id="rId2"/>
    <p:sldId id="257" r:id="rId3"/>
    <p:sldId id="259" r:id="rId4"/>
    <p:sldId id="270" r:id="rId5"/>
    <p:sldId id="260" r:id="rId6"/>
    <p:sldId id="262" r:id="rId7"/>
    <p:sldId id="263" r:id="rId8"/>
    <p:sldId id="264" r:id="rId9"/>
    <p:sldId id="271" r:id="rId10"/>
    <p:sldId id="267" r:id="rId11"/>
    <p:sldId id="269" r:id="rId12"/>
    <p:sldId id="265" r:id="rId13"/>
    <p:sldId id="266" r:id="rId14"/>
    <p:sldId id="258" r:id="rId15"/>
    <p:sldId id="268" r:id="rId16"/>
  </p:sldIdLst>
  <p:sldSz cx="9144000" cy="6858000" type="screen4x3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helly Peyton" initials="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scaleToFitPaper="1" frameSlides="1"/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C79"/>
    <a:srgbClr val="FF6666"/>
    <a:srgbClr val="CF2D7E"/>
    <a:srgbClr val="008000"/>
    <a:srgbClr val="84000B"/>
    <a:srgbClr val="CC6600"/>
    <a:srgbClr val="800000"/>
    <a:srgbClr val="336699"/>
    <a:srgbClr val="339900"/>
    <a:srgbClr val="2598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13" autoAdjust="0"/>
    <p:restoredTop sz="95714" autoAdjust="0"/>
  </p:normalViewPr>
  <p:slideViewPr>
    <p:cSldViewPr snapToGrid="0" snapToObjects="1">
      <p:cViewPr varScale="1">
        <p:scale>
          <a:sx n="99" d="100"/>
          <a:sy n="99" d="100"/>
        </p:scale>
        <p:origin x="1328" y="1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handoutMaster" Target="handoutMasters/handoutMaster1.xml"/><Relationship Id="rId1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A37679-4979-F945-907D-BABC84C8610E}" type="datetimeFigureOut">
              <a:rPr lang="en-US" smtClean="0"/>
              <a:t>12/15/15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1E8224-9315-C14D-89E3-21F109979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617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F6D9D8-9F79-C449-9767-3A8C1ECD276B}" type="datetimeFigureOut">
              <a:rPr lang="en-US" smtClean="0"/>
              <a:t>12/15/15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99D991-0C91-F945-938A-2C0C60353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786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Thinking about Alyssa’s project: flow cells over 3D hydrogel</a:t>
            </a:r>
            <a:r>
              <a:rPr lang="en-US" baseline="0" dirty="0" smtClean="0"/>
              <a:t> that contains integrin binding sites. Test with and without EGF in the media or put EGFR in the hydrogels and see if cells invade into the 3D hydrogel.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9D991-0C91-F945-938A-2C0C60353A9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625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Thinking about Sam’s project: understand</a:t>
            </a:r>
            <a:r>
              <a:rPr lang="en-US" baseline="0" dirty="0" smtClean="0"/>
              <a:t> the impact of growth factors and </a:t>
            </a:r>
            <a:r>
              <a:rPr lang="en-US" baseline="0" dirty="0" err="1" smtClean="0"/>
              <a:t>integrins</a:t>
            </a:r>
            <a:r>
              <a:rPr lang="en-US" baseline="0" dirty="0" smtClean="0"/>
              <a:t> in a spatially controlled fashion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9D991-0C91-F945-938A-2C0C60353A9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6501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gi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Tamil Sangam MN"/>
                <a:cs typeface="Tamil Sangam MN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Tamil Sangam MN"/>
                <a:cs typeface="Tamil Sangam MN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  <a:ln w="76200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4" descr="http://www.umass.edu/eod/images/1865%20logo%20black%20on%20whit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47624"/>
            <a:ext cx="952500" cy="9429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upload.wikimedia.org/wikipedia/commons/4/4e/UMassAmherst_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35055"/>
            <a:ext cx="2647950" cy="3429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PeytonLabLog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0" y="5921109"/>
            <a:ext cx="3662860" cy="93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9814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8" cy="635000"/>
          </a:xfrm>
        </p:spPr>
        <p:txBody>
          <a:bodyPr>
            <a:normAutofit/>
          </a:bodyPr>
          <a:lstStyle>
            <a:lvl1pPr algn="l"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5A74F2F-5781-844A-A612-8A928398FBD5}" type="datetimeFigureOut">
              <a:rPr lang="en-US" smtClean="0"/>
              <a:t>12/15/15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F6CECA2-E71F-4242-8728-434C2E5A5AC7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0" y="6556381"/>
            <a:ext cx="9144000" cy="0"/>
          </a:xfrm>
          <a:prstGeom prst="line">
            <a:avLst/>
          </a:prstGeom>
          <a:ln w="76200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4" descr="http://upload.wikimedia.org/wikipedia/commons/4/4e/UMassAmherst_logo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196" y="6588133"/>
            <a:ext cx="2120802" cy="2746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 userDrawn="1"/>
        </p:nvSpPr>
        <p:spPr>
          <a:xfrm>
            <a:off x="-87315" y="6518308"/>
            <a:ext cx="1336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4000B"/>
                </a:solidFill>
                <a:latin typeface="Adobe Caslon Pro"/>
                <a:cs typeface="Adobe Caslon Pro"/>
              </a:rPr>
              <a:t>@</a:t>
            </a:r>
            <a:r>
              <a:rPr lang="en-US" dirty="0" err="1" smtClean="0">
                <a:solidFill>
                  <a:srgbClr val="84000B"/>
                </a:solidFill>
                <a:latin typeface="Adobe Caslon Pro"/>
                <a:cs typeface="Adobe Caslon Pro"/>
              </a:rPr>
              <a:t>peytonlab</a:t>
            </a:r>
            <a:endParaRPr lang="en-US" dirty="0">
              <a:solidFill>
                <a:srgbClr val="84000B"/>
              </a:solidFill>
              <a:latin typeface="Adobe Caslon Pro"/>
              <a:cs typeface="Adobe Caslon Pro"/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0" y="635000"/>
            <a:ext cx="9144000" cy="0"/>
          </a:xfrm>
          <a:prstGeom prst="line">
            <a:avLst/>
          </a:prstGeom>
          <a:ln w="76200">
            <a:gradFill flip="none" rotWithShape="1">
              <a:gsLst>
                <a:gs pos="44000">
                  <a:srgbClr val="800000"/>
                </a:gs>
                <a:gs pos="100000">
                  <a:srgbClr val="FFFFFF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83517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5A74F2F-5781-844A-A612-8A928398FBD5}" type="datetimeFigureOut">
              <a:rPr lang="en-US" smtClean="0"/>
              <a:t>12/15/15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F6CECA2-E71F-4242-8728-434C2E5A5AC7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0" y="6556381"/>
            <a:ext cx="9144000" cy="0"/>
          </a:xfrm>
          <a:prstGeom prst="line">
            <a:avLst/>
          </a:prstGeom>
          <a:ln w="76200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4" descr="http://upload.wikimedia.org/wikipedia/commons/4/4e/UMassAmherst_logo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196" y="6588133"/>
            <a:ext cx="2120802" cy="2746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 userDrawn="1"/>
        </p:nvSpPr>
        <p:spPr>
          <a:xfrm>
            <a:off x="-87315" y="6518308"/>
            <a:ext cx="1336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4000B"/>
                </a:solidFill>
                <a:latin typeface="Adobe Caslon Pro"/>
                <a:cs typeface="Adobe Caslon Pro"/>
              </a:rPr>
              <a:t>@</a:t>
            </a:r>
            <a:r>
              <a:rPr lang="en-US" dirty="0" err="1" smtClean="0">
                <a:solidFill>
                  <a:srgbClr val="84000B"/>
                </a:solidFill>
                <a:latin typeface="Adobe Caslon Pro"/>
                <a:cs typeface="Adobe Caslon Pro"/>
              </a:rPr>
              <a:t>peytonlab</a:t>
            </a:r>
            <a:endParaRPr lang="en-US" dirty="0">
              <a:solidFill>
                <a:srgbClr val="84000B"/>
              </a:solidFill>
              <a:latin typeface="Adobe Caslon Pro"/>
              <a:cs typeface="Adobe Caslon Pro"/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0" y="635000"/>
            <a:ext cx="9144000" cy="0"/>
          </a:xfrm>
          <a:prstGeom prst="line">
            <a:avLst/>
          </a:prstGeom>
          <a:ln w="76200">
            <a:gradFill flip="none" rotWithShape="1">
              <a:gsLst>
                <a:gs pos="44000">
                  <a:srgbClr val="800000"/>
                </a:gs>
                <a:gs pos="100000">
                  <a:srgbClr val="FFFFFF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97889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8" cy="635000"/>
          </a:xfrm>
        </p:spPr>
        <p:txBody>
          <a:bodyPr>
            <a:normAutofit/>
          </a:bodyPr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5A74F2F-5781-844A-A612-8A928398FBD5}" type="datetimeFigureOut">
              <a:rPr lang="en-US" smtClean="0"/>
              <a:t>12/15/15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F6CECA2-E71F-4242-8728-434C2E5A5AC7}" type="slidenum">
              <a:rPr lang="en-US" smtClean="0"/>
              <a:t>‹#›</a:t>
            </a:fld>
            <a:endParaRPr lang="en-US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0" y="6556381"/>
            <a:ext cx="9144000" cy="0"/>
          </a:xfrm>
          <a:prstGeom prst="line">
            <a:avLst/>
          </a:prstGeom>
          <a:ln w="76200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4" descr="http://upload.wikimedia.org/wikipedia/commons/4/4e/UMassAmherst_logo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196" y="6588133"/>
            <a:ext cx="2120802" cy="2746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 userDrawn="1"/>
        </p:nvSpPr>
        <p:spPr>
          <a:xfrm>
            <a:off x="-87315" y="6518308"/>
            <a:ext cx="1336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4000B"/>
                </a:solidFill>
                <a:latin typeface="Adobe Caslon Pro"/>
                <a:cs typeface="Adobe Caslon Pro"/>
              </a:rPr>
              <a:t>@</a:t>
            </a:r>
            <a:r>
              <a:rPr lang="en-US" dirty="0" err="1" smtClean="0">
                <a:solidFill>
                  <a:srgbClr val="84000B"/>
                </a:solidFill>
                <a:latin typeface="Adobe Caslon Pro"/>
                <a:cs typeface="Adobe Caslon Pro"/>
              </a:rPr>
              <a:t>peytonlab</a:t>
            </a:r>
            <a:endParaRPr lang="en-US" dirty="0">
              <a:solidFill>
                <a:srgbClr val="84000B"/>
              </a:solidFill>
              <a:latin typeface="Adobe Caslon Pro"/>
              <a:cs typeface="Adobe Caslon Pro"/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0" y="635000"/>
            <a:ext cx="9144000" cy="0"/>
          </a:xfrm>
          <a:prstGeom prst="line">
            <a:avLst/>
          </a:prstGeom>
          <a:ln w="76200">
            <a:gradFill flip="none" rotWithShape="1">
              <a:gsLst>
                <a:gs pos="44000">
                  <a:srgbClr val="800000"/>
                </a:gs>
                <a:gs pos="100000">
                  <a:srgbClr val="FFFFFF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35324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Tamil Sangam MN"/>
                <a:cs typeface="Tamil Sangam MN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Tamil Sangam MN"/>
                <a:cs typeface="Tamil Sangam MN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amil Sangam MN"/>
                <a:cs typeface="Tamil Sangam MN"/>
              </a:defRPr>
            </a:lvl1pPr>
          </a:lstStyle>
          <a:p>
            <a:fld id="{25A74F2F-5781-844A-A612-8A928398FBD5}" type="datetimeFigureOut">
              <a:rPr lang="en-US" smtClean="0"/>
              <a:pPr/>
              <a:t>12/15/15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amil Sangam MN"/>
                <a:cs typeface="Tamil Sangam MN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amil Sangam MN"/>
                <a:cs typeface="Tamil Sangam MN"/>
              </a:defRPr>
            </a:lvl1pPr>
          </a:lstStyle>
          <a:p>
            <a:fld id="{3F6CECA2-E71F-4242-8728-434C2E5A5AC7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0" y="6556381"/>
            <a:ext cx="9144000" cy="0"/>
          </a:xfrm>
          <a:prstGeom prst="line">
            <a:avLst/>
          </a:prstGeom>
          <a:ln w="76200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4" descr="http://upload.wikimedia.org/wikipedia/commons/4/4e/UMassAmherst_logo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196" y="6588133"/>
            <a:ext cx="2120802" cy="2746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 userDrawn="1"/>
        </p:nvSpPr>
        <p:spPr>
          <a:xfrm>
            <a:off x="-87315" y="6518308"/>
            <a:ext cx="1336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4000B"/>
                </a:solidFill>
                <a:latin typeface="Adobe Caslon Pro"/>
                <a:cs typeface="Adobe Caslon Pro"/>
              </a:rPr>
              <a:t>@</a:t>
            </a:r>
            <a:r>
              <a:rPr lang="en-US" dirty="0" err="1" smtClean="0">
                <a:solidFill>
                  <a:srgbClr val="84000B"/>
                </a:solidFill>
                <a:latin typeface="Adobe Caslon Pro"/>
                <a:cs typeface="Adobe Caslon Pro"/>
              </a:rPr>
              <a:t>peytonlab</a:t>
            </a:r>
            <a:endParaRPr lang="en-US" dirty="0">
              <a:solidFill>
                <a:srgbClr val="84000B"/>
              </a:solidFill>
              <a:latin typeface="Adobe Caslon Pro"/>
              <a:cs typeface="Adobe Caslon Pro"/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0" y="635000"/>
            <a:ext cx="9144000" cy="0"/>
          </a:xfrm>
          <a:prstGeom prst="line">
            <a:avLst/>
          </a:prstGeom>
          <a:ln w="76200">
            <a:gradFill flip="none" rotWithShape="1">
              <a:gsLst>
                <a:gs pos="44000">
                  <a:srgbClr val="800000"/>
                </a:gs>
                <a:gs pos="100000">
                  <a:srgbClr val="FFFFFF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28159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8" cy="635000"/>
          </a:xfrm>
        </p:spPr>
        <p:txBody>
          <a:bodyPr>
            <a:normAutofit/>
          </a:bodyPr>
          <a:lstStyle>
            <a:lvl1pPr algn="l">
              <a:defRPr sz="3200">
                <a:latin typeface="Tamil Sangam MN"/>
                <a:cs typeface="Tamil Sangam MN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5A74F2F-5781-844A-A612-8A928398FBD5}" type="datetimeFigureOut">
              <a:rPr lang="en-US" smtClean="0"/>
              <a:t>12/15/15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F6CECA2-E71F-4242-8728-434C2E5A5AC7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0" y="6556381"/>
            <a:ext cx="9144000" cy="0"/>
          </a:xfrm>
          <a:prstGeom prst="line">
            <a:avLst/>
          </a:prstGeom>
          <a:ln w="76200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4" descr="http://upload.wikimedia.org/wikipedia/commons/4/4e/UMassAmherst_logo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196" y="6588133"/>
            <a:ext cx="2120802" cy="2746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 userDrawn="1"/>
        </p:nvSpPr>
        <p:spPr>
          <a:xfrm>
            <a:off x="-87315" y="6518308"/>
            <a:ext cx="1336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4000B"/>
                </a:solidFill>
                <a:latin typeface="Adobe Caslon Pro"/>
                <a:cs typeface="Adobe Caslon Pro"/>
              </a:rPr>
              <a:t>@</a:t>
            </a:r>
            <a:r>
              <a:rPr lang="en-US" dirty="0" err="1" smtClean="0">
                <a:solidFill>
                  <a:srgbClr val="84000B"/>
                </a:solidFill>
                <a:latin typeface="Adobe Caslon Pro"/>
                <a:cs typeface="Adobe Caslon Pro"/>
              </a:rPr>
              <a:t>peytonlab</a:t>
            </a:r>
            <a:endParaRPr lang="en-US" dirty="0">
              <a:solidFill>
                <a:srgbClr val="84000B"/>
              </a:solidFill>
              <a:latin typeface="Adobe Caslon Pro"/>
              <a:cs typeface="Adobe Caslon Pro"/>
            </a:endParaRP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0" y="635000"/>
            <a:ext cx="9144000" cy="0"/>
          </a:xfrm>
          <a:prstGeom prst="line">
            <a:avLst/>
          </a:prstGeom>
          <a:ln w="76200">
            <a:gradFill flip="none" rotWithShape="1">
              <a:gsLst>
                <a:gs pos="44000">
                  <a:srgbClr val="800000"/>
                </a:gs>
                <a:gs pos="100000">
                  <a:srgbClr val="FFFFFF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50077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8" cy="635000"/>
          </a:xfrm>
        </p:spPr>
        <p:txBody>
          <a:bodyPr>
            <a:normAutofit/>
          </a:bodyPr>
          <a:lstStyle>
            <a:lvl1pPr algn="l"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5A74F2F-5781-844A-A612-8A928398FBD5}" type="datetimeFigureOut">
              <a:rPr lang="en-US" smtClean="0"/>
              <a:t>12/15/15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F6CECA2-E71F-4242-8728-434C2E5A5AC7}" type="slidenum">
              <a:rPr lang="en-US" smtClean="0"/>
              <a:t>‹#›</a:t>
            </a:fld>
            <a:endParaRPr lang="en-US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0" y="6556381"/>
            <a:ext cx="9144000" cy="0"/>
          </a:xfrm>
          <a:prstGeom prst="line">
            <a:avLst/>
          </a:prstGeom>
          <a:ln w="76200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4" descr="http://upload.wikimedia.org/wikipedia/commons/4/4e/UMassAmherst_logo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196" y="6588133"/>
            <a:ext cx="2120802" cy="2746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 userDrawn="1"/>
        </p:nvSpPr>
        <p:spPr>
          <a:xfrm>
            <a:off x="-87315" y="6518308"/>
            <a:ext cx="1336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4000B"/>
                </a:solidFill>
                <a:latin typeface="Adobe Caslon Pro"/>
                <a:cs typeface="Adobe Caslon Pro"/>
              </a:rPr>
              <a:t>@</a:t>
            </a:r>
            <a:r>
              <a:rPr lang="en-US" dirty="0" err="1" smtClean="0">
                <a:solidFill>
                  <a:srgbClr val="84000B"/>
                </a:solidFill>
                <a:latin typeface="Adobe Caslon Pro"/>
                <a:cs typeface="Adobe Caslon Pro"/>
              </a:rPr>
              <a:t>peytonlab</a:t>
            </a:r>
            <a:endParaRPr lang="en-US" dirty="0">
              <a:solidFill>
                <a:srgbClr val="84000B"/>
              </a:solidFill>
              <a:latin typeface="Adobe Caslon Pro"/>
              <a:cs typeface="Adobe Caslon Pro"/>
            </a:endParaRP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0" y="635000"/>
            <a:ext cx="9144000" cy="0"/>
          </a:xfrm>
          <a:prstGeom prst="line">
            <a:avLst/>
          </a:prstGeom>
          <a:ln w="76200">
            <a:gradFill flip="none" rotWithShape="1">
              <a:gsLst>
                <a:gs pos="44000">
                  <a:srgbClr val="800000"/>
                </a:gs>
                <a:gs pos="100000">
                  <a:srgbClr val="FFFFFF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5542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3432"/>
            <a:ext cx="9143998" cy="648432"/>
          </a:xfrm>
        </p:spPr>
        <p:txBody>
          <a:bodyPr>
            <a:normAutofit/>
          </a:bodyPr>
          <a:lstStyle>
            <a:lvl1pPr algn="l"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5A74F2F-5781-844A-A612-8A928398FBD5}" type="datetimeFigureOut">
              <a:rPr lang="en-US" smtClean="0"/>
              <a:t>12/15/15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F6CECA2-E71F-4242-8728-434C2E5A5AC7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6556381"/>
            <a:ext cx="9144000" cy="0"/>
          </a:xfrm>
          <a:prstGeom prst="line">
            <a:avLst/>
          </a:prstGeom>
          <a:ln w="76200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4" descr="http://upload.wikimedia.org/wikipedia/commons/4/4e/UMassAmherst_logo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196" y="6588133"/>
            <a:ext cx="2120802" cy="2746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 userDrawn="1"/>
        </p:nvSpPr>
        <p:spPr>
          <a:xfrm>
            <a:off x="-87315" y="6518308"/>
            <a:ext cx="1336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4000B"/>
                </a:solidFill>
                <a:latin typeface="Adobe Caslon Pro"/>
                <a:cs typeface="Adobe Caslon Pro"/>
              </a:rPr>
              <a:t>@</a:t>
            </a:r>
            <a:r>
              <a:rPr lang="en-US" dirty="0" err="1" smtClean="0">
                <a:solidFill>
                  <a:srgbClr val="84000B"/>
                </a:solidFill>
                <a:latin typeface="Adobe Caslon Pro"/>
                <a:cs typeface="Adobe Caslon Pro"/>
              </a:rPr>
              <a:t>peytonlab</a:t>
            </a:r>
            <a:endParaRPr lang="en-US" dirty="0">
              <a:solidFill>
                <a:srgbClr val="84000B"/>
              </a:solidFill>
              <a:latin typeface="Adobe Caslon Pro"/>
              <a:cs typeface="Adobe Caslon Pro"/>
            </a:endParaRP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0" y="635000"/>
            <a:ext cx="9144000" cy="0"/>
          </a:xfrm>
          <a:prstGeom prst="line">
            <a:avLst/>
          </a:prstGeom>
          <a:ln w="76200">
            <a:gradFill flip="none" rotWithShape="1">
              <a:gsLst>
                <a:gs pos="44000">
                  <a:srgbClr val="800000"/>
                </a:gs>
                <a:gs pos="100000">
                  <a:srgbClr val="FFFFFF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28553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5A74F2F-5781-844A-A612-8A928398FBD5}" type="datetimeFigureOut">
              <a:rPr lang="en-US" smtClean="0"/>
              <a:t>12/15/15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F6CECA2-E71F-4242-8728-434C2E5A5AC7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0" y="6556381"/>
            <a:ext cx="9144000" cy="0"/>
          </a:xfrm>
          <a:prstGeom prst="line">
            <a:avLst/>
          </a:prstGeom>
          <a:ln w="76200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4" descr="http://upload.wikimedia.org/wikipedia/commons/4/4e/UMassAmherst_logo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196" y="6588133"/>
            <a:ext cx="2120802" cy="2746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 userDrawn="1"/>
        </p:nvSpPr>
        <p:spPr>
          <a:xfrm>
            <a:off x="-87315" y="6518308"/>
            <a:ext cx="1336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4000B"/>
                </a:solidFill>
                <a:latin typeface="Adobe Caslon Pro"/>
                <a:cs typeface="Adobe Caslon Pro"/>
              </a:rPr>
              <a:t>@</a:t>
            </a:r>
            <a:r>
              <a:rPr lang="en-US" dirty="0" err="1" smtClean="0">
                <a:solidFill>
                  <a:srgbClr val="84000B"/>
                </a:solidFill>
                <a:latin typeface="Adobe Caslon Pro"/>
                <a:cs typeface="Adobe Caslon Pro"/>
              </a:rPr>
              <a:t>peytonlab</a:t>
            </a:r>
            <a:endParaRPr lang="en-US" dirty="0">
              <a:solidFill>
                <a:srgbClr val="84000B"/>
              </a:solidFill>
              <a:latin typeface="Adobe Caslon Pro"/>
              <a:cs typeface="Adobe Caslon Pro"/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635000"/>
            <a:ext cx="9144000" cy="0"/>
          </a:xfrm>
          <a:prstGeom prst="line">
            <a:avLst/>
          </a:prstGeom>
          <a:ln w="76200">
            <a:gradFill flip="none" rotWithShape="1">
              <a:gsLst>
                <a:gs pos="44000">
                  <a:srgbClr val="800000"/>
                </a:gs>
                <a:gs pos="100000">
                  <a:srgbClr val="FFFFFF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88853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5A74F2F-5781-844A-A612-8A928398FBD5}" type="datetimeFigureOut">
              <a:rPr lang="en-US" smtClean="0"/>
              <a:t>12/15/15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F6CECA2-E71F-4242-8728-434C2E5A5AC7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0" y="6556381"/>
            <a:ext cx="9144000" cy="0"/>
          </a:xfrm>
          <a:prstGeom prst="line">
            <a:avLst/>
          </a:prstGeom>
          <a:ln w="76200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4" descr="http://upload.wikimedia.org/wikipedia/commons/4/4e/UMassAmherst_logo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196" y="6588133"/>
            <a:ext cx="2120802" cy="2746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 userDrawn="1"/>
        </p:nvSpPr>
        <p:spPr>
          <a:xfrm>
            <a:off x="-87315" y="6518308"/>
            <a:ext cx="1336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4000B"/>
                </a:solidFill>
                <a:latin typeface="Adobe Caslon Pro"/>
                <a:cs typeface="Adobe Caslon Pro"/>
              </a:rPr>
              <a:t>@</a:t>
            </a:r>
            <a:r>
              <a:rPr lang="en-US" dirty="0" err="1" smtClean="0">
                <a:solidFill>
                  <a:srgbClr val="84000B"/>
                </a:solidFill>
                <a:latin typeface="Adobe Caslon Pro"/>
                <a:cs typeface="Adobe Caslon Pro"/>
              </a:rPr>
              <a:t>peytonlab</a:t>
            </a:r>
            <a:endParaRPr lang="en-US" dirty="0">
              <a:solidFill>
                <a:srgbClr val="84000B"/>
              </a:solidFill>
              <a:latin typeface="Adobe Caslon Pro"/>
              <a:cs typeface="Adobe Caslon Pro"/>
            </a:endParaRP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0" y="635000"/>
            <a:ext cx="9144000" cy="0"/>
          </a:xfrm>
          <a:prstGeom prst="line">
            <a:avLst/>
          </a:prstGeom>
          <a:ln w="76200">
            <a:gradFill flip="none" rotWithShape="1">
              <a:gsLst>
                <a:gs pos="44000">
                  <a:srgbClr val="800000"/>
                </a:gs>
                <a:gs pos="100000">
                  <a:srgbClr val="FFFFFF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27382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5A74F2F-5781-844A-A612-8A928398FBD5}" type="datetimeFigureOut">
              <a:rPr lang="en-US" smtClean="0"/>
              <a:t>12/15/15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F6CECA2-E71F-4242-8728-434C2E5A5AC7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0" y="6556381"/>
            <a:ext cx="9144000" cy="0"/>
          </a:xfrm>
          <a:prstGeom prst="line">
            <a:avLst/>
          </a:prstGeom>
          <a:ln w="76200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4" descr="http://upload.wikimedia.org/wikipedia/commons/4/4e/UMassAmherst_logo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196" y="6588133"/>
            <a:ext cx="2120802" cy="2746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 userDrawn="1"/>
        </p:nvSpPr>
        <p:spPr>
          <a:xfrm>
            <a:off x="-87315" y="6518308"/>
            <a:ext cx="1336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4000B"/>
                </a:solidFill>
                <a:latin typeface="Adobe Caslon Pro"/>
                <a:cs typeface="Adobe Caslon Pro"/>
              </a:rPr>
              <a:t>@</a:t>
            </a:r>
            <a:r>
              <a:rPr lang="en-US" dirty="0" err="1" smtClean="0">
                <a:solidFill>
                  <a:srgbClr val="84000B"/>
                </a:solidFill>
                <a:latin typeface="Adobe Caslon Pro"/>
                <a:cs typeface="Adobe Caslon Pro"/>
              </a:rPr>
              <a:t>peytonlab</a:t>
            </a:r>
            <a:endParaRPr lang="en-US" dirty="0">
              <a:solidFill>
                <a:srgbClr val="84000B"/>
              </a:solidFill>
              <a:latin typeface="Adobe Caslon Pro"/>
              <a:cs typeface="Adobe Caslon Pro"/>
            </a:endParaRP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0" y="635000"/>
            <a:ext cx="9144000" cy="0"/>
          </a:xfrm>
          <a:prstGeom prst="line">
            <a:avLst/>
          </a:prstGeom>
          <a:ln w="76200">
            <a:gradFill flip="none" rotWithShape="1">
              <a:gsLst>
                <a:gs pos="44000">
                  <a:srgbClr val="800000"/>
                </a:gs>
                <a:gs pos="100000">
                  <a:srgbClr val="FFFFFF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04778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627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Tamil Sangam MN"/>
          <a:ea typeface="+mj-ea"/>
          <a:cs typeface="Tamil Sangam MN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Tamil Sangam MN"/>
          <a:ea typeface="+mn-ea"/>
          <a:cs typeface="Tamil Sangam MN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Tamil Sangam MN"/>
          <a:ea typeface="+mn-ea"/>
          <a:cs typeface="Tamil Sangam MN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Tamil Sangam MN"/>
          <a:ea typeface="+mn-ea"/>
          <a:cs typeface="Tamil Sangam MN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Tamil Sangam MN"/>
          <a:ea typeface="+mn-ea"/>
          <a:cs typeface="Tamil Sangam MN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Tamil Sangam MN"/>
          <a:ea typeface="+mn-ea"/>
          <a:cs typeface="Tamil Sangam MN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47233"/>
            <a:ext cx="7772400" cy="1470025"/>
          </a:xfrm>
        </p:spPr>
        <p:txBody>
          <a:bodyPr>
            <a:normAutofit/>
          </a:bodyPr>
          <a:lstStyle/>
          <a:p>
            <a:r>
              <a:rPr lang="en-US" b="1" dirty="0"/>
              <a:t>Integrin-EGFR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Cross-Activation</a:t>
            </a:r>
            <a:endParaRPr lang="en-US" b="1" dirty="0">
              <a:latin typeface="Tamil Sangam MN"/>
              <a:cs typeface="Tamil Sangam MN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5458" y="3465833"/>
            <a:ext cx="7353085" cy="2428736"/>
          </a:xfrm>
        </p:spPr>
        <p:txBody>
          <a:bodyPr>
            <a:normAutofit fontScale="92500" lnSpcReduction="10000"/>
          </a:bodyPr>
          <a:lstStyle/>
          <a:p>
            <a:r>
              <a:rPr lang="en-US" sz="3300" dirty="0" smtClean="0">
                <a:solidFill>
                  <a:schemeClr val="tx1"/>
                </a:solidFill>
                <a:latin typeface="Tamil Sangam MN"/>
                <a:cs typeface="Tamil Sangam MN"/>
              </a:rPr>
              <a:t>Elizabeth Brooks</a:t>
            </a:r>
            <a:endParaRPr lang="en-US" sz="2400" dirty="0" smtClean="0">
              <a:solidFill>
                <a:schemeClr val="tx1"/>
              </a:solidFill>
              <a:latin typeface="Tamil Sangam MN"/>
              <a:cs typeface="Tamil Sangam MN"/>
            </a:endParaRPr>
          </a:p>
          <a:p>
            <a:r>
              <a:rPr lang="en-US" sz="2400" dirty="0" smtClean="0">
                <a:solidFill>
                  <a:schemeClr val="tx1"/>
                </a:solidFill>
                <a:latin typeface="Tamil Sangam MN"/>
                <a:cs typeface="Tamil Sangam MN"/>
              </a:rPr>
              <a:t>Department of Chemical Engineering</a:t>
            </a:r>
          </a:p>
          <a:p>
            <a:r>
              <a:rPr lang="en-US" sz="2400" dirty="0" smtClean="0">
                <a:solidFill>
                  <a:schemeClr val="tx1"/>
                </a:solidFill>
                <a:latin typeface="Tamil Sangam MN"/>
                <a:cs typeface="Tamil Sangam MN"/>
              </a:rPr>
              <a:t>University of Massachusetts, Amherst</a:t>
            </a:r>
            <a:endParaRPr lang="en-US" sz="2400" dirty="0">
              <a:solidFill>
                <a:schemeClr val="tx1"/>
              </a:solidFill>
              <a:latin typeface="Tamil Sangam MN"/>
              <a:cs typeface="Tamil Sangam MN"/>
            </a:endParaRPr>
          </a:p>
          <a:p>
            <a:endParaRPr lang="en-US" sz="2400" dirty="0" smtClean="0">
              <a:solidFill>
                <a:schemeClr val="tx1"/>
              </a:solidFill>
              <a:latin typeface="Tamil Sangam MN"/>
              <a:cs typeface="Tamil Sangam MN"/>
            </a:endParaRPr>
          </a:p>
          <a:p>
            <a:r>
              <a:rPr lang="en-US" sz="2400" dirty="0" smtClean="0">
                <a:solidFill>
                  <a:schemeClr val="tx1"/>
                </a:solidFill>
                <a:latin typeface="Tamil Sangam MN"/>
                <a:cs typeface="Tamil Sangam MN"/>
              </a:rPr>
              <a:t>Peyton Lab Group Meeting</a:t>
            </a:r>
          </a:p>
          <a:p>
            <a:r>
              <a:rPr lang="en-US" sz="2400" dirty="0" smtClean="0">
                <a:solidFill>
                  <a:schemeClr val="tx1"/>
                </a:solidFill>
                <a:latin typeface="Tamil Sangam MN"/>
                <a:cs typeface="Tamil Sangam MN"/>
              </a:rPr>
              <a:t>December </a:t>
            </a:r>
            <a:r>
              <a:rPr lang="en-US" sz="2400" dirty="0" smtClean="0">
                <a:solidFill>
                  <a:schemeClr val="tx1"/>
                </a:solidFill>
              </a:rPr>
              <a:t>14</a:t>
            </a:r>
            <a:r>
              <a:rPr lang="en-US" sz="2400" dirty="0" smtClean="0">
                <a:solidFill>
                  <a:schemeClr val="tx1"/>
                </a:solidFill>
                <a:latin typeface="Tamil Sangam MN"/>
                <a:cs typeface="Tamil Sangam MN"/>
              </a:rPr>
              <a:t>, 2015</a:t>
            </a:r>
          </a:p>
        </p:txBody>
      </p:sp>
    </p:spTree>
    <p:extLst>
      <p:ext uri="{BB962C8B-B14F-4D97-AF65-F5344CB8AC3E}">
        <p14:creationId xmlns:p14="http://schemas.microsoft.com/office/powerpoint/2010/main" val="1458369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5"/>
    </mc:Choice>
    <mc:Fallback xmlns="">
      <p:transition xmlns:p14="http://schemas.microsoft.com/office/powerpoint/2010/main" spd="slow" advTm="535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Carcinoma invasion and metastasis is promoted by specific integrin and EGFR crosstalk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90153" y="871838"/>
            <a:ext cx="4453014" cy="2243903"/>
          </a:xfrm>
        </p:spPr>
        <p:txBody>
          <a:bodyPr numCol="2">
            <a:noAutofit/>
          </a:bodyPr>
          <a:lstStyle/>
          <a:p>
            <a:r>
              <a:rPr lang="en-US" sz="1800" dirty="0"/>
              <a:t>EGF stimulation induces αvβ5-mediated carcinoma cell migration on </a:t>
            </a:r>
            <a:r>
              <a:rPr lang="en-US" sz="1800" dirty="0" err="1" smtClean="0"/>
              <a:t>vitronectin</a:t>
            </a:r>
            <a:endParaRPr lang="en-US" sz="1800" dirty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/>
          </a:p>
          <a:p>
            <a:r>
              <a:rPr lang="en-US" sz="1800" dirty="0" smtClean="0"/>
              <a:t>Carcinoma cells migrate on </a:t>
            </a:r>
            <a:r>
              <a:rPr lang="en-US" sz="1800" dirty="0"/>
              <a:t>integrin β1-mediated substrates </a:t>
            </a:r>
            <a:r>
              <a:rPr lang="en-US" sz="1800" dirty="0" smtClean="0"/>
              <a:t>(</a:t>
            </a:r>
            <a:r>
              <a:rPr lang="en-US" sz="1800" dirty="0" err="1" smtClean="0"/>
              <a:t>fibronectin</a:t>
            </a:r>
            <a:r>
              <a:rPr lang="en-US" sz="1800" dirty="0" smtClean="0"/>
              <a:t> </a:t>
            </a:r>
            <a:r>
              <a:rPr lang="en-US" sz="1800" dirty="0"/>
              <a:t>or </a:t>
            </a:r>
            <a:r>
              <a:rPr lang="en-US" sz="1800" dirty="0" smtClean="0"/>
              <a:t>collagen) </a:t>
            </a:r>
            <a:r>
              <a:rPr lang="en-US" sz="1800" dirty="0"/>
              <a:t>in an EGF- independent manner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98656" y="6562812"/>
            <a:ext cx="25827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latin typeface="Tamil Sangam MN" charset="0"/>
                <a:ea typeface="Tamil Sangam MN" charset="0"/>
                <a:cs typeface="Tamil Sangam MN" charset="0"/>
              </a:rPr>
              <a:t>Ricono</a:t>
            </a:r>
            <a:r>
              <a:rPr lang="en-US" sz="1200" dirty="0" smtClean="0">
                <a:latin typeface="Tamil Sangam MN" charset="0"/>
                <a:ea typeface="Tamil Sangam MN" charset="0"/>
                <a:cs typeface="Tamil Sangam MN" charset="0"/>
              </a:rPr>
              <a:t> et al., Cancer Research, 2009</a:t>
            </a:r>
            <a:endParaRPr lang="en-US" sz="1200" dirty="0">
              <a:latin typeface="Tamil Sangam MN" charset="0"/>
              <a:ea typeface="Tamil Sangam MN" charset="0"/>
              <a:cs typeface="Tamil Sangam MN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430" y="726690"/>
            <a:ext cx="4120474" cy="24169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66" y="3289851"/>
            <a:ext cx="4110648" cy="22524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092" y="3345317"/>
            <a:ext cx="3153030" cy="214147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11818" y="5465372"/>
            <a:ext cx="23717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err="1" smtClean="0">
                <a:latin typeface="Tamil Sangam MN" charset="0"/>
                <a:ea typeface="Tamil Sangam MN" charset="0"/>
                <a:cs typeface="Tamil Sangam MN" charset="0"/>
              </a:rPr>
              <a:t>Src</a:t>
            </a:r>
            <a:r>
              <a:rPr lang="en-US" dirty="0" smtClean="0">
                <a:latin typeface="Tamil Sangam MN" charset="0"/>
                <a:ea typeface="Tamil Sangam MN" charset="0"/>
                <a:cs typeface="Tamil Sangam MN" charset="0"/>
              </a:rPr>
              <a:t> kinase is sufficient for 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b</a:t>
            </a:r>
            <a:r>
              <a:rPr lang="en-US" dirty="0" smtClean="0">
                <a:latin typeface="Tamil Sangam MN" charset="0"/>
                <a:ea typeface="Tamil Sangam MN" charset="0"/>
                <a:cs typeface="Tamil Sangam MN" charset="0"/>
              </a:rPr>
              <a:t>5-mediated migration </a:t>
            </a:r>
            <a:endParaRPr lang="en-US" dirty="0">
              <a:latin typeface="Tamil Sangam MN" charset="0"/>
              <a:ea typeface="Tamil Sangam MN" charset="0"/>
              <a:cs typeface="Tamil Sangam MN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27877" y="5542261"/>
            <a:ext cx="28986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>
                <a:latin typeface="Tamil Sangam MN" charset="0"/>
                <a:ea typeface="Tamil Sangam MN" charset="0"/>
                <a:cs typeface="Tamil Sangam MN" charset="0"/>
              </a:rPr>
              <a:t>Pretreatment of with a </a:t>
            </a:r>
            <a:r>
              <a:rPr lang="en-US" dirty="0" err="1" smtClean="0">
                <a:latin typeface="Tamil Sangam MN" charset="0"/>
                <a:ea typeface="Tamil Sangam MN" charset="0"/>
                <a:cs typeface="Tamil Sangam MN" charset="0"/>
              </a:rPr>
              <a:t>Src</a:t>
            </a:r>
            <a:r>
              <a:rPr lang="en-US" dirty="0" smtClean="0">
                <a:latin typeface="Tamil Sangam MN" charset="0"/>
                <a:ea typeface="Tamil Sangam MN" charset="0"/>
                <a:cs typeface="Tamil Sangam MN" charset="0"/>
              </a:rPr>
              <a:t> inhibitor blocked EGF-induced migration</a:t>
            </a:r>
            <a:endParaRPr lang="en-US" dirty="0">
              <a:latin typeface="Tamil Sangam MN" charset="0"/>
              <a:ea typeface="Tamil Sangam MN" charset="0"/>
              <a:cs typeface="Tamil Sangam M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596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Carcinoma invasion and metastasis is promoted by specific integrin and EGFR crosstalk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64048" y="1007356"/>
            <a:ext cx="2720661" cy="5129467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112" y="1328851"/>
            <a:ext cx="3156398" cy="397132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98656" y="6562812"/>
            <a:ext cx="25827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latin typeface="Tamil Sangam MN" charset="0"/>
                <a:ea typeface="Tamil Sangam MN" charset="0"/>
                <a:cs typeface="Tamil Sangam MN" charset="0"/>
              </a:rPr>
              <a:t>Ricono</a:t>
            </a:r>
            <a:r>
              <a:rPr lang="en-US" sz="1200" dirty="0" smtClean="0">
                <a:latin typeface="Tamil Sangam MN" charset="0"/>
                <a:ea typeface="Tamil Sangam MN" charset="0"/>
                <a:cs typeface="Tamil Sangam MN" charset="0"/>
              </a:rPr>
              <a:t> et al., Cancer Research, 2009</a:t>
            </a:r>
            <a:endParaRPr lang="en-US" sz="1200" dirty="0">
              <a:latin typeface="Tamil Sangam MN" charset="0"/>
              <a:ea typeface="Tamil Sangam MN" charset="0"/>
              <a:cs typeface="Tamil Sangam M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09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Spatially defined EGFR Activation Reveals the Role of 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b</a:t>
            </a:r>
            <a:r>
              <a:rPr lang="en-US" dirty="0" smtClean="0"/>
              <a:t>1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744" y="916367"/>
            <a:ext cx="2538036" cy="1774065"/>
          </a:xfrm>
        </p:spPr>
        <p:txBody>
          <a:bodyPr>
            <a:normAutofit/>
          </a:bodyPr>
          <a:lstStyle/>
          <a:p>
            <a:r>
              <a:rPr lang="en-US" sz="2000" dirty="0" err="1" smtClean="0"/>
              <a:t>Miropatterning</a:t>
            </a:r>
            <a:r>
              <a:rPr lang="en-US" sz="2000" dirty="0" smtClean="0"/>
              <a:t> of EGF on surface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1398656" y="6562812"/>
            <a:ext cx="27158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latin typeface="Tamil Sangam MN" charset="0"/>
                <a:ea typeface="Tamil Sangam MN" charset="0"/>
                <a:cs typeface="Tamil Sangam MN" charset="0"/>
              </a:rPr>
              <a:t>Singhai</a:t>
            </a:r>
            <a:r>
              <a:rPr lang="en-US" sz="1200" dirty="0" smtClean="0">
                <a:latin typeface="Tamil Sangam MN" charset="0"/>
                <a:ea typeface="Tamil Sangam MN" charset="0"/>
                <a:cs typeface="Tamil Sangam MN" charset="0"/>
              </a:rPr>
              <a:t> et al., Biophysical Journal, 2014</a:t>
            </a:r>
            <a:endParaRPr lang="en-US" sz="1200" dirty="0">
              <a:latin typeface="Tamil Sangam MN" charset="0"/>
              <a:ea typeface="Tamil Sangam MN" charset="0"/>
              <a:cs typeface="Tamil Sangam MN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84" y="1864395"/>
            <a:ext cx="2779367" cy="22148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44" y="4386009"/>
            <a:ext cx="4398942" cy="18699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837" y="941806"/>
            <a:ext cx="3528123" cy="326327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26546" y="5100035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>
                <a:latin typeface="Tamil Sangam MN" charset="0"/>
                <a:ea typeface="Tamil Sangam MN" charset="0"/>
                <a:cs typeface="Tamil Sangam MN" charset="0"/>
              </a:rPr>
              <a:t>F-actin </a:t>
            </a:r>
            <a:r>
              <a:rPr lang="en-US" dirty="0" err="1" smtClean="0">
                <a:latin typeface="Tamil Sangam MN" charset="0"/>
                <a:ea typeface="Tamil Sangam MN" charset="0"/>
                <a:cs typeface="Tamil Sangam MN" charset="0"/>
              </a:rPr>
              <a:t>coredistributes</a:t>
            </a:r>
            <a:r>
              <a:rPr lang="en-US" dirty="0" smtClean="0">
                <a:latin typeface="Tamil Sangam MN" charset="0"/>
                <a:ea typeface="Tamil Sangam MN" charset="0"/>
                <a:cs typeface="Tamil Sangam MN" charset="0"/>
              </a:rPr>
              <a:t> with EGFR at the plasma membrane</a:t>
            </a:r>
            <a:endParaRPr lang="en-US" dirty="0">
              <a:latin typeface="Tamil Sangam MN" charset="0"/>
              <a:ea typeface="Tamil Sangam MN" charset="0"/>
              <a:cs typeface="Tamil Sangam MN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82960" y="1864395"/>
            <a:ext cx="189534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err="1" smtClean="0">
                <a:latin typeface="Tamil Sangam MN" charset="0"/>
                <a:ea typeface="Tamil Sangam MN" charset="0"/>
                <a:cs typeface="Tamil Sangam MN" charset="0"/>
              </a:rPr>
              <a:t>Paxillin</a:t>
            </a:r>
            <a:r>
              <a:rPr lang="en-US" dirty="0" smtClean="0">
                <a:latin typeface="Tamil Sangam MN" charset="0"/>
                <a:ea typeface="Tamil Sangam MN" charset="0"/>
                <a:cs typeface="Tamil Sangam MN" charset="0"/>
              </a:rPr>
              <a:t> is recruited to EGF patterns in a ligand dependent manner</a:t>
            </a:r>
            <a:endParaRPr lang="en-US" dirty="0">
              <a:latin typeface="Tamil Sangam MN" charset="0"/>
              <a:ea typeface="Tamil Sangam MN" charset="0"/>
              <a:cs typeface="Tamil Sangam M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2928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Spatially defined EGFR Activation Reveals the Role of 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b</a:t>
            </a:r>
            <a:r>
              <a:rPr lang="en-US" dirty="0"/>
              <a:t>1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637566" y="898220"/>
            <a:ext cx="261779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Symbol" charset="2"/>
                <a:ea typeface="Symbol" charset="2"/>
                <a:cs typeface="Symbol" charset="2"/>
              </a:rPr>
              <a:t>b</a:t>
            </a:r>
            <a:r>
              <a:rPr lang="en-US" dirty="0" smtClean="0">
                <a:latin typeface="Tamil Sangam MN" charset="0"/>
                <a:ea typeface="Tamil Sangam MN" charset="0"/>
                <a:cs typeface="Tamil Sangam MN" charset="0"/>
              </a:rPr>
              <a:t>1 containing </a:t>
            </a:r>
            <a:r>
              <a:rPr lang="en-US" dirty="0" err="1" smtClean="0">
                <a:latin typeface="Tamil Sangam MN" charset="0"/>
                <a:ea typeface="Tamil Sangam MN" charset="0"/>
                <a:cs typeface="Tamil Sangam MN" charset="0"/>
              </a:rPr>
              <a:t>integrins</a:t>
            </a:r>
            <a:r>
              <a:rPr lang="en-US" dirty="0" smtClean="0">
                <a:latin typeface="Tamil Sangam MN" charset="0"/>
                <a:ea typeface="Tamil Sangam MN" charset="0"/>
                <a:cs typeface="Tamil Sangam MN" charset="0"/>
              </a:rPr>
              <a:t> are localized to pattern-recruited EGFR signaling complexes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latin typeface="Tamil Sangam MN" charset="0"/>
                <a:ea typeface="Tamil Sangam MN" charset="0"/>
                <a:cs typeface="Tamil Sangam MN" charset="0"/>
              </a:rPr>
              <a:t>Higher concentrations are found at peripheral EGF patterned features </a:t>
            </a:r>
            <a:endParaRPr lang="en-US" dirty="0">
              <a:latin typeface="Tamil Sangam MN" charset="0"/>
              <a:ea typeface="Tamil Sangam MN" charset="0"/>
              <a:cs typeface="Tamil Sangam MN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83" y="705036"/>
            <a:ext cx="5523683" cy="27908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98656" y="6562812"/>
            <a:ext cx="27158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latin typeface="Tamil Sangam MN" charset="0"/>
                <a:ea typeface="Tamil Sangam MN" charset="0"/>
                <a:cs typeface="Tamil Sangam MN" charset="0"/>
              </a:rPr>
              <a:t>Singhai</a:t>
            </a:r>
            <a:r>
              <a:rPr lang="en-US" sz="1200" dirty="0" smtClean="0">
                <a:latin typeface="Tamil Sangam MN" charset="0"/>
                <a:ea typeface="Tamil Sangam MN" charset="0"/>
                <a:cs typeface="Tamil Sangam MN" charset="0"/>
              </a:rPr>
              <a:t> et al., Biophysical Journal, 2014</a:t>
            </a:r>
            <a:endParaRPr lang="en-US" sz="1200" dirty="0">
              <a:latin typeface="Tamil Sangam MN" charset="0"/>
              <a:ea typeface="Tamil Sangam MN" charset="0"/>
              <a:cs typeface="Tamil Sangam MN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83" y="3495873"/>
            <a:ext cx="3189142" cy="297877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303025" y="4229974"/>
            <a:ext cx="26177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err="1" smtClean="0">
                <a:latin typeface="Tamil Sangam MN" charset="0"/>
                <a:ea typeface="Tamil Sangam MN" charset="0"/>
                <a:cs typeface="Tamil Sangam MN" charset="0"/>
              </a:rPr>
              <a:t>Ras</a:t>
            </a:r>
            <a:r>
              <a:rPr lang="en-US" dirty="0" smtClean="0">
                <a:latin typeface="Tamil Sangam MN" charset="0"/>
                <a:ea typeface="Tamil Sangam MN" charset="0"/>
                <a:cs typeface="Tamil Sangam MN" charset="0"/>
              </a:rPr>
              <a:t>, MEK, and </a:t>
            </a:r>
            <a:r>
              <a:rPr lang="en-US" dirty="0" err="1">
                <a:latin typeface="Tamil Sangam MN" charset="0"/>
                <a:ea typeface="Tamil Sangam MN" charset="0"/>
                <a:cs typeface="Tamil Sangam MN" charset="0"/>
              </a:rPr>
              <a:t>pErk</a:t>
            </a:r>
            <a:r>
              <a:rPr lang="en-US" dirty="0">
                <a:latin typeface="Tamil Sangam MN" charset="0"/>
                <a:ea typeface="Tamil Sangam MN" charset="0"/>
                <a:cs typeface="Tamil Sangam MN" charset="0"/>
              </a:rPr>
              <a:t> </a:t>
            </a:r>
            <a:r>
              <a:rPr lang="en-US" dirty="0" err="1">
                <a:latin typeface="Tamil Sangam MN" charset="0"/>
                <a:ea typeface="Tamil Sangam MN" charset="0"/>
                <a:cs typeface="Tamil Sangam MN" charset="0"/>
              </a:rPr>
              <a:t>coredistribute</a:t>
            </a:r>
            <a:r>
              <a:rPr lang="en-US" dirty="0">
                <a:latin typeface="Tamil Sangam MN" charset="0"/>
                <a:ea typeface="Tamil Sangam MN" charset="0"/>
                <a:cs typeface="Tamil Sangam MN" charset="0"/>
              </a:rPr>
              <a:t> with EGFR signaling complexes at the plasma membrane. </a:t>
            </a:r>
          </a:p>
        </p:txBody>
      </p:sp>
    </p:spTree>
    <p:extLst>
      <p:ext uri="{BB962C8B-B14F-4D97-AF65-F5344CB8AC3E}">
        <p14:creationId xmlns:p14="http://schemas.microsoft.com/office/powerpoint/2010/main" val="1473239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53038"/>
            <a:ext cx="8229600" cy="5173126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Integrin-EGFR cross-talk can enhance the effects signaling pathways </a:t>
            </a:r>
          </a:p>
          <a:p>
            <a:r>
              <a:rPr lang="en-US" dirty="0" err="1" smtClean="0"/>
              <a:t>Integrins</a:t>
            </a:r>
            <a:r>
              <a:rPr lang="en-US" dirty="0" smtClean="0"/>
              <a:t> can activate growth factor receptor binding in the absence of a growth factor ligand</a:t>
            </a:r>
          </a:p>
          <a:p>
            <a:r>
              <a:rPr lang="en-US" dirty="0" smtClean="0"/>
              <a:t>Integrin-EGFR cross-talk plays an important role in focal adhesions</a:t>
            </a:r>
          </a:p>
          <a:p>
            <a:r>
              <a:rPr lang="en-US" dirty="0" smtClean="0"/>
              <a:t>Integrin-EGFR cross-activation does not occur with all </a:t>
            </a:r>
            <a:r>
              <a:rPr lang="en-US" dirty="0" err="1" smtClean="0"/>
              <a:t>integrins</a:t>
            </a:r>
            <a:r>
              <a:rPr lang="en-US" dirty="0" smtClean="0"/>
              <a:t> and depends on cell type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1390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directions and unanswered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6372"/>
            <a:ext cx="8229600" cy="4889791"/>
          </a:xfrm>
        </p:spPr>
        <p:txBody>
          <a:bodyPr/>
          <a:lstStyle/>
          <a:p>
            <a:r>
              <a:rPr lang="en-US" dirty="0" smtClean="0"/>
              <a:t>Does integrin-mediated or ligand independent phosphorylation of EGF produce unique biological effects?</a:t>
            </a:r>
          </a:p>
          <a:p>
            <a:r>
              <a:rPr lang="en-US" dirty="0" smtClean="0"/>
              <a:t>In our model systems it is important to consider that growth factors and </a:t>
            </a:r>
            <a:r>
              <a:rPr lang="en-US" dirty="0" err="1" smtClean="0"/>
              <a:t>integrins</a:t>
            </a:r>
            <a:r>
              <a:rPr lang="en-US" dirty="0" smtClean="0"/>
              <a:t> could be working together </a:t>
            </a:r>
            <a:endParaRPr lang="en-US" dirty="0"/>
          </a:p>
          <a:p>
            <a:r>
              <a:rPr lang="en-US" dirty="0" smtClean="0"/>
              <a:t>What types of integrin/growth factor receptor interactions may be worth focusing on?</a:t>
            </a:r>
          </a:p>
        </p:txBody>
      </p:sp>
    </p:spTree>
    <p:extLst>
      <p:ext uri="{BB962C8B-B14F-4D97-AF65-F5344CB8AC3E}">
        <p14:creationId xmlns:p14="http://schemas.microsoft.com/office/powerpoint/2010/main" val="2060317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EGFR Signaling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5225" y="785612"/>
            <a:ext cx="4376783" cy="5340552"/>
          </a:xfrm>
        </p:spPr>
        <p:txBody>
          <a:bodyPr>
            <a:noAutofit/>
          </a:bodyPr>
          <a:lstStyle/>
          <a:p>
            <a:r>
              <a:rPr lang="en-US" sz="1800" dirty="0" smtClean="0"/>
              <a:t>EGFR is in a receptor tyrosine kinase in the same family as HER2</a:t>
            </a:r>
          </a:p>
          <a:p>
            <a:r>
              <a:rPr lang="en-US" sz="1800" dirty="0" smtClean="0"/>
              <a:t>Activated by binding of EGF and TGF-</a:t>
            </a:r>
            <a:r>
              <a:rPr lang="en-US" sz="1800" dirty="0" smtClean="0">
                <a:latin typeface="Symbol" charset="2"/>
                <a:ea typeface="Symbol" charset="2"/>
                <a:cs typeface="Symbol" charset="2"/>
              </a:rPr>
              <a:t>a</a:t>
            </a:r>
            <a:r>
              <a:rPr lang="en-US" sz="1800" dirty="0"/>
              <a:t>	</a:t>
            </a:r>
            <a:endParaRPr lang="en-US" sz="1800" dirty="0" smtClean="0"/>
          </a:p>
          <a:p>
            <a:pPr lvl="1"/>
            <a:r>
              <a:rPr lang="en-US" sz="1800" dirty="0" smtClean="0"/>
              <a:t>Becomes an active </a:t>
            </a:r>
            <a:r>
              <a:rPr lang="en-US" sz="1800" dirty="0" err="1" smtClean="0"/>
              <a:t>homodimer</a:t>
            </a:r>
            <a:endParaRPr lang="en-US" sz="1800" dirty="0" smtClean="0"/>
          </a:p>
          <a:p>
            <a:pPr lvl="1"/>
            <a:r>
              <a:rPr lang="en-US" sz="1800" dirty="0" smtClean="0"/>
              <a:t>May also form a heterodimer with other members of the ERBB family</a:t>
            </a:r>
          </a:p>
          <a:p>
            <a:r>
              <a:rPr lang="en-US" sz="1800" dirty="0"/>
              <a:t>The dimerization of EGFR results in </a:t>
            </a:r>
            <a:r>
              <a:rPr lang="en-US" sz="1800" dirty="0" err="1" smtClean="0"/>
              <a:t>autophosphroylation</a:t>
            </a:r>
            <a:r>
              <a:rPr lang="en-US" sz="1800" dirty="0" smtClean="0"/>
              <a:t> </a:t>
            </a:r>
            <a:r>
              <a:rPr lang="en-US" sz="1800" dirty="0"/>
              <a:t>and downstream signaling pathways are activated</a:t>
            </a:r>
          </a:p>
          <a:p>
            <a:pPr lvl="1"/>
            <a:r>
              <a:rPr lang="en-US" sz="1800" dirty="0"/>
              <a:t>MAPK</a:t>
            </a:r>
          </a:p>
          <a:p>
            <a:pPr lvl="1"/>
            <a:r>
              <a:rPr lang="en-US" sz="1800" dirty="0" err="1"/>
              <a:t>Akt</a:t>
            </a:r>
            <a:endParaRPr lang="en-US" sz="1800" dirty="0"/>
          </a:p>
          <a:p>
            <a:pPr lvl="1"/>
            <a:r>
              <a:rPr lang="en-US" sz="1800" dirty="0"/>
              <a:t>JNK</a:t>
            </a:r>
          </a:p>
          <a:p>
            <a:pPr lvl="1"/>
            <a:r>
              <a:rPr lang="en-US" sz="1800" dirty="0"/>
              <a:t>I</a:t>
            </a:r>
            <a:r>
              <a:rPr lang="en-US" sz="1800" dirty="0" smtClean="0"/>
              <a:t>mportant </a:t>
            </a:r>
            <a:r>
              <a:rPr lang="en-US" sz="1800" dirty="0"/>
              <a:t>in cell migration, adhesion, and proliferation---</a:t>
            </a:r>
            <a:r>
              <a:rPr lang="en-US" sz="1800" dirty="0" err="1"/>
              <a:t>integrins</a:t>
            </a:r>
            <a:r>
              <a:rPr lang="en-US" sz="1800" dirty="0"/>
              <a:t> are also involved in these </a:t>
            </a:r>
            <a:r>
              <a:rPr lang="en-US" sz="1800" dirty="0" smtClean="0"/>
              <a:t>processes</a:t>
            </a:r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1223493"/>
            <a:ext cx="4547855" cy="37928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98656" y="6562812"/>
            <a:ext cx="31133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latin typeface="Tamil Sangam MN" charset="0"/>
                <a:ea typeface="Tamil Sangam MN" charset="0"/>
                <a:cs typeface="Tamil Sangam MN" charset="0"/>
              </a:rPr>
              <a:t>Scaltriti</a:t>
            </a:r>
            <a:r>
              <a:rPr lang="en-US" sz="1200" dirty="0" smtClean="0">
                <a:latin typeface="Tamil Sangam MN" charset="0"/>
                <a:ea typeface="Tamil Sangam MN" charset="0"/>
                <a:cs typeface="Tamil Sangam MN" charset="0"/>
              </a:rPr>
              <a:t> et al., Clinical Cancer Research, 2006</a:t>
            </a:r>
            <a:endParaRPr lang="en-US" sz="1200" dirty="0">
              <a:latin typeface="Tamil Sangam MN" charset="0"/>
              <a:ea typeface="Tamil Sangam MN" charset="0"/>
              <a:cs typeface="Tamil Sangam M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2785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role of EGFR in Cancer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833" y="866105"/>
            <a:ext cx="4797380" cy="5547574"/>
          </a:xfrm>
        </p:spPr>
        <p:txBody>
          <a:bodyPr>
            <a:normAutofit/>
          </a:bodyPr>
          <a:lstStyle/>
          <a:p>
            <a:r>
              <a:rPr lang="en-US" dirty="0" smtClean="0"/>
              <a:t>EGFR </a:t>
            </a:r>
            <a:r>
              <a:rPr lang="en-US" dirty="0"/>
              <a:t>is overexpressed in many </a:t>
            </a:r>
            <a:r>
              <a:rPr lang="en-US" dirty="0" smtClean="0"/>
              <a:t>cancers</a:t>
            </a:r>
          </a:p>
          <a:p>
            <a:r>
              <a:rPr lang="en-US" dirty="0" smtClean="0"/>
              <a:t>Overexpression of EGFR in breast cancer is associated with poor clinical outcomes</a:t>
            </a:r>
          </a:p>
          <a:p>
            <a:r>
              <a:rPr lang="en-US" dirty="0" smtClean="0"/>
              <a:t>EGFR inhibitors have been developed with limited clinical success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051" y="1651357"/>
            <a:ext cx="4405949" cy="35903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63050" y="6562812"/>
            <a:ext cx="20345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latin typeface="Tamil Sangam MN" charset="0"/>
                <a:ea typeface="Tamil Sangam MN" charset="0"/>
                <a:cs typeface="Tamil Sangam MN" charset="0"/>
              </a:rPr>
              <a:t>Normanno</a:t>
            </a:r>
            <a:r>
              <a:rPr lang="en-US" sz="1200" dirty="0" smtClean="0">
                <a:latin typeface="Tamil Sangam MN" charset="0"/>
                <a:ea typeface="Tamil Sangam MN" charset="0"/>
                <a:cs typeface="Tamil Sangam MN" charset="0"/>
              </a:rPr>
              <a:t> et al., Gene, 2005</a:t>
            </a:r>
            <a:endParaRPr lang="en-US" sz="1200" dirty="0">
              <a:latin typeface="Tamil Sangam MN" charset="0"/>
              <a:ea typeface="Tamil Sangam MN" charset="0"/>
              <a:cs typeface="Tamil Sangam M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1285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Integrin-EGFR cross-activation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912" y="779450"/>
            <a:ext cx="7683144" cy="54328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98656" y="6562812"/>
            <a:ext cx="28663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latin typeface="Tamil Sangam MN" charset="0"/>
                <a:ea typeface="Tamil Sangam MN" charset="0"/>
                <a:cs typeface="Tamil Sangam MN" charset="0"/>
              </a:rPr>
              <a:t>Desgrosellier</a:t>
            </a:r>
            <a:r>
              <a:rPr lang="en-US" sz="1200" dirty="0" smtClean="0">
                <a:latin typeface="Tamil Sangam MN" charset="0"/>
                <a:ea typeface="Tamil Sangam MN" charset="0"/>
                <a:cs typeface="Tamil Sangam MN" charset="0"/>
              </a:rPr>
              <a:t> et al., Nature Reviews, 2010</a:t>
            </a:r>
            <a:endParaRPr lang="en-US" sz="1200" dirty="0">
              <a:latin typeface="Tamil Sangam MN" charset="0"/>
              <a:ea typeface="Tamil Sangam MN" charset="0"/>
              <a:cs typeface="Tamil Sangam M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1669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Integrin-EGFR cross-activation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54546" y="6076421"/>
            <a:ext cx="55945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Schwartz et al., </a:t>
            </a:r>
            <a:r>
              <a:rPr lang="en-US" sz="800" dirty="0" err="1"/>
              <a:t>Curr</a:t>
            </a:r>
            <a:r>
              <a:rPr lang="en-US" sz="800" dirty="0"/>
              <a:t>. </a:t>
            </a:r>
            <a:r>
              <a:rPr lang="en-US" sz="800" dirty="0" err="1"/>
              <a:t>Opin</a:t>
            </a:r>
            <a:r>
              <a:rPr lang="en-US" sz="800" dirty="0"/>
              <a:t>. Cell Biol. </a:t>
            </a:r>
            <a:r>
              <a:rPr lang="en-US" sz="800" dirty="0" smtClean="0"/>
              <a:t>1999; Yamada</a:t>
            </a:r>
            <a:r>
              <a:rPr lang="en-US" sz="800" dirty="0"/>
              <a:t>, K. M. </a:t>
            </a:r>
            <a:r>
              <a:rPr lang="en-US" sz="800" dirty="0" smtClean="0"/>
              <a:t>et al., Humana </a:t>
            </a:r>
            <a:r>
              <a:rPr lang="en-US" sz="800" dirty="0"/>
              <a:t>Press, </a:t>
            </a:r>
            <a:r>
              <a:rPr lang="en-US" sz="800" dirty="0" smtClean="0"/>
              <a:t>2000; Moro</a:t>
            </a:r>
            <a:r>
              <a:rPr lang="en-US" sz="800" dirty="0"/>
              <a:t>, L. et al. J. Biol. </a:t>
            </a:r>
            <a:r>
              <a:rPr lang="en-US" sz="800" dirty="0" smtClean="0"/>
              <a:t>Chem., 2002; </a:t>
            </a:r>
          </a:p>
          <a:p>
            <a:r>
              <a:rPr lang="en-US" sz="800" dirty="0" smtClean="0"/>
              <a:t>Miyamoto</a:t>
            </a:r>
            <a:r>
              <a:rPr lang="en-US" sz="800" dirty="0"/>
              <a:t>, </a:t>
            </a:r>
            <a:r>
              <a:rPr lang="en-US" sz="800" dirty="0" smtClean="0"/>
              <a:t>S. et al., Cell Biol., 1996;</a:t>
            </a:r>
            <a:r>
              <a:rPr lang="en-US" sz="800" dirty="0"/>
              <a:t> </a:t>
            </a:r>
            <a:r>
              <a:rPr lang="en-US" sz="800" dirty="0" err="1" smtClean="0"/>
              <a:t>Sundberg</a:t>
            </a:r>
            <a:r>
              <a:rPr lang="en-US" sz="800" dirty="0"/>
              <a:t>, C. </a:t>
            </a:r>
            <a:r>
              <a:rPr lang="en-US" sz="800" dirty="0" smtClean="0"/>
              <a:t>et al., Cell Biol., 1996; Wang</a:t>
            </a:r>
            <a:r>
              <a:rPr lang="en-US" sz="800" dirty="0"/>
              <a:t>, R</a:t>
            </a:r>
            <a:r>
              <a:rPr lang="en-US" sz="800" dirty="0" smtClean="0"/>
              <a:t>. et al., PNAS, 1996; Moro</a:t>
            </a:r>
            <a:r>
              <a:rPr lang="en-US" sz="800" dirty="0"/>
              <a:t>, L. et al</a:t>
            </a:r>
            <a:r>
              <a:rPr lang="en-US" sz="800" dirty="0" smtClean="0"/>
              <a:t>., </a:t>
            </a:r>
            <a:r>
              <a:rPr lang="en-US" sz="800" dirty="0"/>
              <a:t>EMBO </a:t>
            </a:r>
            <a:r>
              <a:rPr lang="en-US" sz="800" dirty="0" smtClean="0"/>
              <a:t>J.,1998; Wang</a:t>
            </a:r>
            <a:r>
              <a:rPr lang="en-US" sz="800" dirty="0"/>
              <a:t>, J. F., Zhang, X. F. </a:t>
            </a:r>
            <a:r>
              <a:rPr lang="en-US" sz="800" dirty="0" smtClean="0"/>
              <a:t>et al., </a:t>
            </a:r>
            <a:r>
              <a:rPr lang="en-US" sz="800" dirty="0"/>
              <a:t>J. Biol. </a:t>
            </a:r>
            <a:r>
              <a:rPr lang="en-US" sz="800" dirty="0" smtClean="0"/>
              <a:t>Chem., 2001;</a:t>
            </a:r>
            <a:r>
              <a:rPr lang="en-US" sz="800" dirty="0"/>
              <a:t> </a:t>
            </a:r>
            <a:r>
              <a:rPr lang="en-US" sz="800" dirty="0" err="1" smtClean="0"/>
              <a:t>Danilkovitch-Miagkova</a:t>
            </a:r>
            <a:r>
              <a:rPr lang="en-US" sz="800" dirty="0"/>
              <a:t>, A. et al</a:t>
            </a:r>
            <a:r>
              <a:rPr lang="en-US" sz="800" dirty="0" smtClean="0"/>
              <a:t>., </a:t>
            </a:r>
            <a:r>
              <a:rPr lang="en-US" sz="800" dirty="0"/>
              <a:t>J. Biol. </a:t>
            </a:r>
            <a:r>
              <a:rPr lang="en-US" sz="800" dirty="0" smtClean="0"/>
              <a:t>Chem., 2000.</a:t>
            </a:r>
            <a:r>
              <a:rPr lang="en-US" sz="800" dirty="0"/>
              <a:t/>
            </a:r>
            <a:br>
              <a:rPr lang="en-US" sz="800" dirty="0"/>
            </a:br>
            <a:endParaRPr lang="en-US" sz="8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46" y="1247293"/>
            <a:ext cx="5112913" cy="421683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499279" y="2694140"/>
            <a:ext cx="33871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err="1" smtClean="0">
                <a:latin typeface="Tamil Sangam MN" charset="0"/>
                <a:ea typeface="Tamil Sangam MN" charset="0"/>
                <a:cs typeface="Tamil Sangam MN" charset="0"/>
              </a:rPr>
              <a:t>Integrins</a:t>
            </a:r>
            <a:r>
              <a:rPr lang="en-US" dirty="0" smtClean="0">
                <a:latin typeface="Tamil Sangam MN" charset="0"/>
                <a:ea typeface="Tamil Sangam MN" charset="0"/>
                <a:cs typeface="Tamil Sangam MN" charset="0"/>
              </a:rPr>
              <a:t> induce tyrosine phosphorylation of a growth factor receptor through a </a:t>
            </a:r>
            <a:r>
              <a:rPr lang="en-US" dirty="0" err="1" smtClean="0">
                <a:latin typeface="Tamil Sangam MN" charset="0"/>
                <a:ea typeface="Tamil Sangam MN" charset="0"/>
                <a:cs typeface="Tamil Sangam MN" charset="0"/>
              </a:rPr>
              <a:t>Src</a:t>
            </a:r>
            <a:r>
              <a:rPr lang="en-US" dirty="0" smtClean="0">
                <a:latin typeface="Tamil Sangam MN" charset="0"/>
                <a:ea typeface="Tamil Sangam MN" charset="0"/>
                <a:cs typeface="Tamil Sangam MN" charset="0"/>
              </a:rPr>
              <a:t>-dependent pathway that is different from typical ligand binding </a:t>
            </a:r>
            <a:endParaRPr lang="en-US" dirty="0">
              <a:latin typeface="Tamil Sangam MN" charset="0"/>
              <a:ea typeface="Tamil Sangam MN" charset="0"/>
              <a:cs typeface="Tamil Sangam MN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99278" y="4448466"/>
            <a:ext cx="378638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err="1" smtClean="0">
                <a:latin typeface="Tamil Sangam MN" charset="0"/>
                <a:ea typeface="Tamil Sangam MN" charset="0"/>
                <a:cs typeface="Tamil Sangam MN" charset="0"/>
              </a:rPr>
              <a:t>Integrins</a:t>
            </a:r>
            <a:r>
              <a:rPr lang="en-US" dirty="0" smtClean="0">
                <a:latin typeface="Tamil Sangam MN" charset="0"/>
                <a:ea typeface="Tamil Sangam MN" charset="0"/>
                <a:cs typeface="Tamil Sangam MN" charset="0"/>
              </a:rPr>
              <a:t> can directly phosphorylate growth factor receptors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latin typeface="Tamil Sangam MN" charset="0"/>
                <a:ea typeface="Tamil Sangam MN" charset="0"/>
                <a:cs typeface="Tamil Sangam MN" charset="0"/>
              </a:rPr>
              <a:t>Not at the typical phosphorylation site of EGF, instead for other sites are phosphorylated for MAPK signaling</a:t>
            </a:r>
            <a:endParaRPr lang="en-US" dirty="0">
              <a:latin typeface="Tamil Sangam MN" charset="0"/>
              <a:ea typeface="Tamil Sangam MN" charset="0"/>
              <a:cs typeface="Tamil Sangam MN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73522" y="991730"/>
            <a:ext cx="33871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>
                <a:latin typeface="Tamil Sangam MN" charset="0"/>
                <a:ea typeface="Tamil Sangam MN" charset="0"/>
                <a:cs typeface="Tamil Sangam MN" charset="0"/>
              </a:rPr>
              <a:t>Clustering is induced by matrix proteins followed by phosphorylation of FAK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latin typeface="Tamil Sangam MN" charset="0"/>
                <a:ea typeface="Tamil Sangam MN" charset="0"/>
                <a:cs typeface="Tamil Sangam MN" charset="0"/>
              </a:rPr>
              <a:t>Binding of a growth factor ligand is necessary for MAPK signaling </a:t>
            </a:r>
          </a:p>
        </p:txBody>
      </p:sp>
    </p:spTree>
    <p:extLst>
      <p:ext uri="{BB962C8B-B14F-4D97-AF65-F5344CB8AC3E}">
        <p14:creationId xmlns:p14="http://schemas.microsoft.com/office/powerpoint/2010/main" val="1176744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849" y="741670"/>
            <a:ext cx="1460130" cy="28242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600" dirty="0" smtClean="0">
                <a:latin typeface="Symbol" charset="2"/>
                <a:ea typeface="Symbol" charset="2"/>
                <a:cs typeface="Symbol" charset="2"/>
              </a:rPr>
              <a:t>a</a:t>
            </a:r>
            <a:r>
              <a:rPr lang="en-US" sz="2600" dirty="0" smtClean="0"/>
              <a:t>6</a:t>
            </a:r>
            <a:r>
              <a:rPr lang="en-US" sz="2600" dirty="0" smtClean="0">
                <a:latin typeface="Symbol" charset="2"/>
                <a:ea typeface="Symbol" charset="2"/>
                <a:cs typeface="Symbol" charset="2"/>
              </a:rPr>
              <a:t>b</a:t>
            </a:r>
            <a:r>
              <a:rPr lang="en-US" sz="2600" dirty="0" smtClean="0"/>
              <a:t>4 crosslinking induces EGFR clustering in breast cancer cells</a:t>
            </a:r>
            <a:endParaRPr lang="en-US" sz="2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781048"/>
            <a:ext cx="3940936" cy="2800485"/>
          </a:xfrm>
        </p:spPr>
        <p:txBody>
          <a:bodyPr numCol="2">
            <a:noAutofit/>
          </a:bodyPr>
          <a:lstStyle/>
          <a:p>
            <a:r>
              <a:rPr lang="en-US" sz="1800" dirty="0" smtClean="0"/>
              <a:t>Adhesion-independent cross linking of </a:t>
            </a:r>
            <a:r>
              <a:rPr lang="en-US" sz="1800" dirty="0" smtClean="0">
                <a:latin typeface="Symbol" charset="2"/>
                <a:ea typeface="Symbol" charset="2"/>
                <a:cs typeface="Symbol" charset="2"/>
              </a:rPr>
              <a:t>a</a:t>
            </a:r>
            <a:r>
              <a:rPr lang="en-US" sz="1800" dirty="0" smtClean="0"/>
              <a:t>6</a:t>
            </a:r>
            <a:r>
              <a:rPr lang="en-US" sz="1800" dirty="0" smtClean="0">
                <a:latin typeface="Symbol" charset="2"/>
                <a:ea typeface="Symbol" charset="2"/>
                <a:cs typeface="Symbol" charset="2"/>
              </a:rPr>
              <a:t>b</a:t>
            </a:r>
            <a:r>
              <a:rPr lang="en-US" sz="1800" dirty="0" smtClean="0"/>
              <a:t>4 induces EGFR clustering and function in MDA-MB-231 cells</a:t>
            </a:r>
          </a:p>
          <a:p>
            <a:endParaRPr lang="en-US" sz="1800" dirty="0" smtClean="0"/>
          </a:p>
          <a:p>
            <a:pPr marL="0" indent="0">
              <a:buNone/>
            </a:pPr>
            <a:endParaRPr lang="en-US" sz="1800" dirty="0" smtClean="0"/>
          </a:p>
          <a:p>
            <a:r>
              <a:rPr lang="en-US" sz="1800" dirty="0" smtClean="0"/>
              <a:t>Hypothesized that </a:t>
            </a:r>
            <a:r>
              <a:rPr lang="en-US" sz="1800" dirty="0" smtClean="0">
                <a:latin typeface="Symbol" charset="2"/>
                <a:ea typeface="Symbol" charset="2"/>
                <a:cs typeface="Symbol" charset="2"/>
              </a:rPr>
              <a:t>a</a:t>
            </a:r>
            <a:r>
              <a:rPr lang="en-US" sz="1800" dirty="0" smtClean="0"/>
              <a:t>6</a:t>
            </a:r>
            <a:r>
              <a:rPr lang="en-US" sz="1800" dirty="0" smtClean="0">
                <a:latin typeface="Symbol" charset="2"/>
                <a:ea typeface="Symbol" charset="2"/>
                <a:cs typeface="Symbol" charset="2"/>
              </a:rPr>
              <a:t>b</a:t>
            </a:r>
            <a:r>
              <a:rPr lang="en-US" sz="1800" dirty="0" smtClean="0"/>
              <a:t>4-induced EGFR clustering augments particular tumor cell responses to EGF</a:t>
            </a:r>
          </a:p>
          <a:p>
            <a:endParaRPr lang="en-US" sz="1800" dirty="0"/>
          </a:p>
        </p:txBody>
      </p:sp>
      <p:sp>
        <p:nvSpPr>
          <p:cNvPr id="4" name="TextBox 3"/>
          <p:cNvSpPr txBox="1"/>
          <p:nvPr/>
        </p:nvSpPr>
        <p:spPr>
          <a:xfrm>
            <a:off x="1398656" y="6562812"/>
            <a:ext cx="42723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latin typeface="Tamil Sangam MN" charset="0"/>
                <a:ea typeface="Tamil Sangam MN" charset="0"/>
                <a:cs typeface="Tamil Sangam MN" charset="0"/>
              </a:rPr>
              <a:t>Gilcrease</a:t>
            </a:r>
            <a:r>
              <a:rPr lang="en-US" sz="1200" dirty="0" smtClean="0">
                <a:latin typeface="Tamil Sangam MN" charset="0"/>
                <a:ea typeface="Tamil Sangam MN" charset="0"/>
                <a:cs typeface="Tamil Sangam MN" charset="0"/>
              </a:rPr>
              <a:t> et al., Experimental &amp; Clinical Cancer Research, 2009</a:t>
            </a:r>
            <a:endParaRPr lang="en-US" sz="1200" dirty="0">
              <a:latin typeface="Tamil Sangam MN" charset="0"/>
              <a:ea typeface="Tamil Sangam MN" charset="0"/>
              <a:cs typeface="Tamil Sangam MN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98" y="3138059"/>
            <a:ext cx="2469738" cy="33180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455" y="3616279"/>
            <a:ext cx="4288665" cy="27605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85267" y="1017431"/>
            <a:ext cx="278827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>
                <a:latin typeface="Tamil Sangam MN" charset="0"/>
                <a:ea typeface="Tamil Sangam MN" charset="0"/>
                <a:cs typeface="Tamil Sangam MN" charset="0"/>
              </a:rPr>
              <a:t>EGFR clustering has limited effects on </a:t>
            </a:r>
            <a:r>
              <a:rPr lang="en-US" dirty="0" err="1" smtClean="0">
                <a:latin typeface="Tamil Sangam MN" charset="0"/>
                <a:ea typeface="Tamil Sangam MN" charset="0"/>
                <a:cs typeface="Tamil Sangam MN" charset="0"/>
              </a:rPr>
              <a:t>pAkt</a:t>
            </a:r>
            <a:r>
              <a:rPr lang="en-US" dirty="0" smtClean="0">
                <a:latin typeface="Tamil Sangam MN" charset="0"/>
                <a:ea typeface="Tamil Sangam MN" charset="0"/>
                <a:cs typeface="Tamil Sangam MN" charset="0"/>
              </a:rPr>
              <a:t> and pERK1,2 in response to EGF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latin typeface="Tamil Sangam MN" charset="0"/>
                <a:ea typeface="Tamil Sangam MN" charset="0"/>
                <a:cs typeface="Tamil Sangam MN" charset="0"/>
              </a:rPr>
              <a:t>EGFR clustering does have an effect on Rho activation response to EGF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77586" y="3360501"/>
            <a:ext cx="256289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1" indent="-285750">
              <a:buFont typeface="Arial" charset="0"/>
              <a:buChar char="•"/>
            </a:pPr>
            <a:r>
              <a:rPr lang="en-US" dirty="0">
                <a:latin typeface="Tamil Sangam MN" charset="0"/>
                <a:ea typeface="Tamil Sangam MN" charset="0"/>
                <a:cs typeface="Tamil Sangam MN" charset="0"/>
              </a:rPr>
              <a:t>This integrin-EGFR crosstalk may affect </a:t>
            </a:r>
            <a:r>
              <a:rPr lang="en-US" dirty="0" smtClean="0">
                <a:latin typeface="Tamil Sangam MN" charset="0"/>
                <a:ea typeface="Tamil Sangam MN" charset="0"/>
                <a:cs typeface="Tamil Sangam MN" charset="0"/>
              </a:rPr>
              <a:t>cytoskeleton </a:t>
            </a:r>
            <a:r>
              <a:rPr lang="en-US" dirty="0">
                <a:latin typeface="Tamil Sangam MN" charset="0"/>
                <a:ea typeface="Tamil Sangam MN" charset="0"/>
                <a:cs typeface="Tamil Sangam MN" charset="0"/>
              </a:rPr>
              <a:t>rearrangements important for tumor progression</a:t>
            </a:r>
          </a:p>
          <a:p>
            <a:endParaRPr lang="en-US" dirty="0">
              <a:latin typeface="Tamil Sangam MN" charset="0"/>
              <a:ea typeface="Tamil Sangam MN" charset="0"/>
              <a:cs typeface="Tamil Sangam M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745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300" dirty="0" smtClean="0"/>
              <a:t>Hypothetical model for integrin-induced EGFR clustering for cancer progression</a:t>
            </a:r>
            <a:endParaRPr lang="en-US" sz="23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2762518" cy="4525963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Circulating cancer cells bind to endothelial hCLCA2 (found in the lung, thinking about 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a</a:t>
            </a:r>
            <a:r>
              <a:rPr lang="en-US" dirty="0" smtClean="0"/>
              <a:t>6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b</a:t>
            </a:r>
            <a:r>
              <a:rPr lang="en-US" dirty="0" smtClean="0"/>
              <a:t>4 binding to </a:t>
            </a:r>
            <a:r>
              <a:rPr lang="en-US" dirty="0" err="1" smtClean="0"/>
              <a:t>laminin</a:t>
            </a:r>
            <a:r>
              <a:rPr lang="en-US" dirty="0" smtClean="0"/>
              <a:t>)</a:t>
            </a:r>
          </a:p>
          <a:p>
            <a:r>
              <a:rPr lang="en-US" dirty="0" smtClean="0"/>
              <a:t>Crosslinking of 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a</a:t>
            </a:r>
            <a:r>
              <a:rPr lang="en-US" dirty="0" smtClean="0"/>
              <a:t>6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b</a:t>
            </a:r>
            <a:r>
              <a:rPr lang="en-US" dirty="0" smtClean="0"/>
              <a:t>4 induces EGFR clustering</a:t>
            </a:r>
          </a:p>
          <a:p>
            <a:r>
              <a:rPr lang="en-US" dirty="0" smtClean="0"/>
              <a:t>This enhances EGF-mediated activation of Rho</a:t>
            </a:r>
          </a:p>
          <a:p>
            <a:r>
              <a:rPr lang="en-US" dirty="0" smtClean="0"/>
              <a:t>Therefore, clustered EGFR might direct cell movement towards EGF in adjacent tissue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398656" y="6562812"/>
            <a:ext cx="42723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latin typeface="Tamil Sangam MN" charset="0"/>
                <a:ea typeface="Tamil Sangam MN" charset="0"/>
                <a:cs typeface="Tamil Sangam MN" charset="0"/>
              </a:rPr>
              <a:t>Gilcrease</a:t>
            </a:r>
            <a:r>
              <a:rPr lang="en-US" sz="1200" dirty="0" smtClean="0">
                <a:latin typeface="Tamil Sangam MN" charset="0"/>
                <a:ea typeface="Tamil Sangam MN" charset="0"/>
                <a:cs typeface="Tamil Sangam MN" charset="0"/>
              </a:rPr>
              <a:t> et al., Experimental &amp; Clinical Cancer Research, 2009</a:t>
            </a:r>
            <a:endParaRPr lang="en-US" sz="1200" dirty="0">
              <a:latin typeface="Tamil Sangam MN" charset="0"/>
              <a:ea typeface="Tamil Sangam MN" charset="0"/>
              <a:cs typeface="Tamil Sangam MN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817" y="1884288"/>
            <a:ext cx="5164428" cy="342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618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Cross-talk between </a:t>
            </a:r>
            <a:r>
              <a:rPr lang="en-US" dirty="0" err="1" smtClean="0"/>
              <a:t>fibronectin</a:t>
            </a:r>
            <a:r>
              <a:rPr lang="en-US" dirty="0" smtClean="0"/>
              <a:t> </a:t>
            </a:r>
            <a:r>
              <a:rPr lang="en-US" dirty="0" err="1" smtClean="0"/>
              <a:t>integrins</a:t>
            </a:r>
            <a:r>
              <a:rPr lang="en-US" dirty="0" smtClean="0"/>
              <a:t> and EGFR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398656" y="6562812"/>
            <a:ext cx="25699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latin typeface="Tamil Sangam MN" charset="0"/>
                <a:ea typeface="Tamil Sangam MN" charset="0"/>
                <a:cs typeface="Tamil Sangam MN" charset="0"/>
              </a:rPr>
              <a:t>Balanis</a:t>
            </a:r>
            <a:r>
              <a:rPr lang="en-US" sz="1200" dirty="0" smtClean="0">
                <a:latin typeface="Tamil Sangam MN" charset="0"/>
                <a:ea typeface="Tamil Sangam MN" charset="0"/>
                <a:cs typeface="Tamil Sangam MN" charset="0"/>
              </a:rPr>
              <a:t> et al., Cellular Logistics, 2012</a:t>
            </a:r>
            <a:endParaRPr lang="en-US" sz="1200" dirty="0">
              <a:latin typeface="Tamil Sangam MN" charset="0"/>
              <a:ea typeface="Tamil Sangam MN" charset="0"/>
              <a:cs typeface="Tamil Sangam MN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96" y="754726"/>
            <a:ext cx="3660290" cy="33645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493" y="1404485"/>
            <a:ext cx="4400060" cy="223311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12124" y="4407085"/>
            <a:ext cx="34048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>
                <a:latin typeface="Tamil Sangam MN" charset="0"/>
                <a:ea typeface="Tamil Sangam MN" charset="0"/>
                <a:cs typeface="Tamil Sangam MN" charset="0"/>
              </a:rPr>
              <a:t>EGFR modulates 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a</a:t>
            </a:r>
            <a:r>
              <a:rPr lang="en-US" dirty="0" smtClean="0">
                <a:latin typeface="Tamil Sangam MN" charset="0"/>
                <a:ea typeface="Tamil Sangam MN" charset="0"/>
                <a:cs typeface="Tamil Sangam MN" charset="0"/>
              </a:rPr>
              <a:t>-actin in distribution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latin typeface="Tamil Sangam MN" charset="0"/>
                <a:ea typeface="Tamil Sangam MN" charset="0"/>
                <a:cs typeface="Tamil Sangam MN" charset="0"/>
              </a:rPr>
              <a:t>EGFR null cells form vertical stress fibers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latin typeface="Tamil Sangam MN" charset="0"/>
                <a:ea typeface="Tamil Sangam MN" charset="0"/>
                <a:cs typeface="Tamil Sangam MN" charset="0"/>
              </a:rPr>
              <a:t>WT-EGFR cells form </a:t>
            </a:r>
            <a:r>
              <a:rPr lang="en-US" dirty="0" err="1" smtClean="0">
                <a:latin typeface="Tamil Sangam MN" charset="0"/>
                <a:ea typeface="Tamil Sangam MN" charset="0"/>
                <a:cs typeface="Tamil Sangam MN" charset="0"/>
              </a:rPr>
              <a:t>filopodial</a:t>
            </a:r>
            <a:r>
              <a:rPr lang="en-US" dirty="0" smtClean="0">
                <a:latin typeface="Tamil Sangam MN" charset="0"/>
                <a:ea typeface="Tamil Sangam MN" charset="0"/>
                <a:cs typeface="Tamil Sangam MN" charset="0"/>
              </a:rPr>
              <a:t> extensions </a:t>
            </a:r>
            <a:endParaRPr lang="en-US" dirty="0">
              <a:latin typeface="Tamil Sangam MN" charset="0"/>
              <a:ea typeface="Tamil Sangam MN" charset="0"/>
              <a:cs typeface="Tamil Sangam MN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46242" y="4119235"/>
            <a:ext cx="437881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>
                <a:latin typeface="Tamil Sangam MN" charset="0"/>
                <a:ea typeface="Tamil Sangam MN" charset="0"/>
                <a:cs typeface="Tamil Sangam MN" charset="0"/>
              </a:rPr>
              <a:t>EGFR is compartmentalized to immature focal adhesions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err="1" smtClean="0">
                <a:latin typeface="Tamil Sangam MN" charset="0"/>
                <a:ea typeface="Tamil Sangam MN" charset="0"/>
                <a:cs typeface="Tamil Sangam MN" charset="0"/>
              </a:rPr>
              <a:t>Zyxin</a:t>
            </a:r>
            <a:r>
              <a:rPr lang="en-US" dirty="0" smtClean="0">
                <a:latin typeface="Tamil Sangam MN" charset="0"/>
                <a:ea typeface="Tamil Sangam MN" charset="0"/>
                <a:cs typeface="Tamil Sangam MN" charset="0"/>
              </a:rPr>
              <a:t> is found at more mature focal adhesions without the presence of EGFR</a:t>
            </a:r>
            <a:endParaRPr lang="en-US" dirty="0">
              <a:latin typeface="Tamil Sangam MN" charset="0"/>
              <a:ea typeface="Tamil Sangam MN" charset="0"/>
              <a:cs typeface="Tamil Sangam M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1466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700" dirty="0" smtClean="0"/>
              <a:t>The impact of integrin-EGFR cross talk on focal adhesions</a:t>
            </a:r>
            <a:endParaRPr lang="en-US" sz="27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980" y="4019655"/>
            <a:ext cx="5364688" cy="23321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98656" y="6562812"/>
            <a:ext cx="35525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latin typeface="Tamil Sangam MN" charset="0"/>
                <a:ea typeface="Tamil Sangam MN" charset="0"/>
                <a:cs typeface="Tamil Sangam MN" charset="0"/>
              </a:rPr>
              <a:t>Eberwein</a:t>
            </a:r>
            <a:r>
              <a:rPr lang="en-US" sz="1200" dirty="0" smtClean="0">
                <a:latin typeface="Tamil Sangam MN" charset="0"/>
                <a:ea typeface="Tamil Sangam MN" charset="0"/>
                <a:cs typeface="Tamil Sangam MN" charset="0"/>
              </a:rPr>
              <a:t> et al., </a:t>
            </a:r>
            <a:r>
              <a:rPr lang="en-US" sz="1200" dirty="0" err="1" smtClean="0">
                <a:latin typeface="Tamil Sangam MN" charset="0"/>
                <a:ea typeface="Tamil Sangam MN" charset="0"/>
                <a:cs typeface="Tamil Sangam MN" charset="0"/>
              </a:rPr>
              <a:t>Biochimica</a:t>
            </a:r>
            <a:r>
              <a:rPr lang="en-US" sz="1200" dirty="0" smtClean="0">
                <a:latin typeface="Tamil Sangam MN" charset="0"/>
                <a:ea typeface="Tamil Sangam MN" charset="0"/>
                <a:cs typeface="Tamil Sangam MN" charset="0"/>
              </a:rPr>
              <a:t> et </a:t>
            </a:r>
            <a:r>
              <a:rPr lang="en-US" sz="1200" dirty="0" err="1" smtClean="0">
                <a:latin typeface="Tamil Sangam MN" charset="0"/>
                <a:ea typeface="Tamil Sangam MN" charset="0"/>
                <a:cs typeface="Tamil Sangam MN" charset="0"/>
              </a:rPr>
              <a:t>Biophysica</a:t>
            </a:r>
            <a:r>
              <a:rPr lang="en-US" sz="1200" dirty="0" smtClean="0">
                <a:latin typeface="Tamil Sangam MN" charset="0"/>
                <a:ea typeface="Tamil Sangam MN" charset="0"/>
                <a:cs typeface="Tamil Sangam MN" charset="0"/>
              </a:rPr>
              <a:t> </a:t>
            </a:r>
            <a:r>
              <a:rPr lang="en-US" sz="1200" dirty="0" err="1" smtClean="0">
                <a:latin typeface="Tamil Sangam MN" charset="0"/>
                <a:ea typeface="Tamil Sangam MN" charset="0"/>
                <a:cs typeface="Tamil Sangam MN" charset="0"/>
              </a:rPr>
              <a:t>Acta</a:t>
            </a:r>
            <a:r>
              <a:rPr lang="en-US" sz="1200" dirty="0" smtClean="0">
                <a:latin typeface="Tamil Sangam MN" charset="0"/>
                <a:ea typeface="Tamil Sangam MN" charset="0"/>
                <a:cs typeface="Tamil Sangam MN" charset="0"/>
              </a:rPr>
              <a:t>, 2015</a:t>
            </a:r>
            <a:endParaRPr lang="en-US" sz="1200" dirty="0">
              <a:latin typeface="Tamil Sangam MN" charset="0"/>
              <a:ea typeface="Tamil Sangam MN" charset="0"/>
              <a:cs typeface="Tamil Sangam MN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715211"/>
            <a:ext cx="3793144" cy="30124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56" y="674701"/>
            <a:ext cx="3844701" cy="309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80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eyton_Lab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Peyton_Lab_Template.thmx</Template>
  <TotalTime>33283</TotalTime>
  <Words>843</Words>
  <Application>Microsoft Macintosh PowerPoint</Application>
  <PresentationFormat>On-screen Show (4:3)</PresentationFormat>
  <Paragraphs>91</Paragraphs>
  <Slides>15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Adobe Caslon Pro</vt:lpstr>
      <vt:lpstr>Arial</vt:lpstr>
      <vt:lpstr>Calibri</vt:lpstr>
      <vt:lpstr>Symbol</vt:lpstr>
      <vt:lpstr>Tamil Sangam MN</vt:lpstr>
      <vt:lpstr>Peyton_Lab_Template</vt:lpstr>
      <vt:lpstr>Integrin-EGFR  Cross-Activation</vt:lpstr>
      <vt:lpstr>EGFR Signaling</vt:lpstr>
      <vt:lpstr>The role of EGFR in Cancer</vt:lpstr>
      <vt:lpstr>Integrin-EGFR cross-activation</vt:lpstr>
      <vt:lpstr>Integrin-EGFR cross-activation</vt:lpstr>
      <vt:lpstr>a6b4 crosslinking induces EGFR clustering in breast cancer cells</vt:lpstr>
      <vt:lpstr>Hypothetical model for integrin-induced EGFR clustering for cancer progression</vt:lpstr>
      <vt:lpstr>Cross-talk between fibronectin integrins and EGFR</vt:lpstr>
      <vt:lpstr>The impact of integrin-EGFR cross talk on focal adhesions</vt:lpstr>
      <vt:lpstr>Carcinoma invasion and metastasis is promoted by specific integrin and EGFR crosstalk</vt:lpstr>
      <vt:lpstr>Carcinoma invasion and metastasis is promoted by specific integrin and EGFR crosstalk</vt:lpstr>
      <vt:lpstr>Spatially defined EGFR Activation Reveals the Role of b1 </vt:lpstr>
      <vt:lpstr>Spatially defined EGFR Activation Reveals the Role of b1 </vt:lpstr>
      <vt:lpstr>Conclusions</vt:lpstr>
      <vt:lpstr>Future directions and unanswered questions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Lauren Barney</dc:creator>
  <cp:lastModifiedBy>Elizabeth Brooks</cp:lastModifiedBy>
  <cp:revision>443</cp:revision>
  <cp:lastPrinted>2013-10-24T18:54:15Z</cp:lastPrinted>
  <dcterms:created xsi:type="dcterms:W3CDTF">2013-09-24T16:45:57Z</dcterms:created>
  <dcterms:modified xsi:type="dcterms:W3CDTF">2015-12-15T18:40:48Z</dcterms:modified>
</cp:coreProperties>
</file>