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8" r:id="rId21"/>
    <p:sldId id="277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C24C-FEBD-4CAB-B6FE-626C7503CEF3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050D-8B9A-493F-BC65-9777DF5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neralized_tissues" TargetMode="External"/><Relationship Id="rId7" Type="http://schemas.openxmlformats.org/officeDocument/2006/relationships/hyperlink" Target="http://en.wikipedia.org/wiki/Cartilag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ementum" TargetMode="External"/><Relationship Id="rId5" Type="http://schemas.openxmlformats.org/officeDocument/2006/relationships/hyperlink" Target="http://en.wikipedia.org/wiki/Dentin" TargetMode="External"/><Relationship Id="rId4" Type="http://schemas.openxmlformats.org/officeDocument/2006/relationships/hyperlink" Target="http://en.wikipedia.org/wiki/Bon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Gene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Bone </a:t>
            </a:r>
            <a:r>
              <a:rPr lang="en-US" dirty="0" err="1" smtClean="0"/>
              <a:t>sialoprotein</a:t>
            </a:r>
            <a:r>
              <a:rPr lang="en-US" dirty="0" smtClean="0"/>
              <a:t>-component of </a:t>
            </a:r>
            <a:r>
              <a:rPr lang="en-US" dirty="0" smtClean="0">
                <a:hlinkClick r:id="rId3" tooltip="Mineralized tissues"/>
              </a:rPr>
              <a:t>mineralized tissues</a:t>
            </a:r>
            <a:r>
              <a:rPr lang="en-US" dirty="0" smtClean="0"/>
              <a:t> such as </a:t>
            </a:r>
            <a:r>
              <a:rPr lang="en-US" dirty="0" smtClean="0">
                <a:hlinkClick r:id="rId4" tooltip="Bone"/>
              </a:rPr>
              <a:t>bone</a:t>
            </a:r>
            <a:r>
              <a:rPr lang="en-US" dirty="0" smtClean="0"/>
              <a:t>, </a:t>
            </a:r>
            <a:r>
              <a:rPr lang="en-US" dirty="0" smtClean="0">
                <a:hlinkClick r:id="rId5" tooltip="Dentin"/>
              </a:rPr>
              <a:t>dentin</a:t>
            </a:r>
            <a:r>
              <a:rPr lang="en-US" dirty="0" smtClean="0"/>
              <a:t>, </a:t>
            </a:r>
            <a:r>
              <a:rPr lang="en-US" dirty="0" err="1" smtClean="0">
                <a:hlinkClick r:id="rId6" tooltip="Cementum"/>
              </a:rPr>
              <a:t>cementum</a:t>
            </a:r>
            <a:r>
              <a:rPr lang="en-US" dirty="0" smtClean="0"/>
              <a:t> and calcified </a:t>
            </a:r>
            <a:r>
              <a:rPr lang="en-US" dirty="0" smtClean="0">
                <a:hlinkClick r:id="rId7" tooltip="Cartilage"/>
              </a:rPr>
              <a:t>cartilage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</a:t>
            </a:r>
            <a:r>
              <a:rPr lang="en-US" baseline="0" dirty="0" smtClean="0"/>
              <a:t> cells- kidney cell line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V-1 (simian) in </a:t>
            </a:r>
            <a:r>
              <a:rPr lang="en-US" b="1" dirty="0" smtClean="0"/>
              <a:t>O</a:t>
            </a:r>
            <a:r>
              <a:rPr lang="en-US" dirty="0" smtClean="0"/>
              <a:t>rigin, and carrying the </a:t>
            </a:r>
            <a:r>
              <a:rPr lang="en-US" b="1" dirty="0" smtClean="0"/>
              <a:t>S</a:t>
            </a:r>
            <a:r>
              <a:rPr lang="en-US" dirty="0" smtClean="0"/>
              <a:t>V40 genetic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Tartrate</a:t>
            </a:r>
            <a:r>
              <a:rPr lang="en-US" b="1" dirty="0" smtClean="0"/>
              <a:t>-resistant acid </a:t>
            </a:r>
            <a:r>
              <a:rPr lang="en-US" b="1" dirty="0" err="1" smtClean="0"/>
              <a:t>phosphatase</a:t>
            </a:r>
            <a:r>
              <a:rPr lang="en-US" b="1" dirty="0" smtClean="0"/>
              <a:t>-expressed by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osteoclasts</a:t>
            </a:r>
            <a:endParaRPr lang="en-US" b="1" baseline="0" dirty="0" smtClean="0"/>
          </a:p>
          <a:p>
            <a:r>
              <a:rPr lang="en-US" b="1" dirty="0" smtClean="0"/>
              <a:t>Nuclear factor of activated T-cells, </a:t>
            </a:r>
            <a:r>
              <a:rPr lang="en-US" b="1" dirty="0" err="1" smtClean="0"/>
              <a:t>cytoplasmic</a:t>
            </a:r>
            <a:r>
              <a:rPr lang="en-US" b="1" dirty="0" smtClean="0"/>
              <a:t> 1</a:t>
            </a:r>
            <a:r>
              <a:rPr lang="en-US" dirty="0" smtClean="0"/>
              <a:t> is a </a:t>
            </a:r>
            <a:r>
              <a:rPr lang="en-US" dirty="0" smtClean="0">
                <a:hlinkClick r:id="rId3" tooltip="Protein"/>
              </a:rPr>
              <a:t>protein</a:t>
            </a:r>
            <a:r>
              <a:rPr lang="en-US" dirty="0" smtClean="0"/>
              <a:t> that in humans is encoded by the </a:t>
            </a:r>
            <a:r>
              <a:rPr lang="en-US" i="1" dirty="0" smtClean="0"/>
              <a:t>NFATC1</a:t>
            </a:r>
            <a:r>
              <a:rPr lang="en-US" dirty="0" smtClean="0"/>
              <a:t> </a:t>
            </a:r>
            <a:r>
              <a:rPr lang="en-US" dirty="0" smtClean="0">
                <a:hlinkClick r:id="rId4" tooltip="Gene"/>
              </a:rPr>
              <a:t>gene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c-</a:t>
            </a:r>
            <a:r>
              <a:rPr lang="en-US" b="1" dirty="0" err="1" smtClean="0"/>
              <a:t>Fos</a:t>
            </a:r>
            <a:r>
              <a:rPr lang="en-US" b="1" dirty="0" smtClean="0"/>
              <a:t>: a key regulator of </a:t>
            </a:r>
            <a:r>
              <a:rPr lang="en-US" b="1" dirty="0" err="1" smtClean="0"/>
              <a:t>osteoclast</a:t>
            </a:r>
            <a:r>
              <a:rPr lang="en-US" b="1" dirty="0" smtClean="0"/>
              <a:t>-macrophage lineage determination and bone remodeling.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Mitogen</a:t>
            </a:r>
            <a:r>
              <a:rPr lang="en-US" baseline="0" dirty="0" smtClean="0"/>
              <a:t> activated protein </a:t>
            </a:r>
            <a:r>
              <a:rPr lang="en-US" baseline="0" dirty="0" err="1" smtClean="0"/>
              <a:t>kinase</a:t>
            </a:r>
            <a:endParaRPr lang="en-US" baseline="0" dirty="0" smtClean="0"/>
          </a:p>
          <a:p>
            <a:r>
              <a:rPr lang="en-US" baseline="0" dirty="0" err="1" smtClean="0"/>
              <a:t>Mitogen</a:t>
            </a:r>
            <a:r>
              <a:rPr lang="en-US" baseline="0" dirty="0" smtClean="0"/>
              <a:t>- triggers cell division</a:t>
            </a:r>
          </a:p>
          <a:p>
            <a:endParaRPr lang="en-US" baseline="0" dirty="0" smtClean="0"/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ectonucleotide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phosphodiesterase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pyrophosphatase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(ENPP)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Bone marrow </a:t>
            </a:r>
            <a:r>
              <a:rPr lang="en-US" dirty="0" err="1" smtClean="0"/>
              <a:t>stromal</a:t>
            </a:r>
            <a:r>
              <a:rPr lang="en-US" baseline="0" dirty="0" smtClean="0"/>
              <a:t> cells</a:t>
            </a:r>
            <a:endParaRPr lang="en-US" dirty="0" smtClean="0"/>
          </a:p>
          <a:p>
            <a:r>
              <a:rPr lang="en-US" dirty="0" smtClean="0"/>
              <a:t>Nuclear factor</a:t>
            </a:r>
            <a:r>
              <a:rPr lang="en-US" baseline="0" dirty="0" smtClean="0"/>
              <a:t>-kappa beta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050D-8B9A-493F-BC65-9777DF5F0B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212/n5065/pdf/212901a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do.endojournals.org/cgi/reprint/148/9/42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Kim%20HJ%22%5bAuthor%5d" TargetMode="External"/><Relationship Id="rId7" Type="http://schemas.openxmlformats.org/officeDocument/2006/relationships/hyperlink" Target="http://www.ncbi.nlm.nih.gov/pubmed?term=%22Kirsch%20T%22%5bAuthor%5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?term=%22Winkles%20JA%22%5bAuthor%5d" TargetMode="External"/><Relationship Id="rId5" Type="http://schemas.openxmlformats.org/officeDocument/2006/relationships/hyperlink" Target="http://www.ncbi.nlm.nih.gov/pubmed?term=%22McCarthy%20EF%22%5bAuthor%5d" TargetMode="External"/><Relationship Id="rId4" Type="http://schemas.openxmlformats.org/officeDocument/2006/relationships/hyperlink" Target="http://www.ncbi.nlm.nih.gov/pubmed?term=%22Minashima%20T%22%5bAuthor%5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Pyrophosphate (K. Lee 6/29/2010)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</a:t>
            </a:r>
            <a:r>
              <a:rPr lang="en-US" dirty="0" err="1" smtClean="0"/>
              <a:t>diphosphate</a:t>
            </a:r>
            <a:endParaRPr lang="en-US" dirty="0" smtClean="0"/>
          </a:p>
          <a:p>
            <a:r>
              <a:rPr lang="en-US" dirty="0" smtClean="0"/>
              <a:t>Found in bone, plasma, urine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876925" cy="26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Impaired </a:t>
            </a:r>
            <a:r>
              <a:rPr lang="en-US" sz="2400" dirty="0" err="1" smtClean="0">
                <a:latin typeface="+mj-lt"/>
              </a:rPr>
              <a:t>osteoblastogenic</a:t>
            </a:r>
            <a:r>
              <a:rPr lang="en-US" sz="2400" dirty="0" smtClean="0">
                <a:latin typeface="+mj-lt"/>
              </a:rPr>
              <a:t> differentiation and mineralization of bone marrow </a:t>
            </a:r>
            <a:r>
              <a:rPr lang="en-US" sz="2400" dirty="0" err="1" smtClean="0">
                <a:latin typeface="+mj-lt"/>
              </a:rPr>
              <a:t>stromal</a:t>
            </a:r>
            <a:r>
              <a:rPr lang="en-US" sz="2400" dirty="0" smtClean="0">
                <a:latin typeface="+mj-lt"/>
              </a:rPr>
              <a:t> cells (BMSs) and </a:t>
            </a:r>
            <a:r>
              <a:rPr lang="en-US" sz="2400" dirty="0" err="1" smtClean="0">
                <a:latin typeface="+mj-lt"/>
              </a:rPr>
              <a:t>calvarial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osteoblasts</a:t>
            </a:r>
            <a:r>
              <a:rPr lang="en-US" sz="2400" dirty="0" smtClean="0">
                <a:latin typeface="+mj-lt"/>
              </a:rPr>
              <a:t> isolated from </a:t>
            </a:r>
            <a:r>
              <a:rPr lang="en-US" sz="2400" i="1" dirty="0" err="1" smtClean="0">
                <a:latin typeface="+mj-lt"/>
              </a:rPr>
              <a:t>ank</a:t>
            </a:r>
            <a:r>
              <a:rPr lang="en-US" sz="2400" i="1" dirty="0" smtClean="0">
                <a:latin typeface="+mj-lt"/>
              </a:rPr>
              <a:t>/</a:t>
            </a:r>
            <a:r>
              <a:rPr lang="en-US" sz="2400" i="1" dirty="0" err="1" smtClean="0">
                <a:latin typeface="+mj-lt"/>
              </a:rPr>
              <a:t>ank</a:t>
            </a:r>
            <a:r>
              <a:rPr lang="en-US" sz="2400" i="1" dirty="0" smtClean="0">
                <a:latin typeface="+mj-lt"/>
              </a:rPr>
              <a:t> mice</a:t>
            </a:r>
          </a:p>
          <a:p>
            <a:endParaRPr lang="en-US" sz="2400" i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Mineralization was late but increased once initiated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Decrease of all </a:t>
            </a:r>
            <a:r>
              <a:rPr lang="en-US" sz="2400" dirty="0" err="1" smtClean="0">
                <a:latin typeface="+mj-lt"/>
              </a:rPr>
              <a:t>osteoblast</a:t>
            </a:r>
            <a:r>
              <a:rPr lang="en-US" sz="2400" dirty="0" smtClean="0">
                <a:latin typeface="+mj-lt"/>
              </a:rPr>
              <a:t> differentiation markers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615238" cy="64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Overexpression</a:t>
            </a:r>
            <a:r>
              <a:rPr lang="en-US" sz="2400" dirty="0" smtClean="0"/>
              <a:t> of ANK or CMD mutant ANK (F376del) enhances </a:t>
            </a:r>
            <a:r>
              <a:rPr lang="en-US" sz="2400" dirty="0" err="1" smtClean="0"/>
              <a:t>osteoblastogenic</a:t>
            </a:r>
            <a:r>
              <a:rPr lang="en-US" sz="2400" dirty="0" smtClean="0"/>
              <a:t> differentiation and runx2 transcriptional activity</a:t>
            </a:r>
          </a:p>
          <a:p>
            <a:r>
              <a:rPr lang="en-US" sz="2400" dirty="0" smtClean="0"/>
              <a:t>COS cells </a:t>
            </a:r>
            <a:r>
              <a:rPr lang="en-US" sz="2400" dirty="0" err="1" smtClean="0"/>
              <a:t>transfected</a:t>
            </a:r>
            <a:r>
              <a:rPr lang="en-US" sz="2400" dirty="0" smtClean="0"/>
              <a:t> with empty vector, ANK, &amp; mutant </a:t>
            </a:r>
            <a:r>
              <a:rPr lang="en-US" sz="2400" dirty="0" err="1" smtClean="0"/>
              <a:t>ank</a:t>
            </a:r>
            <a:r>
              <a:rPr lang="en-US" sz="2400" dirty="0" smtClean="0"/>
              <a:t> Empty vector and mutant </a:t>
            </a:r>
            <a:r>
              <a:rPr lang="en-US" sz="2400" dirty="0" err="1" smtClean="0"/>
              <a:t>ank</a:t>
            </a:r>
            <a:r>
              <a:rPr lang="en-US" sz="2400" dirty="0" err="1" smtClean="0">
                <a:sym typeface="Wingdings" pitchFamily="2" charset="2"/>
              </a:rPr>
              <a:t></a:t>
            </a:r>
            <a:r>
              <a:rPr lang="en-US" sz="2400" dirty="0" err="1" smtClean="0"/>
              <a:t>lost</a:t>
            </a:r>
            <a:r>
              <a:rPr lang="en-US" sz="2400" dirty="0" smtClean="0"/>
              <a:t> ability to transport </a:t>
            </a:r>
            <a:r>
              <a:rPr lang="en-US" sz="2400" dirty="0" err="1" smtClean="0"/>
              <a:t>PPi</a:t>
            </a:r>
            <a:r>
              <a:rPr lang="en-US" sz="2400" dirty="0" smtClean="0"/>
              <a:t>, resulting in high intracellular </a:t>
            </a:r>
            <a:r>
              <a:rPr lang="en-US" sz="2400" dirty="0" err="1" smtClean="0"/>
              <a:t>Ppi</a:t>
            </a:r>
            <a:r>
              <a:rPr lang="en-US" sz="2400" dirty="0" smtClean="0"/>
              <a:t> (5A)</a:t>
            </a:r>
          </a:p>
          <a:p>
            <a:r>
              <a:rPr lang="en-US" sz="2400" dirty="0" smtClean="0"/>
              <a:t>ANK </a:t>
            </a:r>
            <a:r>
              <a:rPr lang="en-US" sz="2400" dirty="0" err="1" smtClean="0"/>
              <a:t>overexpression</a:t>
            </a:r>
            <a:r>
              <a:rPr lang="en-US" sz="2400" dirty="0" smtClean="0">
                <a:sym typeface="Wingdings" pitchFamily="2" charset="2"/>
              </a:rPr>
              <a:t> increased </a:t>
            </a:r>
            <a:r>
              <a:rPr lang="en-US" sz="2400" dirty="0" err="1" smtClean="0">
                <a:sym typeface="Wingdings" pitchFamily="2" charset="2"/>
              </a:rPr>
              <a:t>osteoblastic</a:t>
            </a:r>
            <a:r>
              <a:rPr lang="en-US" sz="2400" dirty="0" smtClean="0">
                <a:sym typeface="Wingdings" pitchFamily="2" charset="2"/>
              </a:rPr>
              <a:t> differentiation by mRNA markers </a:t>
            </a:r>
            <a:r>
              <a:rPr lang="en-US" sz="2400" dirty="0" err="1" smtClean="0">
                <a:sym typeface="Wingdings" pitchFamily="2" charset="2"/>
              </a:rPr>
              <a:t>Apase</a:t>
            </a:r>
            <a:r>
              <a:rPr lang="en-US" sz="2400" dirty="0" smtClean="0">
                <a:sym typeface="Wingdings" pitchFamily="2" charset="2"/>
              </a:rPr>
              <a:t>, BSP, OC, Col1A1, </a:t>
            </a:r>
            <a:r>
              <a:rPr lang="en-US" sz="2400" dirty="0" err="1" smtClean="0">
                <a:sym typeface="Wingdings" pitchFamily="2" charset="2"/>
              </a:rPr>
              <a:t>osterix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6705600" cy="63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Levamisole</a:t>
            </a:r>
            <a:r>
              <a:rPr lang="en-US" sz="2000" dirty="0" smtClean="0"/>
              <a:t> treatment blocks Pi/sodium </a:t>
            </a:r>
            <a:r>
              <a:rPr lang="en-US" sz="2000" dirty="0" err="1" smtClean="0"/>
              <a:t>cotransporters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MC3T3 </a:t>
            </a:r>
            <a:r>
              <a:rPr lang="en-US" sz="2000" dirty="0" err="1" smtClean="0">
                <a:sym typeface="Wingdings" pitchFamily="2" charset="2"/>
              </a:rPr>
              <a:t>cellssimilar</a:t>
            </a:r>
            <a:r>
              <a:rPr lang="en-US" sz="2000" dirty="0" smtClean="0">
                <a:sym typeface="Wingdings" pitchFamily="2" charset="2"/>
              </a:rPr>
              <a:t> marker expression with </a:t>
            </a:r>
            <a:r>
              <a:rPr lang="en-US" sz="2000" dirty="0" err="1" smtClean="0">
                <a:sym typeface="Wingdings" pitchFamily="2" charset="2"/>
              </a:rPr>
              <a:t>levamisole</a:t>
            </a:r>
            <a:r>
              <a:rPr lang="en-US" sz="2000" dirty="0" smtClean="0">
                <a:sym typeface="Wingdings" pitchFamily="2" charset="2"/>
              </a:rPr>
              <a:t> treatment alone and </a:t>
            </a:r>
            <a:r>
              <a:rPr lang="en-US" sz="2000" dirty="0" err="1" smtClean="0">
                <a:sym typeface="Wingdings" pitchFamily="2" charset="2"/>
              </a:rPr>
              <a:t>levamisole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sym typeface="Wingdings" pitchFamily="2" charset="2"/>
              </a:rPr>
              <a:t>PPi</a:t>
            </a:r>
            <a:r>
              <a:rPr lang="en-US" sz="2000" dirty="0" smtClean="0">
                <a:sym typeface="Wingdings" pitchFamily="2" charset="2"/>
              </a:rPr>
              <a:t> treatment (slightly more effective in altering mRNA levels) (6B)slight increases in gene expression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ym typeface="Wingdings" pitchFamily="2" charset="2"/>
              </a:rPr>
              <a:t>PPi</a:t>
            </a:r>
            <a:r>
              <a:rPr lang="en-US" sz="2000" dirty="0" smtClean="0">
                <a:sym typeface="Wingdings" pitchFamily="2" charset="2"/>
              </a:rPr>
              <a:t> treatment alone increased markers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Different degrees of mineralization first 6 days of culture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Both Pi and </a:t>
            </a:r>
            <a:r>
              <a:rPr lang="en-US" sz="2000" dirty="0" err="1" smtClean="0"/>
              <a:t>Ppi</a:t>
            </a:r>
            <a:r>
              <a:rPr lang="en-US" sz="2000" dirty="0" smtClean="0"/>
              <a:t> stimulate </a:t>
            </a:r>
            <a:r>
              <a:rPr lang="en-US" sz="2000" dirty="0" err="1" smtClean="0"/>
              <a:t>osteoblastogenic</a:t>
            </a:r>
            <a:r>
              <a:rPr lang="en-US" sz="2000" dirty="0" smtClean="0"/>
              <a:t> differentiation and as a consequence mineralization (6A-C)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additional 1.5mM Pi increased the mRNA levels of </a:t>
            </a:r>
            <a:r>
              <a:rPr lang="en-US" sz="2000" dirty="0" err="1" smtClean="0"/>
              <a:t>APase</a:t>
            </a:r>
            <a:r>
              <a:rPr lang="en-US" sz="2000" dirty="0" smtClean="0"/>
              <a:t>, BSP, </a:t>
            </a:r>
            <a:r>
              <a:rPr lang="en-US" sz="2000" dirty="0" err="1" smtClean="0"/>
              <a:t>osteocalcin</a:t>
            </a:r>
            <a:r>
              <a:rPr lang="en-US" sz="2000" dirty="0" smtClean="0"/>
              <a:t>, </a:t>
            </a:r>
            <a:r>
              <a:rPr lang="en-US" sz="2000" dirty="0" err="1" smtClean="0"/>
              <a:t>osterix</a:t>
            </a:r>
            <a:r>
              <a:rPr lang="en-US" sz="2000" dirty="0" smtClean="0"/>
              <a:t> and type I collagen of </a:t>
            </a:r>
            <a:r>
              <a:rPr lang="en-US" sz="2000" i="1" dirty="0" err="1" smtClean="0"/>
              <a:t>ank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ank</a:t>
            </a:r>
            <a:r>
              <a:rPr lang="en-US" sz="2000" i="1" dirty="0" smtClean="0"/>
              <a:t> BMSs to levels similar or higher than those of untreated wild-type </a:t>
            </a:r>
            <a:r>
              <a:rPr lang="en-US" sz="2000" dirty="0" smtClean="0"/>
              <a:t>cells (6D)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543800" cy="649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152400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6 days of culture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52400"/>
            <a:ext cx="216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Last 6 days of culture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ANK is expressed in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precursor cells and affects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differentiation</a:t>
            </a:r>
          </a:p>
          <a:p>
            <a:endParaRPr lang="en-US" sz="2800" dirty="0" smtClean="0"/>
          </a:p>
          <a:p>
            <a:r>
              <a:rPr lang="en-US" sz="2800" dirty="0" smtClean="0"/>
              <a:t>Isolated bone marrow </a:t>
            </a:r>
            <a:r>
              <a:rPr lang="en-US" sz="2800" dirty="0" err="1" smtClean="0"/>
              <a:t>stromal</a:t>
            </a:r>
            <a:r>
              <a:rPr lang="en-US" sz="2800" dirty="0" smtClean="0"/>
              <a:t> </a:t>
            </a:r>
            <a:r>
              <a:rPr lang="en-US" sz="2800" dirty="0" err="1" smtClean="0"/>
              <a:t>cells</a:t>
            </a:r>
            <a:r>
              <a:rPr lang="en-US" sz="2800" dirty="0" err="1" smtClean="0">
                <a:sym typeface="Wingdings" pitchFamily="2" charset="2"/>
              </a:rPr>
              <a:t>high</a:t>
            </a:r>
            <a:r>
              <a:rPr lang="en-US" sz="2800" dirty="0" smtClean="0">
                <a:sym typeface="Wingdings" pitchFamily="2" charset="2"/>
              </a:rPr>
              <a:t> ANK expression in initial </a:t>
            </a:r>
            <a:r>
              <a:rPr lang="en-US" sz="2800" dirty="0" err="1" smtClean="0">
                <a:sym typeface="Wingdings" pitchFamily="2" charset="2"/>
              </a:rPr>
              <a:t>osteoclast</a:t>
            </a:r>
            <a:r>
              <a:rPr lang="en-US" sz="2800" dirty="0" smtClean="0">
                <a:sym typeface="Wingdings" pitchFamily="2" charset="2"/>
              </a:rPr>
              <a:t> differentiation, then  decreased expression in later stages (7A)</a:t>
            </a:r>
          </a:p>
          <a:p>
            <a:r>
              <a:rPr lang="en-US" sz="2800" dirty="0" smtClean="0">
                <a:sym typeface="Wingdings" pitchFamily="2" charset="2"/>
              </a:rPr>
              <a:t>-</a:t>
            </a:r>
            <a:r>
              <a:rPr lang="en-US" sz="2800" dirty="0" err="1" smtClean="0">
                <a:sym typeface="Wingdings" pitchFamily="2" charset="2"/>
              </a:rPr>
              <a:t>ank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ank</a:t>
            </a:r>
            <a:r>
              <a:rPr lang="en-US" sz="2800" dirty="0" smtClean="0">
                <a:sym typeface="Wingdings" pitchFamily="2" charset="2"/>
              </a:rPr>
              <a:t> had impaired </a:t>
            </a:r>
            <a:r>
              <a:rPr lang="en-US" sz="2800" dirty="0" err="1" smtClean="0">
                <a:sym typeface="Wingdings" pitchFamily="2" charset="2"/>
              </a:rPr>
              <a:t>osteoclast</a:t>
            </a:r>
            <a:r>
              <a:rPr lang="en-US" sz="2800" dirty="0" smtClean="0">
                <a:sym typeface="Wingdings" pitchFamily="2" charset="2"/>
              </a:rPr>
              <a:t> differentiation (7B-C)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510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Both </a:t>
            </a:r>
            <a:r>
              <a:rPr lang="en-US" sz="2000" dirty="0" err="1" smtClean="0"/>
              <a:t>PPi</a:t>
            </a:r>
            <a:r>
              <a:rPr lang="en-US" sz="2000" dirty="0" smtClean="0"/>
              <a:t> and Pi regulate bone formation and bone </a:t>
            </a:r>
            <a:r>
              <a:rPr lang="en-US" sz="2000" dirty="0" err="1" smtClean="0"/>
              <a:t>resorption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Extracellular </a:t>
            </a:r>
            <a:r>
              <a:rPr lang="en-US" sz="2000" dirty="0" err="1" smtClean="0"/>
              <a:t>PPi</a:t>
            </a:r>
            <a:r>
              <a:rPr lang="en-US" sz="2000" dirty="0" smtClean="0"/>
              <a:t> directly regulates expression of </a:t>
            </a:r>
            <a:r>
              <a:rPr lang="en-US" sz="2000" dirty="0" err="1" smtClean="0"/>
              <a:t>osteoblast</a:t>
            </a:r>
            <a:r>
              <a:rPr lang="en-US" sz="2000" dirty="0" smtClean="0"/>
              <a:t> marker genes</a:t>
            </a:r>
          </a:p>
          <a:p>
            <a:endParaRPr lang="en-US" sz="2000" dirty="0" smtClean="0"/>
          </a:p>
          <a:p>
            <a:r>
              <a:rPr lang="en-US" sz="2000" dirty="0" smtClean="0"/>
              <a:t>Pi resulting from </a:t>
            </a:r>
            <a:r>
              <a:rPr lang="en-US" sz="2000" dirty="0" err="1" smtClean="0"/>
              <a:t>PPi</a:t>
            </a:r>
            <a:r>
              <a:rPr lang="en-US" sz="2000" dirty="0" smtClean="0"/>
              <a:t> hydrolysis regulates </a:t>
            </a:r>
            <a:r>
              <a:rPr lang="en-US" sz="2000" dirty="0" err="1" smtClean="0"/>
              <a:t>osteoblastogenic</a:t>
            </a:r>
            <a:r>
              <a:rPr lang="en-US" sz="2000" dirty="0" smtClean="0"/>
              <a:t> differentiation</a:t>
            </a:r>
          </a:p>
          <a:p>
            <a:pPr lvl="1"/>
            <a:r>
              <a:rPr lang="en-US" sz="1600" dirty="0" err="1" smtClean="0"/>
              <a:t>PPi</a:t>
            </a:r>
            <a:r>
              <a:rPr lang="en-US" sz="1600" smtClean="0"/>
              <a:t>/Pi homeostasis</a:t>
            </a:r>
            <a:endParaRPr lang="en-US" sz="1600" dirty="0" smtClean="0"/>
          </a:p>
          <a:p>
            <a:r>
              <a:rPr lang="en-US" sz="2000" dirty="0" smtClean="0"/>
              <a:t>Loss of </a:t>
            </a:r>
            <a:r>
              <a:rPr lang="en-US" sz="2000" dirty="0" err="1" smtClean="0"/>
              <a:t>ANK</a:t>
            </a:r>
            <a:r>
              <a:rPr lang="en-US" sz="2000" dirty="0" err="1" smtClean="0">
                <a:sym typeface="Wingdings" pitchFamily="2" charset="2"/>
              </a:rPr>
              <a:t>delayed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osteoblastogenic</a:t>
            </a:r>
            <a:r>
              <a:rPr lang="en-US" sz="2000" dirty="0" smtClean="0">
                <a:sym typeface="Wingdings" pitchFamily="2" charset="2"/>
              </a:rPr>
              <a:t> differentiation of BMSs</a:t>
            </a:r>
          </a:p>
          <a:p>
            <a:pPr lvl="1"/>
            <a:r>
              <a:rPr lang="en-US" sz="2000" dirty="0" err="1" smtClean="0">
                <a:sym typeface="Wingdings" pitchFamily="2" charset="2"/>
              </a:rPr>
              <a:t>Overexpressionincreased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osteoblastogenic</a:t>
            </a:r>
            <a:r>
              <a:rPr lang="en-US" sz="2000" dirty="0" smtClean="0">
                <a:sym typeface="Wingdings" pitchFamily="2" charset="2"/>
              </a:rPr>
              <a:t> differentiation in MC3T3-E1 cells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osterix</a:t>
            </a:r>
            <a:r>
              <a:rPr lang="en-US" sz="2000" dirty="0" smtClean="0">
                <a:sym typeface="Wingdings" pitchFamily="2" charset="2"/>
              </a:rPr>
              <a:t> increases, but runx2 expression is not affected)</a:t>
            </a:r>
            <a:endParaRPr lang="en-US" sz="2000" dirty="0">
              <a:sym typeface="Wingdings" pitchFamily="2" charset="2"/>
            </a:endParaRPr>
          </a:p>
          <a:p>
            <a:pPr lvl="2"/>
            <a:r>
              <a:rPr lang="en-US" sz="2000" dirty="0" smtClean="0">
                <a:sym typeface="Wingdings" pitchFamily="2" charset="2"/>
              </a:rPr>
              <a:t>ANK is required for </a:t>
            </a:r>
            <a:r>
              <a:rPr lang="en-US" sz="2000" dirty="0" err="1" smtClean="0">
                <a:sym typeface="Wingdings" pitchFamily="2" charset="2"/>
              </a:rPr>
              <a:t>osteoblastogenic</a:t>
            </a:r>
            <a:r>
              <a:rPr lang="en-US" sz="2000" dirty="0" smtClean="0">
                <a:sym typeface="Wingdings" pitchFamily="2" charset="2"/>
              </a:rPr>
              <a:t> differentiation into mature </a:t>
            </a:r>
            <a:r>
              <a:rPr lang="en-US" sz="2000" dirty="0" err="1" smtClean="0">
                <a:sym typeface="Wingdings" pitchFamily="2" charset="2"/>
              </a:rPr>
              <a:t>osteoblasts</a:t>
            </a:r>
            <a:r>
              <a:rPr lang="en-US" sz="2000" dirty="0" smtClean="0">
                <a:sym typeface="Wingdings" pitchFamily="2" charset="2"/>
              </a:rPr>
              <a:t> and controls propagation of </a:t>
            </a:r>
            <a:r>
              <a:rPr lang="en-US" sz="2000" dirty="0" err="1" smtClean="0">
                <a:sym typeface="Wingdings" pitchFamily="2" charset="2"/>
              </a:rPr>
              <a:t>osteoblast</a:t>
            </a:r>
            <a:r>
              <a:rPr lang="en-US" sz="2000" dirty="0" smtClean="0">
                <a:sym typeface="Wingdings" pitchFamily="2" charset="2"/>
              </a:rPr>
              <a:t> ECM mineralization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hour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with coating?  </a:t>
            </a:r>
          </a:p>
          <a:p>
            <a:pPr lvl="1"/>
            <a:r>
              <a:rPr lang="en-US" dirty="0" smtClean="0"/>
              <a:t>ANK and scrambled </a:t>
            </a:r>
            <a:r>
              <a:rPr lang="en-US" dirty="0" err="1" smtClean="0"/>
              <a:t>siRNA</a:t>
            </a:r>
            <a:r>
              <a:rPr lang="en-US" dirty="0" smtClean="0"/>
              <a:t>-treated slides were not near confluence (patchy) and had many floating cells</a:t>
            </a:r>
          </a:p>
          <a:p>
            <a:pPr lvl="1"/>
            <a:r>
              <a:rPr lang="en-US" dirty="0" smtClean="0"/>
              <a:t>Untreated group appeared normal pre-flow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 flow:  no change in ANK and scrambled groups appearance, but many untreated cells lifted off and some had unnatural morphology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Pyrophosphate is transported by ANK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0513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6019800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Johnson, </a:t>
            </a:r>
            <a:r>
              <a:rPr lang="en-US" dirty="0" err="1" smtClean="0"/>
              <a:t>Terkeltaub</a:t>
            </a:r>
            <a:r>
              <a:rPr lang="en-US" dirty="0" smtClean="0"/>
              <a:t> (2005)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ANK </a:t>
            </a:r>
            <a:r>
              <a:rPr lang="en-US" sz="3200" dirty="0" err="1" smtClean="0"/>
              <a:t>siRNA</a:t>
            </a:r>
            <a:r>
              <a:rPr lang="en-US" sz="3200" dirty="0" smtClean="0"/>
              <a:t> treated slide, pre-flow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858000" cy="514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scrambled </a:t>
            </a:r>
            <a:r>
              <a:rPr lang="en-US" sz="3200" dirty="0" err="1" smtClean="0"/>
              <a:t>siRNA</a:t>
            </a:r>
            <a:r>
              <a:rPr lang="en-US" sz="3200" dirty="0" smtClean="0"/>
              <a:t> treated slide, pre-flow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43200"/>
            <a:ext cx="5181600" cy="38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1219200"/>
            <a:ext cx="19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Untreated pre-flow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5791200"/>
            <a:ext cx="208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Untreated post-flow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Means are not significantly</a:t>
            </a:r>
          </a:p>
          <a:p>
            <a:pPr>
              <a:buNone/>
            </a:pPr>
            <a:r>
              <a:rPr lang="en-US" sz="2400" dirty="0" smtClean="0"/>
              <a:t>	 different</a:t>
            </a:r>
          </a:p>
          <a:p>
            <a:endParaRPr lang="en-US" sz="2400" dirty="0" smtClean="0"/>
          </a:p>
          <a:p>
            <a:r>
              <a:rPr lang="en-US" sz="2400" dirty="0" smtClean="0"/>
              <a:t>No increase with flow in 1 hour</a:t>
            </a:r>
          </a:p>
          <a:p>
            <a:endParaRPr lang="en-US" sz="2400" dirty="0" smtClean="0"/>
          </a:p>
          <a:p>
            <a:r>
              <a:rPr lang="en-US" sz="2400" dirty="0" smtClean="0"/>
              <a:t>Need to fix </a:t>
            </a:r>
            <a:r>
              <a:rPr lang="en-US" sz="2400" dirty="0" err="1" smtClean="0"/>
              <a:t>fibronectin</a:t>
            </a:r>
            <a:r>
              <a:rPr lang="en-US" sz="2400" dirty="0" smtClean="0"/>
              <a:t> coating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962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3962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"/>
            <a:ext cx="3962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"/>
            <a:ext cx="6781800" cy="61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33322" y="6488668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Johnson, </a:t>
            </a:r>
            <a:r>
              <a:rPr lang="en-US" dirty="0" err="1" smtClean="0"/>
              <a:t>Terkeltaub</a:t>
            </a:r>
            <a:r>
              <a:rPr lang="en-US" dirty="0" smtClean="0"/>
              <a:t> (2005)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Pyrophosphate can inhibit mineralization by binding crystals, prohibits precipitation of </a:t>
            </a:r>
            <a:r>
              <a:rPr lang="en-US" sz="2800" dirty="0" err="1" smtClean="0"/>
              <a:t>hydroxyapatite</a:t>
            </a:r>
            <a:r>
              <a:rPr lang="en-US" sz="2800" dirty="0" smtClean="0"/>
              <a:t> crystals</a:t>
            </a:r>
          </a:p>
          <a:p>
            <a:endParaRPr lang="en-US" sz="2800" dirty="0" smtClean="0"/>
          </a:p>
          <a:p>
            <a:r>
              <a:rPr lang="en-US" sz="2800" dirty="0" smtClean="0"/>
              <a:t>In the presence of alkaline </a:t>
            </a:r>
            <a:r>
              <a:rPr lang="en-US" sz="2800" dirty="0" err="1" smtClean="0"/>
              <a:t>phosphatase</a:t>
            </a:r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		</a:t>
            </a:r>
            <a:r>
              <a:rPr lang="en-US" sz="2400" b="1" dirty="0" err="1" smtClean="0"/>
              <a:t>PPi</a:t>
            </a:r>
            <a:r>
              <a:rPr lang="en-US" sz="2400" b="1" dirty="0" smtClean="0">
                <a:sym typeface="Wingdings" pitchFamily="2" charset="2"/>
              </a:rPr>
              <a:t> Pi (orthophosphate) </a:t>
            </a:r>
          </a:p>
          <a:p>
            <a:pPr lvl="1">
              <a:buNone/>
            </a:pPr>
            <a:endParaRPr lang="en-US" sz="24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hydrolyzes/removes the inhibitor of mineralization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Too much </a:t>
            </a:r>
            <a:r>
              <a:rPr lang="en-US" sz="2800" dirty="0" err="1" smtClean="0">
                <a:sym typeface="Wingdings" pitchFamily="2" charset="2"/>
              </a:rPr>
              <a:t>PPimineral</a:t>
            </a:r>
            <a:r>
              <a:rPr lang="en-US" sz="2800" dirty="0" smtClean="0">
                <a:sym typeface="Wingdings" pitchFamily="2" charset="2"/>
              </a:rPr>
              <a:t> deposition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err="1" smtClean="0">
                <a:sym typeface="Wingdings" pitchFamily="2" charset="2"/>
              </a:rPr>
              <a:t>PPi</a:t>
            </a:r>
            <a:r>
              <a:rPr lang="en-US" sz="2800" dirty="0" smtClean="0">
                <a:sym typeface="Wingdings" pitchFamily="2" charset="2"/>
              </a:rPr>
              <a:t> acts as a buffer of mineralization: can form/prevent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Pi is an important signaling molecule</a:t>
            </a:r>
          </a:p>
          <a:p>
            <a:pPr lvl="1"/>
            <a:r>
              <a:rPr lang="en-US" dirty="0" smtClean="0"/>
              <a:t>Intracellular transport: sodium/phosphate </a:t>
            </a:r>
            <a:r>
              <a:rPr lang="en-US" dirty="0" err="1" smtClean="0"/>
              <a:t>cotransporter</a:t>
            </a:r>
            <a:endParaRPr lang="en-US" dirty="0" smtClean="0"/>
          </a:p>
          <a:p>
            <a:pPr lvl="1"/>
            <a:r>
              <a:rPr lang="en-US" dirty="0" smtClean="0"/>
              <a:t>MAPK pathways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ATP-dual mechanism: P2Y and extracellular </a:t>
            </a:r>
            <a:r>
              <a:rPr lang="en-US" dirty="0" err="1" smtClean="0"/>
              <a:t>PPi</a:t>
            </a:r>
            <a:r>
              <a:rPr lang="en-US" dirty="0" smtClean="0"/>
              <a:t> generation by ENPP</a:t>
            </a:r>
          </a:p>
          <a:p>
            <a:endParaRPr lang="en-US" dirty="0" smtClean="0"/>
          </a:p>
          <a:p>
            <a:r>
              <a:rPr lang="en-US" dirty="0" smtClean="0"/>
              <a:t>No known extracellular pyrophosphate receptor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Pyrophosphate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  <a:hlinkClick r:id="rId3"/>
              </a:rPr>
              <a:t>http://www.nature.com/nature/journal/v212/n5065/pdf/212901a0.pdf</a:t>
            </a:r>
            <a:r>
              <a:rPr lang="en-US" dirty="0" smtClean="0">
                <a:sym typeface="Wingdings" pitchFamily="2" charset="2"/>
              </a:rPr>
              <a:t> (pyrophosphate general info)</a:t>
            </a:r>
          </a:p>
          <a:p>
            <a:r>
              <a:rPr lang="en-US" dirty="0" smtClean="0">
                <a:hlinkClick r:id="rId4"/>
              </a:rPr>
              <a:t>http://endo.endojournals.org/cgi/reprint/148/9/4208</a:t>
            </a:r>
            <a:r>
              <a:rPr lang="en-US" dirty="0" smtClean="0"/>
              <a:t> (p2y and </a:t>
            </a:r>
            <a:r>
              <a:rPr lang="en-US" dirty="0" err="1" smtClean="0"/>
              <a:t>ppi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Progressive </a:t>
            </a:r>
            <a:r>
              <a:rPr lang="en-US" b="1" dirty="0" err="1" smtClean="0"/>
              <a:t>ankylosis</a:t>
            </a:r>
            <a:r>
              <a:rPr lang="en-US" b="1" dirty="0" smtClean="0"/>
              <a:t> protein (ANK) in </a:t>
            </a:r>
            <a:r>
              <a:rPr lang="en-US" b="1" dirty="0" err="1" smtClean="0"/>
              <a:t>osteoblasts</a:t>
            </a:r>
            <a:r>
              <a:rPr lang="en-US" b="1" dirty="0" smtClean="0"/>
              <a:t> and </a:t>
            </a:r>
            <a:r>
              <a:rPr lang="en-US" b="1" dirty="0" err="1" smtClean="0"/>
              <a:t>osteoclasts</a:t>
            </a:r>
            <a:r>
              <a:rPr lang="en-US" b="1" dirty="0" smtClean="0"/>
              <a:t> controls bone formation and bone remodeling.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2954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Kim HJ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Minashima</a:t>
            </a:r>
            <a:r>
              <a:rPr lang="en-US" dirty="0" smtClean="0">
                <a:hlinkClick r:id="rId4"/>
              </a:rPr>
              <a:t> T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McCarthy EF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Winkles JA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Kirsch 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447800" y="47244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/>
              <a:t>Musculoskeletal Research Center, Department of </a:t>
            </a:r>
            <a:r>
              <a:rPr lang="en-US" sz="3200" dirty="0" err="1" smtClean="0"/>
              <a:t>Orthopaedic</a:t>
            </a:r>
            <a:r>
              <a:rPr lang="en-US" sz="3200" dirty="0" smtClean="0"/>
              <a:t> Surgery, NYU Hospital for Joint Diseases, New York, NY.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172200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JBMR, February 2010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BMSs</a:t>
            </a:r>
            <a:r>
              <a:rPr lang="en-US" i="1" dirty="0" smtClean="0"/>
              <a:t>, </a:t>
            </a:r>
            <a:r>
              <a:rPr lang="en-US" i="1" dirty="0" err="1" smtClean="0"/>
              <a:t>ank</a:t>
            </a:r>
            <a:r>
              <a:rPr lang="en-US" i="1" dirty="0" smtClean="0"/>
              <a:t>/</a:t>
            </a:r>
            <a:r>
              <a:rPr lang="en-US" i="1" dirty="0" err="1" smtClean="0"/>
              <a:t>ank</a:t>
            </a:r>
            <a:r>
              <a:rPr lang="en-US" i="1" dirty="0" smtClean="0"/>
              <a:t> </a:t>
            </a:r>
            <a:r>
              <a:rPr lang="en-US" dirty="0" smtClean="0"/>
              <a:t>mice and MC3T3-E1 cells</a:t>
            </a:r>
          </a:p>
          <a:p>
            <a:endParaRPr lang="en-US" dirty="0" smtClean="0"/>
          </a:p>
          <a:p>
            <a:r>
              <a:rPr lang="en-US" dirty="0" smtClean="0"/>
              <a:t>Mineralization, intracellular pyrophosphate, runx2, </a:t>
            </a:r>
            <a:r>
              <a:rPr lang="en-US" dirty="0" err="1" smtClean="0"/>
              <a:t>osterix</a:t>
            </a:r>
            <a:r>
              <a:rPr lang="en-US" dirty="0" smtClean="0"/>
              <a:t>, OPG/RANKL measurements</a:t>
            </a:r>
          </a:p>
          <a:p>
            <a:endParaRPr lang="en-US" dirty="0" smtClean="0"/>
          </a:p>
          <a:p>
            <a:r>
              <a:rPr lang="en-US" dirty="0" smtClean="0"/>
              <a:t>ANK is a positive regulator of </a:t>
            </a:r>
            <a:r>
              <a:rPr lang="en-US" dirty="0" err="1" smtClean="0"/>
              <a:t>osteoblastic</a:t>
            </a:r>
            <a:r>
              <a:rPr lang="en-US" dirty="0" smtClean="0"/>
              <a:t> and </a:t>
            </a:r>
            <a:r>
              <a:rPr lang="en-US" dirty="0" err="1" smtClean="0"/>
              <a:t>osteoclastic</a:t>
            </a:r>
            <a:r>
              <a:rPr lang="en-US" dirty="0" smtClean="0"/>
              <a:t> differentiation events toward a mature </a:t>
            </a:r>
            <a:r>
              <a:rPr lang="en-US" dirty="0" err="1" smtClean="0"/>
              <a:t>osteoblastic</a:t>
            </a:r>
            <a:r>
              <a:rPr lang="en-US" dirty="0" smtClean="0"/>
              <a:t> and </a:t>
            </a:r>
            <a:r>
              <a:rPr lang="en-US" dirty="0" err="1" smtClean="0"/>
              <a:t>osteoclastic</a:t>
            </a:r>
            <a:r>
              <a:rPr lang="en-US" dirty="0" smtClean="0"/>
              <a:t> phenotype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bone mass, reduced bone formation rate, and reduced number of </a:t>
            </a:r>
            <a:r>
              <a:rPr lang="en-US" sz="2400" dirty="0" err="1" smtClean="0"/>
              <a:t>osteoclasts</a:t>
            </a:r>
            <a:r>
              <a:rPr lang="en-US" sz="2400" dirty="0" smtClean="0"/>
              <a:t> in tibias and femurs of </a:t>
            </a:r>
            <a:r>
              <a:rPr lang="en-US" sz="2400" i="1" dirty="0" err="1" smtClean="0"/>
              <a:t>ank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ank</a:t>
            </a:r>
            <a:r>
              <a:rPr lang="en-US" sz="2400" i="1" dirty="0" smtClean="0"/>
              <a:t> mice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1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1752600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Femur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729</Words>
  <Application>Microsoft Office PowerPoint</Application>
  <PresentationFormat>On-screen Show (4:3)</PresentationFormat>
  <Paragraphs>126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Pyrophosphate (K. Lee 6/29/2010)</vt:lpstr>
      <vt:lpstr>Slide 2</vt:lpstr>
      <vt:lpstr>Slide 3</vt:lpstr>
      <vt:lpstr>Slide 4</vt:lpstr>
      <vt:lpstr>Slide 5</vt:lpstr>
      <vt:lpstr>Pyrophosphate references</vt:lpstr>
      <vt:lpstr>Progressive ankylosis protein (ANK) in osteoblasts and osteoclasts controls bone formation and bone remodeling. </vt:lpstr>
      <vt:lpstr>Slide 8</vt:lpstr>
      <vt:lpstr>Results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Discussion</vt:lpstr>
      <vt:lpstr>1 hour Flow</vt:lpstr>
      <vt:lpstr>ANK siRNA treated slide, pre-flow</vt:lpstr>
      <vt:lpstr>scrambled siRNA treated slide, pre-flow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Kristen</cp:lastModifiedBy>
  <cp:revision>29</cp:revision>
  <dcterms:created xsi:type="dcterms:W3CDTF">2006-08-16T00:00:00Z</dcterms:created>
  <dcterms:modified xsi:type="dcterms:W3CDTF">2010-06-29T22:16:33Z</dcterms:modified>
</cp:coreProperties>
</file>