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notesSlides/notesSlide18.xml" ContentType="application/vnd.openxmlformats-officedocument.presentationml.notesSlide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1" d="100"/>
          <a:sy n="111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notesMaster" Target="notesMasters/notes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interSettings" Target="printerSettings/printerSettings1.bin"/><Relationship Id="rId26" Type="http://schemas.openxmlformats.org/officeDocument/2006/relationships/slide" Target="slides/slide25.xml"/><Relationship Id="rId30" Type="http://schemas.openxmlformats.org/officeDocument/2006/relationships/viewProps" Target="viewProps.xml"/><Relationship Id="rId11" Type="http://schemas.openxmlformats.org/officeDocument/2006/relationships/slide" Target="slides/slide10.xml"/><Relationship Id="rId29" Type="http://schemas.openxmlformats.org/officeDocument/2006/relationships/presProps" Target="pres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952FA-2D08-9A4D-A494-6147E4BFD849}" type="datetimeFigureOut">
              <a:rPr lang="en-US" smtClean="0"/>
              <a:t>3/23/09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B8A33-35DE-DE41-97A9-95879995E6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 Start with a simpler one color system that will turn green when the terminator is in the reverse position</a:t>
            </a:r>
            <a:endParaRPr lang="en-US" sz="1200" b="1" u="none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 Lutz-</a:t>
            </a:r>
            <a:r>
              <a:rPr lang="en-US" dirty="0" err="1" smtClean="0"/>
              <a:t>Bujard</a:t>
            </a:r>
            <a:r>
              <a:rPr lang="en-US" dirty="0" smtClean="0"/>
              <a:t> vector systems </a:t>
            </a:r>
            <a:r>
              <a:rPr lang="en-US" dirty="0" err="1" smtClean="0"/>
              <a:t>PLtetO</a:t>
            </a:r>
            <a:r>
              <a:rPr lang="en-US" dirty="0" smtClean="0"/>
              <a:t> and </a:t>
            </a:r>
            <a:r>
              <a:rPr lang="en-US" dirty="0" err="1" smtClean="0"/>
              <a:t>PLlacO</a:t>
            </a:r>
            <a:endParaRPr lang="en-US" sz="1200" b="0" u="none" dirty="0" smtClean="0">
              <a:solidFill>
                <a:schemeClr val="tx2"/>
              </a:solidFill>
            </a:endParaRP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="0" u="none" dirty="0" smtClean="0">
                <a:solidFill>
                  <a:schemeClr val="tx2"/>
                </a:solidFill>
              </a:rPr>
              <a:t> Lutz and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Bujard</a:t>
            </a:r>
            <a:r>
              <a:rPr lang="en-US" sz="1200" b="0" u="none" dirty="0" smtClean="0">
                <a:solidFill>
                  <a:schemeClr val="tx2"/>
                </a:solidFill>
              </a:rPr>
              <a:t>,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Nuc</a:t>
            </a:r>
            <a:r>
              <a:rPr lang="en-US" sz="1200" b="0" u="none" dirty="0" smtClean="0">
                <a:solidFill>
                  <a:schemeClr val="tx2"/>
                </a:solidFill>
              </a:rPr>
              <a:t>. Acids Res., 1997, Vol. 25, No. 6 1203-1210 </a:t>
            </a: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 Start with a simpler one color system that will turn green when the terminator is in the reverse position</a:t>
            </a:r>
            <a:endParaRPr lang="en-US" sz="1200" b="1" u="none" dirty="0" smtClean="0">
              <a:solidFill>
                <a:schemeClr val="tx2"/>
              </a:solidFill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 Lutz-</a:t>
            </a:r>
            <a:r>
              <a:rPr lang="en-US" dirty="0" err="1" smtClean="0"/>
              <a:t>Bujard</a:t>
            </a:r>
            <a:r>
              <a:rPr lang="en-US" dirty="0" smtClean="0"/>
              <a:t> vector systems </a:t>
            </a:r>
            <a:r>
              <a:rPr lang="en-US" dirty="0" err="1" smtClean="0"/>
              <a:t>PLtetO</a:t>
            </a:r>
            <a:r>
              <a:rPr lang="en-US" dirty="0" smtClean="0"/>
              <a:t> and </a:t>
            </a:r>
            <a:r>
              <a:rPr lang="en-US" dirty="0" err="1" smtClean="0"/>
              <a:t>PLlacO</a:t>
            </a:r>
            <a:endParaRPr lang="en-US" sz="1200" b="0" u="none" dirty="0" smtClean="0">
              <a:solidFill>
                <a:schemeClr val="tx2"/>
              </a:solidFill>
            </a:endParaRP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u="none" dirty="0" smtClean="0">
                <a:solidFill>
                  <a:schemeClr val="tx2"/>
                </a:solidFill>
              </a:rPr>
              <a:t>- Lutz and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Bujard</a:t>
            </a:r>
            <a:r>
              <a:rPr lang="en-US" sz="1200" b="0" u="none" dirty="0" smtClean="0">
                <a:solidFill>
                  <a:schemeClr val="tx2"/>
                </a:solidFill>
              </a:rPr>
              <a:t>,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Nuc</a:t>
            </a:r>
            <a:r>
              <a:rPr lang="en-US" sz="1200" b="0" u="none" dirty="0" smtClean="0">
                <a:solidFill>
                  <a:schemeClr val="tx2"/>
                </a:solidFill>
              </a:rPr>
              <a:t>. Acids Res., 1997, Vol. 25, No. 6 1203-1210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 Lutz-</a:t>
            </a:r>
            <a:r>
              <a:rPr lang="en-US" dirty="0" err="1" smtClean="0"/>
              <a:t>Bujard</a:t>
            </a:r>
            <a:r>
              <a:rPr lang="en-US" dirty="0" smtClean="0"/>
              <a:t> vector systems </a:t>
            </a:r>
            <a:r>
              <a:rPr lang="en-US" dirty="0" err="1" smtClean="0"/>
              <a:t>PLtetO</a:t>
            </a:r>
            <a:r>
              <a:rPr lang="en-US" dirty="0" smtClean="0"/>
              <a:t> and </a:t>
            </a:r>
            <a:r>
              <a:rPr lang="en-US" dirty="0" err="1" smtClean="0"/>
              <a:t>PLlacO</a:t>
            </a:r>
            <a:endParaRPr lang="en-US" sz="1200" b="0" u="none" dirty="0" smtClean="0">
              <a:solidFill>
                <a:schemeClr val="tx2"/>
              </a:solidFill>
            </a:endParaRP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u="none" dirty="0" smtClean="0">
                <a:solidFill>
                  <a:schemeClr val="tx2"/>
                </a:solidFill>
              </a:rPr>
              <a:t>- Lutz and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Bujard</a:t>
            </a:r>
            <a:r>
              <a:rPr lang="en-US" sz="1200" b="0" u="none" dirty="0" smtClean="0">
                <a:solidFill>
                  <a:schemeClr val="tx2"/>
                </a:solidFill>
              </a:rPr>
              <a:t>,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Nuc</a:t>
            </a:r>
            <a:r>
              <a:rPr lang="en-US" sz="1200" b="0" u="none" dirty="0" smtClean="0">
                <a:solidFill>
                  <a:schemeClr val="tx2"/>
                </a:solidFill>
              </a:rPr>
              <a:t>. Acids Res., 1997, Vol. 25, No. 6 1203-1210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 Start with a simpler one color system that will turn green when the terminator is in the reverse position</a:t>
            </a: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u="none" dirty="0" smtClean="0">
              <a:solidFill>
                <a:schemeClr val="tx2"/>
              </a:solidFill>
            </a:endParaRP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u="none" dirty="0" smtClean="0">
                <a:solidFill>
                  <a:schemeClr val="tx2"/>
                </a:solidFill>
              </a:rPr>
              <a:t>Gateway</a:t>
            </a:r>
          </a:p>
          <a:p>
            <a:pPr eaLnBrk="1" hangingPunct="1"/>
            <a:r>
              <a:rPr lang="en-US" sz="2000" dirty="0" smtClean="0"/>
              <a:t>Promoter – attB1 – </a:t>
            </a:r>
            <a:r>
              <a:rPr lang="en-US" sz="2000" dirty="0" err="1" smtClean="0"/>
              <a:t>rbs</a:t>
            </a:r>
            <a:r>
              <a:rPr lang="en-US" sz="2000" dirty="0" smtClean="0"/>
              <a:t> – gene of interest – attB2</a:t>
            </a:r>
          </a:p>
          <a:p>
            <a:pPr eaLnBrk="1" hangingPunct="1"/>
            <a:r>
              <a:rPr lang="en-US" sz="2000" dirty="0" smtClean="0"/>
              <a:t>Promoter – </a:t>
            </a:r>
            <a:r>
              <a:rPr lang="en-US" sz="2000" dirty="0" err="1" smtClean="0"/>
              <a:t>rbs</a:t>
            </a:r>
            <a:r>
              <a:rPr lang="en-US" sz="2000" dirty="0" smtClean="0"/>
              <a:t> – Fusion – attB1 – gene of interest – attB2</a:t>
            </a:r>
          </a:p>
          <a:p>
            <a:pPr eaLnBrk="1" hangingPunct="1"/>
            <a:r>
              <a:rPr lang="en-US" sz="2000" dirty="0" smtClean="0"/>
              <a:t>Promoter – attB1 – </a:t>
            </a:r>
            <a:r>
              <a:rPr lang="en-US" sz="2000" dirty="0" err="1" smtClean="0"/>
              <a:t>rbs</a:t>
            </a:r>
            <a:r>
              <a:rPr lang="en-US" sz="2000" dirty="0" smtClean="0"/>
              <a:t> – gene of interest – attB2 – Fusion</a:t>
            </a: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u="none" dirty="0" smtClean="0">
              <a:solidFill>
                <a:schemeClr val="tx2"/>
              </a:solidFill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attB1 and attB2 can be read through with no stop </a:t>
            </a:r>
            <a:r>
              <a:rPr lang="en-US" sz="1200" dirty="0" err="1" smtClean="0"/>
              <a:t>codons</a:t>
            </a:r>
            <a:r>
              <a:rPr lang="en-US" sz="1200" dirty="0" smtClean="0"/>
              <a:t> but the ribosome binding site (Shine </a:t>
            </a:r>
            <a:r>
              <a:rPr lang="en-US" sz="1200" dirty="0" err="1" smtClean="0"/>
              <a:t>Delgarno</a:t>
            </a:r>
            <a:r>
              <a:rPr lang="en-US" sz="1200" dirty="0" smtClean="0"/>
              <a:t>) must be included after the attB1 if a native start is required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 Lutz-</a:t>
            </a:r>
            <a:r>
              <a:rPr lang="en-US" dirty="0" err="1" smtClean="0"/>
              <a:t>Bujard</a:t>
            </a:r>
            <a:r>
              <a:rPr lang="en-US" dirty="0" smtClean="0"/>
              <a:t> vector systems </a:t>
            </a:r>
            <a:r>
              <a:rPr lang="en-US" dirty="0" err="1" smtClean="0"/>
              <a:t>PLtetO</a:t>
            </a:r>
            <a:r>
              <a:rPr lang="en-US" dirty="0" smtClean="0"/>
              <a:t> and </a:t>
            </a:r>
            <a:r>
              <a:rPr lang="en-US" dirty="0" err="1" smtClean="0"/>
              <a:t>PLlacO</a:t>
            </a:r>
            <a:endParaRPr lang="en-US" sz="1200" b="0" u="none" dirty="0" smtClean="0">
              <a:solidFill>
                <a:schemeClr val="tx2"/>
              </a:solidFill>
            </a:endParaRP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u="none" dirty="0" smtClean="0">
                <a:solidFill>
                  <a:schemeClr val="tx2"/>
                </a:solidFill>
              </a:rPr>
              <a:t>- Lutz and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Bujard</a:t>
            </a:r>
            <a:r>
              <a:rPr lang="en-US" sz="1200" b="0" u="none" dirty="0" smtClean="0">
                <a:solidFill>
                  <a:schemeClr val="tx2"/>
                </a:solidFill>
              </a:rPr>
              <a:t>,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Nuc</a:t>
            </a:r>
            <a:r>
              <a:rPr lang="en-US" sz="1200" b="0" u="none" dirty="0" smtClean="0">
                <a:solidFill>
                  <a:schemeClr val="tx2"/>
                </a:solidFill>
              </a:rPr>
              <a:t>. Acids Res., 1997, Vol. 25, No. 6 1203-1210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 Lutz-</a:t>
            </a:r>
            <a:r>
              <a:rPr lang="en-US" dirty="0" err="1" smtClean="0"/>
              <a:t>Bujard</a:t>
            </a:r>
            <a:r>
              <a:rPr lang="en-US" dirty="0" smtClean="0"/>
              <a:t> vector systems </a:t>
            </a:r>
            <a:r>
              <a:rPr lang="en-US" dirty="0" err="1" smtClean="0"/>
              <a:t>PLtetO</a:t>
            </a:r>
            <a:r>
              <a:rPr lang="en-US" dirty="0" smtClean="0"/>
              <a:t> and </a:t>
            </a:r>
            <a:r>
              <a:rPr lang="en-US" dirty="0" err="1" smtClean="0"/>
              <a:t>PLlacO</a:t>
            </a:r>
            <a:endParaRPr lang="en-US" sz="1200" b="0" u="none" dirty="0" smtClean="0">
              <a:solidFill>
                <a:schemeClr val="tx2"/>
              </a:solidFill>
            </a:endParaRP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u="none" dirty="0" smtClean="0">
                <a:solidFill>
                  <a:schemeClr val="tx2"/>
                </a:solidFill>
              </a:rPr>
              <a:t>- Lutz and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Bujard</a:t>
            </a:r>
            <a:r>
              <a:rPr lang="en-US" sz="1200" b="0" u="none" dirty="0" smtClean="0">
                <a:solidFill>
                  <a:schemeClr val="tx2"/>
                </a:solidFill>
              </a:rPr>
              <a:t>,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Nuc</a:t>
            </a:r>
            <a:r>
              <a:rPr lang="en-US" sz="1200" b="0" u="none" dirty="0" smtClean="0">
                <a:solidFill>
                  <a:schemeClr val="tx2"/>
                </a:solidFill>
              </a:rPr>
              <a:t>. Acids Res., 1997, Vol. 25, No. 6 1203-1210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 Lutz-</a:t>
            </a:r>
            <a:r>
              <a:rPr lang="en-US" dirty="0" err="1" smtClean="0"/>
              <a:t>Bujard</a:t>
            </a:r>
            <a:r>
              <a:rPr lang="en-US" dirty="0" smtClean="0"/>
              <a:t> vector systems </a:t>
            </a:r>
            <a:r>
              <a:rPr lang="en-US" dirty="0" err="1" smtClean="0"/>
              <a:t>PLtetO</a:t>
            </a:r>
            <a:r>
              <a:rPr lang="en-US" dirty="0" smtClean="0"/>
              <a:t> and </a:t>
            </a:r>
            <a:r>
              <a:rPr lang="en-US" dirty="0" err="1" smtClean="0"/>
              <a:t>PLlacO</a:t>
            </a:r>
            <a:endParaRPr lang="en-US" sz="1200" b="0" u="none" dirty="0" smtClean="0">
              <a:solidFill>
                <a:schemeClr val="tx2"/>
              </a:solidFill>
            </a:endParaRP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u="none" dirty="0" smtClean="0">
                <a:solidFill>
                  <a:schemeClr val="tx2"/>
                </a:solidFill>
              </a:rPr>
              <a:t>- Lutz and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Bujard</a:t>
            </a:r>
            <a:r>
              <a:rPr lang="en-US" sz="1200" b="0" u="none" dirty="0" smtClean="0">
                <a:solidFill>
                  <a:schemeClr val="tx2"/>
                </a:solidFill>
              </a:rPr>
              <a:t>,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Nuc</a:t>
            </a:r>
            <a:r>
              <a:rPr lang="en-US" sz="1200" b="0" u="none" dirty="0" smtClean="0">
                <a:solidFill>
                  <a:schemeClr val="tx2"/>
                </a:solidFill>
              </a:rPr>
              <a:t>. Acids Res., 1997, Vol. 25, No. 6 1203-1210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- Lutz-</a:t>
            </a:r>
            <a:r>
              <a:rPr lang="en-US" dirty="0" err="1" smtClean="0"/>
              <a:t>Bujard</a:t>
            </a:r>
            <a:r>
              <a:rPr lang="en-US" dirty="0" smtClean="0"/>
              <a:t> vector systems </a:t>
            </a:r>
            <a:r>
              <a:rPr lang="en-US" dirty="0" err="1" smtClean="0"/>
              <a:t>PLtetO</a:t>
            </a:r>
            <a:r>
              <a:rPr lang="en-US" dirty="0" smtClean="0"/>
              <a:t> and </a:t>
            </a:r>
            <a:r>
              <a:rPr lang="en-US" dirty="0" err="1" smtClean="0"/>
              <a:t>PLlacO</a:t>
            </a:r>
            <a:endParaRPr lang="en-US" sz="1200" b="0" u="none" dirty="0" smtClean="0">
              <a:solidFill>
                <a:schemeClr val="tx2"/>
              </a:solidFill>
            </a:endParaRP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u="none" dirty="0" smtClean="0">
                <a:solidFill>
                  <a:schemeClr val="tx2"/>
                </a:solidFill>
              </a:rPr>
              <a:t>- Lutz and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Bujard</a:t>
            </a:r>
            <a:r>
              <a:rPr lang="en-US" sz="1200" b="0" u="none" dirty="0" smtClean="0">
                <a:solidFill>
                  <a:schemeClr val="tx2"/>
                </a:solidFill>
              </a:rPr>
              <a:t>, </a:t>
            </a:r>
            <a:r>
              <a:rPr lang="en-US" sz="1200" b="0" u="none" dirty="0" err="1" smtClean="0">
                <a:solidFill>
                  <a:schemeClr val="tx2"/>
                </a:solidFill>
              </a:rPr>
              <a:t>Nuc</a:t>
            </a:r>
            <a:r>
              <a:rPr lang="en-US" sz="1200" b="0" u="none" dirty="0" smtClean="0">
                <a:solidFill>
                  <a:schemeClr val="tx2"/>
                </a:solidFill>
              </a:rPr>
              <a:t>. Acids Res., 1997, Vol. 25, No. 6 1203-1210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 Start with a simpler one color system that will turn green when the terminator is in the reverse position</a:t>
            </a: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u="none" dirty="0" smtClean="0">
              <a:solidFill>
                <a:schemeClr val="tx2"/>
              </a:solidFill>
            </a:endParaRP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u="none" dirty="0" smtClean="0">
                <a:solidFill>
                  <a:schemeClr val="tx2"/>
                </a:solidFill>
              </a:rPr>
              <a:t>Gateway</a:t>
            </a:r>
          </a:p>
          <a:p>
            <a:pPr eaLnBrk="1" hangingPunct="1"/>
            <a:r>
              <a:rPr lang="en-US" sz="2000" dirty="0" smtClean="0"/>
              <a:t>Promoter – attB1 – </a:t>
            </a:r>
            <a:r>
              <a:rPr lang="en-US" sz="2000" dirty="0" err="1" smtClean="0"/>
              <a:t>rbs</a:t>
            </a:r>
            <a:r>
              <a:rPr lang="en-US" sz="2000" dirty="0" smtClean="0"/>
              <a:t> – gene of interest – attB2</a:t>
            </a:r>
          </a:p>
          <a:p>
            <a:pPr eaLnBrk="1" hangingPunct="1"/>
            <a:r>
              <a:rPr lang="en-US" sz="2000" dirty="0" smtClean="0"/>
              <a:t>Promoter – </a:t>
            </a:r>
            <a:r>
              <a:rPr lang="en-US" sz="2000" dirty="0" err="1" smtClean="0"/>
              <a:t>rbs</a:t>
            </a:r>
            <a:r>
              <a:rPr lang="en-US" sz="2000" dirty="0" smtClean="0"/>
              <a:t> – Fusion – attB1 – gene of interest – attB2</a:t>
            </a:r>
          </a:p>
          <a:p>
            <a:pPr eaLnBrk="1" hangingPunct="1"/>
            <a:r>
              <a:rPr lang="en-US" sz="2000" dirty="0" smtClean="0"/>
              <a:t>Promoter – attB1 – </a:t>
            </a:r>
            <a:r>
              <a:rPr lang="en-US" sz="2000" dirty="0" err="1" smtClean="0"/>
              <a:t>rbs</a:t>
            </a:r>
            <a:r>
              <a:rPr lang="en-US" sz="2000" dirty="0" smtClean="0"/>
              <a:t> – gene of interest – attB2 – Fusion</a:t>
            </a:r>
          </a:p>
          <a:p>
            <a:pPr marL="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u="none" dirty="0" smtClean="0">
              <a:solidFill>
                <a:schemeClr val="tx2"/>
              </a:solidFill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attB1 and attB2 can be read through with no stop </a:t>
            </a:r>
            <a:r>
              <a:rPr lang="en-US" sz="1200" dirty="0" err="1" smtClean="0"/>
              <a:t>codons</a:t>
            </a:r>
            <a:r>
              <a:rPr lang="en-US" sz="1200" dirty="0" smtClean="0"/>
              <a:t> but the ribosome binding site (Shine </a:t>
            </a:r>
            <a:r>
              <a:rPr lang="en-US" sz="1200" dirty="0" err="1" smtClean="0"/>
              <a:t>Delgarno</a:t>
            </a:r>
            <a:r>
              <a:rPr lang="en-US" sz="1200" dirty="0" smtClean="0"/>
              <a:t>) must be included after the attB1 if a native start is required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>
              <a:buFontTx/>
              <a:buNone/>
            </a:pPr>
            <a:r>
              <a:rPr lang="en-US" u="none" dirty="0" err="1" smtClean="0"/>
              <a:t>PLtetO</a:t>
            </a:r>
            <a:r>
              <a:rPr lang="en-US" u="none" dirty="0" smtClean="0"/>
              <a:t>: </a:t>
            </a:r>
            <a:r>
              <a:rPr lang="en-US" b="0" u="none" dirty="0" smtClean="0"/>
              <a:t>Lambda phage promoter with </a:t>
            </a:r>
            <a:r>
              <a:rPr lang="en-US" b="0" u="none" dirty="0" err="1" smtClean="0"/>
              <a:t>tet</a:t>
            </a:r>
            <a:r>
              <a:rPr lang="en-US" b="0" u="none" dirty="0" smtClean="0"/>
              <a:t> operator sites acting as repressive elements</a:t>
            </a:r>
          </a:p>
          <a:p>
            <a:pPr algn="l">
              <a:buFontTx/>
              <a:buNone/>
            </a:pPr>
            <a:r>
              <a:rPr lang="en-US" u="none" dirty="0" err="1" smtClean="0"/>
              <a:t>rbs</a:t>
            </a:r>
            <a:r>
              <a:rPr lang="en-US" b="0" u="none" dirty="0" err="1" smtClean="0"/>
              <a:t>:Ribosome</a:t>
            </a:r>
            <a:r>
              <a:rPr lang="en-US" b="0" u="none" dirty="0" smtClean="0"/>
              <a:t> binding sites (Shine </a:t>
            </a:r>
            <a:r>
              <a:rPr lang="en-US" b="0" u="none" dirty="0" err="1" smtClean="0"/>
              <a:t>Delgarno</a:t>
            </a:r>
            <a:r>
              <a:rPr lang="en-US" b="0" u="none" dirty="0" smtClean="0"/>
              <a:t>) TAAGGAGG is complementary to 16S </a:t>
            </a:r>
            <a:r>
              <a:rPr lang="en-US" b="0" u="none" dirty="0" err="1" smtClean="0"/>
              <a:t>rRNA</a:t>
            </a:r>
            <a:endParaRPr lang="en-US" b="0" u="none" dirty="0" smtClean="0"/>
          </a:p>
          <a:p>
            <a:pPr algn="l">
              <a:buFontTx/>
              <a:buNone/>
            </a:pPr>
            <a:r>
              <a:rPr lang="en-US" u="none" dirty="0" smtClean="0"/>
              <a:t>attB/attB1</a:t>
            </a:r>
            <a:r>
              <a:rPr lang="en-US" b="0" u="none" dirty="0" smtClean="0"/>
              <a:t>: Phage P22 attachment site in host (capital letters are the Gateway </a:t>
            </a:r>
            <a:r>
              <a:rPr lang="en-US" b="0" u="none" dirty="0" err="1" smtClean="0">
                <a:latin typeface="Symbol" charset="2"/>
              </a:rPr>
              <a:t>l</a:t>
            </a:r>
            <a:r>
              <a:rPr lang="en-US" b="0" u="none" dirty="0" smtClean="0"/>
              <a:t> attB1)</a:t>
            </a:r>
          </a:p>
          <a:p>
            <a:pPr algn="l">
              <a:buFontTx/>
              <a:buNone/>
            </a:pPr>
            <a:r>
              <a:rPr lang="en-US" u="none" dirty="0" err="1" smtClean="0"/>
              <a:t>xis</a:t>
            </a:r>
            <a:r>
              <a:rPr lang="en-US" b="0" u="none" dirty="0" smtClean="0"/>
              <a:t>: Phage P22 </a:t>
            </a:r>
            <a:r>
              <a:rPr lang="en-US" b="0" u="none" dirty="0" err="1" smtClean="0"/>
              <a:t>excisionase</a:t>
            </a:r>
            <a:endParaRPr lang="en-US" b="0" u="none" dirty="0" smtClean="0"/>
          </a:p>
          <a:p>
            <a:pPr algn="l">
              <a:buFontTx/>
              <a:buNone/>
            </a:pPr>
            <a:r>
              <a:rPr lang="en-US" u="none" dirty="0" err="1" smtClean="0"/>
              <a:t>int</a:t>
            </a:r>
            <a:r>
              <a:rPr lang="en-US" u="none" dirty="0" smtClean="0"/>
              <a:t>*:</a:t>
            </a:r>
            <a:r>
              <a:rPr lang="en-US" b="0" u="none" dirty="0" smtClean="0"/>
              <a:t> 58 </a:t>
            </a:r>
            <a:r>
              <a:rPr lang="en-US" b="0" u="none" dirty="0" err="1" smtClean="0"/>
              <a:t>aa</a:t>
            </a:r>
            <a:r>
              <a:rPr lang="en-US" b="0" u="none" dirty="0" smtClean="0"/>
              <a:t> coding region to allow GFP in same </a:t>
            </a:r>
            <a:r>
              <a:rPr lang="en-US" b="0" u="none" dirty="0" err="1" smtClean="0"/>
              <a:t>operon</a:t>
            </a:r>
            <a:r>
              <a:rPr lang="en-US" b="0" u="none" dirty="0" smtClean="0"/>
              <a:t>. Corresponds to first 41 </a:t>
            </a:r>
            <a:r>
              <a:rPr lang="en-US" b="0" u="none" dirty="0" err="1" smtClean="0"/>
              <a:t>aa</a:t>
            </a:r>
            <a:r>
              <a:rPr lang="en-US" b="0" u="none" dirty="0" smtClean="0"/>
              <a:t> of Int.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>
              <a:buFontTx/>
              <a:buNone/>
            </a:pPr>
            <a:r>
              <a:rPr lang="en-US" u="none" dirty="0" err="1" smtClean="0"/>
              <a:t>attP</a:t>
            </a:r>
            <a:r>
              <a:rPr lang="en-US" b="0" u="none" dirty="0" smtClean="0"/>
              <a:t>: Phage </a:t>
            </a:r>
            <a:r>
              <a:rPr lang="en-US" b="0" u="none" dirty="0" err="1" smtClean="0"/>
              <a:t>integrase</a:t>
            </a:r>
            <a:r>
              <a:rPr lang="en-US" b="0" u="none" dirty="0" smtClean="0"/>
              <a:t> sites from phage P22</a:t>
            </a:r>
          </a:p>
          <a:p>
            <a:pPr algn="l">
              <a:buFontTx/>
              <a:buNone/>
            </a:pPr>
            <a:r>
              <a:rPr lang="en-US" u="none" dirty="0" smtClean="0"/>
              <a:t>t0</a:t>
            </a:r>
            <a:r>
              <a:rPr lang="en-US" b="0" u="none" dirty="0" smtClean="0"/>
              <a:t>: </a:t>
            </a:r>
            <a:r>
              <a:rPr lang="en-US" b="0" u="none" dirty="0" err="1" smtClean="0"/>
              <a:t>Bacteriophage</a:t>
            </a:r>
            <a:r>
              <a:rPr lang="en-US" b="0" u="none" dirty="0" smtClean="0"/>
              <a:t> lambda transcriptional terminator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>
              <a:buFontTx/>
              <a:buNone/>
            </a:pPr>
            <a:r>
              <a:rPr lang="en-US" u="none" dirty="0" err="1" smtClean="0"/>
              <a:t>PLtetO</a:t>
            </a:r>
            <a:r>
              <a:rPr lang="en-US" u="none" dirty="0" smtClean="0"/>
              <a:t>: </a:t>
            </a:r>
            <a:r>
              <a:rPr lang="en-US" b="0" u="none" dirty="0" smtClean="0"/>
              <a:t>Lambda phage promoter with </a:t>
            </a:r>
            <a:r>
              <a:rPr lang="en-US" b="0" u="none" dirty="0" err="1" smtClean="0"/>
              <a:t>tet</a:t>
            </a:r>
            <a:r>
              <a:rPr lang="en-US" b="0" u="none" dirty="0" smtClean="0"/>
              <a:t> operator sites acting as repressive elements</a:t>
            </a:r>
          </a:p>
          <a:p>
            <a:pPr algn="l">
              <a:buFontTx/>
              <a:buNone/>
            </a:pPr>
            <a:r>
              <a:rPr lang="en-US" u="none" dirty="0" err="1" smtClean="0"/>
              <a:t>rbs</a:t>
            </a:r>
            <a:r>
              <a:rPr lang="en-US" b="0" u="none" dirty="0" err="1" smtClean="0"/>
              <a:t>:Ribosome</a:t>
            </a:r>
            <a:r>
              <a:rPr lang="en-US" b="0" u="none" dirty="0" smtClean="0"/>
              <a:t> binding sites (Shine </a:t>
            </a:r>
            <a:r>
              <a:rPr lang="en-US" b="0" u="none" dirty="0" err="1" smtClean="0"/>
              <a:t>Delgarno</a:t>
            </a:r>
            <a:r>
              <a:rPr lang="en-US" b="0" u="none" dirty="0" smtClean="0"/>
              <a:t>) TAAGGAGG is complementary to 16S </a:t>
            </a:r>
            <a:r>
              <a:rPr lang="en-US" b="0" u="none" dirty="0" err="1" smtClean="0"/>
              <a:t>rRNA</a:t>
            </a:r>
            <a:endParaRPr lang="en-US" b="0" u="none" dirty="0" smtClean="0"/>
          </a:p>
          <a:p>
            <a:pPr algn="l">
              <a:buFontTx/>
              <a:buNone/>
            </a:pPr>
            <a:r>
              <a:rPr lang="en-US" u="none" dirty="0" smtClean="0"/>
              <a:t>attB1</a:t>
            </a:r>
            <a:r>
              <a:rPr lang="en-US" b="0" u="none" dirty="0" smtClean="0"/>
              <a:t>: Phage </a:t>
            </a:r>
            <a:r>
              <a:rPr lang="en-US" b="0" u="none" dirty="0" err="1" smtClean="0">
                <a:latin typeface="Symbol" charset="2"/>
              </a:rPr>
              <a:t>l</a:t>
            </a:r>
            <a:r>
              <a:rPr lang="en-US" b="0" u="none" dirty="0" smtClean="0"/>
              <a:t> attachment site attB1 from Gateway (BOB’)</a:t>
            </a:r>
          </a:p>
          <a:p>
            <a:pPr algn="l">
              <a:buFontTx/>
              <a:buNone/>
            </a:pPr>
            <a:r>
              <a:rPr lang="en-US" u="none" dirty="0" err="1" smtClean="0"/>
              <a:t>xis</a:t>
            </a:r>
            <a:r>
              <a:rPr lang="en-US" b="0" u="none" dirty="0" smtClean="0"/>
              <a:t>: Phage P22 </a:t>
            </a:r>
            <a:r>
              <a:rPr lang="en-US" b="0" u="none" dirty="0" err="1" smtClean="0"/>
              <a:t>excisionase</a:t>
            </a:r>
            <a:endParaRPr lang="en-US" b="0" u="none" dirty="0" smtClean="0"/>
          </a:p>
          <a:p>
            <a:pPr algn="l">
              <a:buFontTx/>
              <a:buNone/>
            </a:pPr>
            <a:r>
              <a:rPr lang="en-US" u="none" dirty="0" err="1" smtClean="0"/>
              <a:t>int</a:t>
            </a:r>
            <a:r>
              <a:rPr lang="en-US" u="none" dirty="0" smtClean="0"/>
              <a:t>*:</a:t>
            </a:r>
            <a:r>
              <a:rPr lang="en-US" b="0" u="none" dirty="0" smtClean="0"/>
              <a:t> 58 </a:t>
            </a:r>
            <a:r>
              <a:rPr lang="en-US" b="0" u="none" dirty="0" err="1" smtClean="0"/>
              <a:t>aa</a:t>
            </a:r>
            <a:r>
              <a:rPr lang="en-US" b="0" u="none" dirty="0" smtClean="0"/>
              <a:t> coding region to allow GFP in same </a:t>
            </a:r>
            <a:r>
              <a:rPr lang="en-US" b="0" u="none" dirty="0" err="1" smtClean="0"/>
              <a:t>operon</a:t>
            </a:r>
            <a:r>
              <a:rPr lang="en-US" b="0" u="none" dirty="0" smtClean="0"/>
              <a:t>. Corresponds to first 41 </a:t>
            </a:r>
            <a:r>
              <a:rPr lang="en-US" b="0" u="none" dirty="0" err="1" smtClean="0"/>
              <a:t>aa</a:t>
            </a:r>
            <a:r>
              <a:rPr lang="en-US" b="0" u="none" dirty="0" smtClean="0"/>
              <a:t> of Int.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>
              <a:buFontTx/>
              <a:buNone/>
            </a:pPr>
            <a:r>
              <a:rPr lang="en-US" u="none" dirty="0" err="1" smtClean="0"/>
              <a:t>attP</a:t>
            </a:r>
            <a:r>
              <a:rPr lang="en-US" b="0" u="none" dirty="0" smtClean="0"/>
              <a:t>: Phage </a:t>
            </a:r>
            <a:r>
              <a:rPr lang="en-US" b="0" u="none" dirty="0" err="1" smtClean="0"/>
              <a:t>integrase</a:t>
            </a:r>
            <a:r>
              <a:rPr lang="en-US" b="0" u="none" dirty="0" smtClean="0"/>
              <a:t> sites from phage </a:t>
            </a:r>
            <a:r>
              <a:rPr lang="en-US" b="0" u="none" dirty="0" err="1" smtClean="0">
                <a:latin typeface="Symbol" charset="2"/>
              </a:rPr>
              <a:t>l</a:t>
            </a:r>
            <a:r>
              <a:rPr lang="en-US" b="0" u="none" dirty="0" smtClean="0"/>
              <a:t> modified by Gateway (</a:t>
            </a:r>
            <a:r>
              <a:rPr lang="en-US" b="0" u="none" dirty="0" err="1" smtClean="0"/>
              <a:t>p’op</a:t>
            </a:r>
            <a:r>
              <a:rPr lang="en-US" b="0" u="none" dirty="0" smtClean="0"/>
              <a:t>)</a:t>
            </a:r>
          </a:p>
          <a:p>
            <a:pPr algn="l">
              <a:buFontTx/>
              <a:buNone/>
            </a:pPr>
            <a:r>
              <a:rPr lang="en-US" u="none" dirty="0" smtClean="0"/>
              <a:t>t0</a:t>
            </a:r>
            <a:r>
              <a:rPr lang="en-US" b="0" u="none" dirty="0" smtClean="0"/>
              <a:t>: </a:t>
            </a:r>
            <a:r>
              <a:rPr lang="en-US" b="0" u="none" dirty="0" err="1" smtClean="0"/>
              <a:t>Bacteriophage</a:t>
            </a:r>
            <a:r>
              <a:rPr lang="en-US" b="0" u="none" dirty="0" smtClean="0"/>
              <a:t> lambda transcriptional terminator</a:t>
            </a:r>
            <a:endParaRPr lang="en-US" u="none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u="none" dirty="0" smtClean="0">
              <a:latin typeface="Tahoma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C25CC-B708-BD45-ADAA-9CA18FC77A2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46FAE-48EC-9A42-B990-C967BC4E9393}" type="datetimeFigureOut">
              <a:rPr lang="en-US" smtClean="0"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3E976-7BFF-6443-95AF-60FC4B8FB8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hyperlink" Target="http://rosalind.csail.mit.edu/r/parts/partsdb/view.cgi?part_id=5256" TargetMode="External"/><Relationship Id="rId4" Type="http://schemas.openxmlformats.org/officeDocument/2006/relationships/hyperlink" Target="http://rosalind.csail.mit.edu/r/parts/partsdb/view.cgi?part_id=5248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rosalind.csail.mit.edu/r/parts/partsdb/view.cgi?part_id=4696" TargetMode="External"/><Relationship Id="rId5" Type="http://schemas.openxmlformats.org/officeDocument/2006/relationships/hyperlink" Target="http://rosalind.csail.mit.edu/r/parts/partsdb/view.cgi?part_id=5250" TargetMode="Externa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hyperlink" Target="http://rosalind.csail.mit.edu/r/parts/partsdb/view.cgi?part_id=5256" TargetMode="External"/><Relationship Id="rId4" Type="http://schemas.openxmlformats.org/officeDocument/2006/relationships/hyperlink" Target="http://rosalind.csail.mit.edu/r/parts/partsdb/view.cgi?part_id=5248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rosalind.csail.mit.edu/r/parts/partsdb/view.cgi?part_id=4696" TargetMode="External"/><Relationship Id="rId5" Type="http://schemas.openxmlformats.org/officeDocument/2006/relationships/hyperlink" Target="http://rosalind.csail.mit.edu/r/parts/partsdb/view.cgi?part_id=5250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3"/>
          <p:cNvSpPr txBox="1">
            <a:spLocks noChangeArrowheads="1"/>
          </p:cNvSpPr>
          <p:nvPr/>
        </p:nvSpPr>
        <p:spPr bwMode="auto">
          <a:xfrm>
            <a:off x="0" y="24384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5400" b="1" dirty="0" err="1" smtClean="0">
                <a:latin typeface="Corbel"/>
                <a:cs typeface="Corbel"/>
              </a:rPr>
              <a:t>iGem</a:t>
            </a:r>
            <a:r>
              <a:rPr lang="en-US" sz="5400" b="1" dirty="0" smtClean="0">
                <a:latin typeface="Corbel"/>
                <a:cs typeface="Corbel"/>
              </a:rPr>
              <a:t> </a:t>
            </a:r>
            <a:r>
              <a:rPr lang="en-US" sz="5400" b="1" smtClean="0">
                <a:latin typeface="Corbel"/>
                <a:cs typeface="Corbel"/>
              </a:rPr>
              <a:t>2004 review</a:t>
            </a:r>
            <a:endParaRPr lang="en-US" sz="5400" b="1" dirty="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Blue Heron design differs slightly. </a:t>
            </a:r>
            <a:r>
              <a:rPr lang="en-US" sz="2400" b="1" u="sng" dirty="0" smtClean="0">
                <a:latin typeface="Corbel" charset="0"/>
                <a:ea typeface="Corbel" charset="0"/>
                <a:cs typeface="Corbel" charset="0"/>
              </a:rPr>
              <a:t>Why?</a:t>
            </a:r>
            <a:endParaRPr lang="en-US" sz="2400" u="sng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2871187" y="1484174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AttR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51" name="Right Arrow 50"/>
          <p:cNvSpPr/>
          <p:nvPr/>
        </p:nvSpPr>
        <p:spPr>
          <a:xfrm flipH="1">
            <a:off x="3556247" y="1359932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3" name="Rectangle 43"/>
          <p:cNvSpPr>
            <a:spLocks noChangeArrowheads="1"/>
          </p:cNvSpPr>
          <p:nvPr/>
        </p:nvSpPr>
        <p:spPr bwMode="auto">
          <a:xfrm>
            <a:off x="4470648" y="1484174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AttL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4" name="Right Arrow 63"/>
          <p:cNvSpPr/>
          <p:nvPr/>
        </p:nvSpPr>
        <p:spPr>
          <a:xfrm>
            <a:off x="1727448" y="1359932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5" name="Right Arrow 64"/>
          <p:cNvSpPr/>
          <p:nvPr/>
        </p:nvSpPr>
        <p:spPr>
          <a:xfrm>
            <a:off x="5155709" y="1359932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6" name="Right Arrow 65"/>
          <p:cNvSpPr/>
          <p:nvPr/>
        </p:nvSpPr>
        <p:spPr>
          <a:xfrm>
            <a:off x="6299448" y="1359932"/>
            <a:ext cx="1143739" cy="657641"/>
          </a:xfrm>
          <a:prstGeom prst="rightArrow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7" name="Rectangle 43"/>
          <p:cNvSpPr>
            <a:spLocks noChangeArrowheads="1"/>
          </p:cNvSpPr>
          <p:nvPr/>
        </p:nvSpPr>
        <p:spPr bwMode="auto">
          <a:xfrm>
            <a:off x="2871187" y="2643665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8" name="Right Arrow 67"/>
          <p:cNvSpPr/>
          <p:nvPr/>
        </p:nvSpPr>
        <p:spPr>
          <a:xfrm flipH="1">
            <a:off x="3556247" y="2519423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Rectangle 43"/>
          <p:cNvSpPr>
            <a:spLocks noChangeArrowheads="1"/>
          </p:cNvSpPr>
          <p:nvPr/>
        </p:nvSpPr>
        <p:spPr bwMode="auto">
          <a:xfrm>
            <a:off x="4470648" y="2643665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70" name="Right Arrow 69"/>
          <p:cNvSpPr/>
          <p:nvPr/>
        </p:nvSpPr>
        <p:spPr>
          <a:xfrm>
            <a:off x="1727448" y="2519423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5155709" y="2519423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2" name="Right Arrow 71"/>
          <p:cNvSpPr/>
          <p:nvPr/>
        </p:nvSpPr>
        <p:spPr>
          <a:xfrm>
            <a:off x="6299448" y="2519423"/>
            <a:ext cx="1143739" cy="657641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Bent Arrow 72"/>
          <p:cNvSpPr/>
          <p:nvPr/>
        </p:nvSpPr>
        <p:spPr>
          <a:xfrm>
            <a:off x="1727448" y="1207532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Bent Arrow 73"/>
          <p:cNvSpPr/>
          <p:nvPr/>
        </p:nvSpPr>
        <p:spPr>
          <a:xfrm>
            <a:off x="1728187" y="236226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447800" y="914400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1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1447800" y="2045732"/>
            <a:ext cx="886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2</a:t>
            </a:r>
            <a:endParaRPr lang="en-US" dirty="0"/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 flipH="1">
            <a:off x="0" y="3810000"/>
            <a:ext cx="914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0" y="3320534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Design 2. Slide 9: pulse 1a:0,2a:YFP,1b: GFP,2b:0 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0" y="6412468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Design 3. Slide 11: 1a:0, 2a: 0, 1b: YFP, 2b: GFP  </a:t>
            </a:r>
            <a:endParaRPr lang="en-US" dirty="0"/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683375" y="4419600"/>
            <a:ext cx="174625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1447800" y="4419600"/>
            <a:ext cx="3048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ctr">
              <a:buFontTx/>
              <a:buNone/>
            </a:pPr>
            <a:endParaRPr lang="en-US">
              <a:latin typeface="Corbel"/>
              <a:cs typeface="Corbel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6858000" y="4114800"/>
            <a:ext cx="914400" cy="4953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P22 Xis +AAV</a:t>
            </a:r>
          </a:p>
        </p:txBody>
      </p:sp>
      <p:sp>
        <p:nvSpPr>
          <p:cNvPr id="25" name="Rectangle 28"/>
          <p:cNvSpPr>
            <a:spLocks noChangeArrowheads="1"/>
          </p:cNvSpPr>
          <p:nvPr/>
        </p:nvSpPr>
        <p:spPr bwMode="auto">
          <a:xfrm>
            <a:off x="7772400" y="4419600"/>
            <a:ext cx="1524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7924800" y="4114800"/>
            <a:ext cx="762000" cy="4953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EYFP +AAV</a:t>
            </a: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8686800" y="44196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28" name="AutoShape 31"/>
          <p:cNvSpPr>
            <a:spLocks noChangeArrowheads="1"/>
          </p:cNvSpPr>
          <p:nvPr/>
        </p:nvSpPr>
        <p:spPr bwMode="auto">
          <a:xfrm rot="16200000">
            <a:off x="8724900" y="4381500"/>
            <a:ext cx="381000" cy="1524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29" name="AutoShape 32"/>
          <p:cNvSpPr>
            <a:spLocks noChangeArrowheads="1"/>
          </p:cNvSpPr>
          <p:nvPr/>
        </p:nvSpPr>
        <p:spPr bwMode="auto">
          <a:xfrm rot="16200000">
            <a:off x="1257300" y="4419600"/>
            <a:ext cx="381000" cy="1524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1752600" y="4114800"/>
            <a:ext cx="1066800" cy="4953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p22 Int+ LVA</a:t>
            </a: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4953000" y="4419600"/>
            <a:ext cx="6096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algn="ctr">
              <a:buFontTx/>
              <a:buNone/>
            </a:pPr>
            <a:endParaRPr lang="en-US" sz="1400">
              <a:latin typeface="Corbel"/>
              <a:cs typeface="Corbel"/>
            </a:endParaRPr>
          </a:p>
        </p:txBody>
      </p:sp>
      <p:sp>
        <p:nvSpPr>
          <p:cNvPr id="32" name="Rectangle 35"/>
          <p:cNvSpPr>
            <a:spLocks noChangeArrowheads="1"/>
          </p:cNvSpPr>
          <p:nvPr/>
        </p:nvSpPr>
        <p:spPr bwMode="auto">
          <a:xfrm>
            <a:off x="7772400" y="4648200"/>
            <a:ext cx="12954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3"/>
              </a:rPr>
              <a:t>BBa_E0034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1752600" y="4648200"/>
            <a:ext cx="13716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4"/>
              </a:rPr>
              <a:t>BBa_I11030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34" name="Rectangle 37"/>
          <p:cNvSpPr>
            <a:spLocks noChangeArrowheads="1"/>
          </p:cNvSpPr>
          <p:nvPr/>
        </p:nvSpPr>
        <p:spPr bwMode="auto">
          <a:xfrm>
            <a:off x="6705600" y="46482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5"/>
              </a:rPr>
              <a:t>BBa_I11031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2819400" y="4419600"/>
            <a:ext cx="1524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36" name="Rectangle 39"/>
          <p:cNvSpPr>
            <a:spLocks noChangeArrowheads="1"/>
          </p:cNvSpPr>
          <p:nvPr/>
        </p:nvSpPr>
        <p:spPr bwMode="auto">
          <a:xfrm>
            <a:off x="2971800" y="4114800"/>
            <a:ext cx="990600" cy="4953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l-GR" u="none">
                <a:latin typeface="Corbel"/>
                <a:cs typeface="Corbel"/>
              </a:rPr>
              <a:t>λ</a:t>
            </a:r>
            <a:r>
              <a:rPr lang="en-US">
                <a:latin typeface="Corbel"/>
                <a:cs typeface="Corbel"/>
              </a:rPr>
              <a:t> </a:t>
            </a:r>
            <a:r>
              <a:rPr lang="en-US" sz="1400" u="none">
                <a:latin typeface="Corbel"/>
                <a:cs typeface="Corbel"/>
              </a:rPr>
              <a:t>attP</a:t>
            </a:r>
          </a:p>
        </p:txBody>
      </p:sp>
      <p:sp>
        <p:nvSpPr>
          <p:cNvPr id="37" name="Rectangle 40"/>
          <p:cNvSpPr>
            <a:spLocks noChangeArrowheads="1"/>
          </p:cNvSpPr>
          <p:nvPr/>
        </p:nvSpPr>
        <p:spPr bwMode="auto">
          <a:xfrm>
            <a:off x="2895600" y="46482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6"/>
              </a:rPr>
              <a:t>BBa_I11023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38" name="Rectangle 41"/>
          <p:cNvSpPr>
            <a:spLocks noChangeArrowheads="1"/>
          </p:cNvSpPr>
          <p:nvPr/>
        </p:nvSpPr>
        <p:spPr bwMode="auto">
          <a:xfrm>
            <a:off x="3962400" y="4419600"/>
            <a:ext cx="174625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4114800" y="4114800"/>
            <a:ext cx="1219200" cy="4953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Terminator</a:t>
            </a:r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4191000" y="46482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6"/>
              </a:rPr>
              <a:t>BBa_B0013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41" name="Rectangle 44"/>
          <p:cNvSpPr>
            <a:spLocks noChangeArrowheads="1"/>
          </p:cNvSpPr>
          <p:nvPr/>
        </p:nvSpPr>
        <p:spPr bwMode="auto">
          <a:xfrm>
            <a:off x="5486400" y="4114800"/>
            <a:ext cx="1219200" cy="4953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l-GR" u="none" dirty="0">
                <a:latin typeface="Corbel"/>
                <a:cs typeface="Corbel"/>
              </a:rPr>
              <a:t>λ</a:t>
            </a:r>
            <a:r>
              <a:rPr lang="en-US" dirty="0">
                <a:latin typeface="Corbel"/>
                <a:cs typeface="Corbel"/>
              </a:rPr>
              <a:t> </a:t>
            </a:r>
            <a:r>
              <a:rPr lang="en-US" sz="1400" u="none" dirty="0" err="1">
                <a:latin typeface="Corbel"/>
                <a:cs typeface="Corbel"/>
              </a:rPr>
              <a:t>attB</a:t>
            </a:r>
            <a:r>
              <a:rPr lang="en-US" sz="1400" u="none" dirty="0">
                <a:latin typeface="Corbel"/>
                <a:cs typeface="Corbel"/>
              </a:rPr>
              <a:t>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 dirty="0">
                <a:latin typeface="Corbel"/>
                <a:cs typeface="Corbel"/>
              </a:rPr>
              <a:t>(rev </a:t>
            </a:r>
            <a:r>
              <a:rPr lang="en-US" sz="1400" u="none" dirty="0" smtClean="0">
                <a:latin typeface="Corbel"/>
                <a:cs typeface="Corbel"/>
              </a:rPr>
              <a:t>comp, 2)</a:t>
            </a:r>
            <a:endParaRPr lang="en-US" sz="1400" u="none" dirty="0">
              <a:latin typeface="Corbel"/>
              <a:cs typeface="Corbel"/>
            </a:endParaRPr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5486400" y="46482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6"/>
              </a:rPr>
              <a:t>BBa_I11022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43" name="Rectangle 46"/>
          <p:cNvSpPr>
            <a:spLocks noChangeArrowheads="1"/>
          </p:cNvSpPr>
          <p:nvPr/>
        </p:nvSpPr>
        <p:spPr bwMode="auto">
          <a:xfrm>
            <a:off x="152400" y="4648200"/>
            <a:ext cx="1524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 dirty="0">
                <a:latin typeface="Corbel"/>
                <a:cs typeface="Corbel"/>
                <a:hlinkClick r:id="rId4"/>
              </a:rPr>
              <a:t>BBa_I11061</a:t>
            </a:r>
            <a:r>
              <a:rPr lang="en-US" sz="1400" dirty="0">
                <a:latin typeface="Corbel"/>
                <a:cs typeface="Corbel"/>
              </a:rPr>
              <a:t> :</a:t>
            </a:r>
          </a:p>
        </p:txBody>
      </p:sp>
      <p:sp>
        <p:nvSpPr>
          <p:cNvPr id="44" name="Rectangle 50"/>
          <p:cNvSpPr>
            <a:spLocks noChangeArrowheads="1"/>
          </p:cNvSpPr>
          <p:nvPr/>
        </p:nvSpPr>
        <p:spPr bwMode="auto">
          <a:xfrm>
            <a:off x="152400" y="4191000"/>
            <a:ext cx="1143000" cy="495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u="none" dirty="0">
                <a:latin typeface="Corbel"/>
                <a:cs typeface="Corbel"/>
              </a:rPr>
              <a:t>p22 </a:t>
            </a:r>
            <a:r>
              <a:rPr lang="en-US" sz="1400" u="none" dirty="0">
                <a:latin typeface="Corbel"/>
                <a:cs typeface="Corbel"/>
              </a:rPr>
              <a:t>Half Bit</a:t>
            </a:r>
          </a:p>
        </p:txBody>
      </p:sp>
      <p:sp>
        <p:nvSpPr>
          <p:cNvPr id="45" name="Rectangle 2"/>
          <p:cNvSpPr>
            <a:spLocks noChangeArrowheads="1"/>
          </p:cNvSpPr>
          <p:nvPr/>
        </p:nvSpPr>
        <p:spPr bwMode="auto">
          <a:xfrm>
            <a:off x="6683375" y="5562600"/>
            <a:ext cx="174625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46" name="Rectangle 4"/>
          <p:cNvSpPr>
            <a:spLocks noChangeArrowheads="1"/>
          </p:cNvSpPr>
          <p:nvPr/>
        </p:nvSpPr>
        <p:spPr bwMode="auto">
          <a:xfrm>
            <a:off x="1447800" y="5562600"/>
            <a:ext cx="3048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ctr">
              <a:buFontTx/>
              <a:buNone/>
            </a:pPr>
            <a:endParaRPr lang="en-US">
              <a:latin typeface="Corbel"/>
              <a:cs typeface="Corbel"/>
            </a:endParaRPr>
          </a:p>
        </p:txBody>
      </p:sp>
      <p:sp>
        <p:nvSpPr>
          <p:cNvPr id="47" name="Rectangle 5"/>
          <p:cNvSpPr>
            <a:spLocks noChangeArrowheads="1"/>
          </p:cNvSpPr>
          <p:nvPr/>
        </p:nvSpPr>
        <p:spPr bwMode="auto">
          <a:xfrm>
            <a:off x="6858000" y="5257800"/>
            <a:ext cx="838200" cy="4953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l-GR" sz="1400" u="none">
                <a:latin typeface="Corbel"/>
                <a:cs typeface="Corbel"/>
              </a:rPr>
              <a:t>λ</a:t>
            </a:r>
            <a:r>
              <a:rPr lang="en-US" sz="1400" u="none">
                <a:latin typeface="Corbel"/>
                <a:cs typeface="Corbel"/>
              </a:rPr>
              <a:t> Xis +AAV</a:t>
            </a:r>
          </a:p>
        </p:txBody>
      </p:sp>
      <p:sp>
        <p:nvSpPr>
          <p:cNvPr id="48" name="Rectangle 6"/>
          <p:cNvSpPr>
            <a:spLocks noChangeArrowheads="1"/>
          </p:cNvSpPr>
          <p:nvPr/>
        </p:nvSpPr>
        <p:spPr bwMode="auto">
          <a:xfrm>
            <a:off x="7696200" y="5562600"/>
            <a:ext cx="1524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7848600" y="5257800"/>
            <a:ext cx="762000" cy="4953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ECFP +AAV</a:t>
            </a:r>
          </a:p>
        </p:txBody>
      </p:sp>
      <p:sp>
        <p:nvSpPr>
          <p:cNvPr id="52" name="Rectangle 8"/>
          <p:cNvSpPr>
            <a:spLocks noChangeArrowheads="1"/>
          </p:cNvSpPr>
          <p:nvPr/>
        </p:nvSpPr>
        <p:spPr bwMode="auto">
          <a:xfrm>
            <a:off x="8610600" y="55626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53" name="AutoShape 9"/>
          <p:cNvSpPr>
            <a:spLocks noChangeArrowheads="1"/>
          </p:cNvSpPr>
          <p:nvPr/>
        </p:nvSpPr>
        <p:spPr bwMode="auto">
          <a:xfrm rot="16200000">
            <a:off x="8648700" y="5524500"/>
            <a:ext cx="381000" cy="1524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54" name="AutoShape 10"/>
          <p:cNvSpPr>
            <a:spLocks noChangeArrowheads="1"/>
          </p:cNvSpPr>
          <p:nvPr/>
        </p:nvSpPr>
        <p:spPr bwMode="auto">
          <a:xfrm rot="16200000">
            <a:off x="1257300" y="5562600"/>
            <a:ext cx="381000" cy="1524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55" name="Rectangle 11"/>
          <p:cNvSpPr>
            <a:spLocks noChangeArrowheads="1"/>
          </p:cNvSpPr>
          <p:nvPr/>
        </p:nvSpPr>
        <p:spPr bwMode="auto">
          <a:xfrm>
            <a:off x="1752600" y="5257800"/>
            <a:ext cx="1066800" cy="4953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l-GR" sz="1400" u="none">
                <a:latin typeface="Corbel"/>
                <a:cs typeface="Corbel"/>
              </a:rPr>
              <a:t>λ</a:t>
            </a:r>
            <a:r>
              <a:rPr lang="en-US" sz="1400" u="none">
                <a:latin typeface="Corbel"/>
                <a:cs typeface="Corbel"/>
              </a:rPr>
              <a:t> Int+ LVA</a:t>
            </a:r>
          </a:p>
        </p:txBody>
      </p:sp>
      <p:sp>
        <p:nvSpPr>
          <p:cNvPr id="56" name="Rectangle 12"/>
          <p:cNvSpPr>
            <a:spLocks noChangeArrowheads="1"/>
          </p:cNvSpPr>
          <p:nvPr/>
        </p:nvSpPr>
        <p:spPr bwMode="auto">
          <a:xfrm>
            <a:off x="4953000" y="5562600"/>
            <a:ext cx="6096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algn="ctr">
              <a:buFontTx/>
              <a:buNone/>
            </a:pPr>
            <a:endParaRPr lang="en-US" sz="1400">
              <a:latin typeface="Corbel"/>
              <a:cs typeface="Corbel"/>
            </a:endParaRPr>
          </a:p>
        </p:txBody>
      </p:sp>
      <p:sp>
        <p:nvSpPr>
          <p:cNvPr id="57" name="Rectangle 13"/>
          <p:cNvSpPr>
            <a:spLocks noChangeArrowheads="1"/>
          </p:cNvSpPr>
          <p:nvPr/>
        </p:nvSpPr>
        <p:spPr bwMode="auto">
          <a:xfrm>
            <a:off x="7772400" y="5791200"/>
            <a:ext cx="12954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3"/>
              </a:rPr>
              <a:t>BBa_E0024</a:t>
            </a:r>
            <a:r>
              <a:rPr lang="en-US" sz="1400" u="none">
                <a:latin typeface="Corbel"/>
                <a:cs typeface="Corbel"/>
              </a:rPr>
              <a:t> </a:t>
            </a:r>
          </a:p>
        </p:txBody>
      </p:sp>
      <p:sp>
        <p:nvSpPr>
          <p:cNvPr id="58" name="Rectangle 14"/>
          <p:cNvSpPr>
            <a:spLocks noChangeArrowheads="1"/>
          </p:cNvSpPr>
          <p:nvPr/>
        </p:nvSpPr>
        <p:spPr bwMode="auto">
          <a:xfrm>
            <a:off x="1600200" y="5791200"/>
            <a:ext cx="13716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 dirty="0">
                <a:latin typeface="Corbel"/>
                <a:cs typeface="Corbel"/>
                <a:hlinkClick r:id="rId4"/>
              </a:rPr>
              <a:t>BBa_I11020</a:t>
            </a:r>
            <a:r>
              <a:rPr lang="en-US" sz="1400" u="none" dirty="0">
                <a:latin typeface="Corbel"/>
                <a:cs typeface="Corbel"/>
              </a:rPr>
              <a:t> </a:t>
            </a:r>
          </a:p>
        </p:txBody>
      </p:sp>
      <p:sp>
        <p:nvSpPr>
          <p:cNvPr id="59" name="Rectangle 15"/>
          <p:cNvSpPr>
            <a:spLocks noChangeArrowheads="1"/>
          </p:cNvSpPr>
          <p:nvPr/>
        </p:nvSpPr>
        <p:spPr bwMode="auto">
          <a:xfrm>
            <a:off x="6705600" y="57912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5"/>
              </a:rPr>
              <a:t>BBa_I11021</a:t>
            </a:r>
            <a:r>
              <a:rPr lang="en-US" sz="1400" u="none">
                <a:latin typeface="Corbel"/>
                <a:cs typeface="Corbel"/>
              </a:rPr>
              <a:t> </a:t>
            </a:r>
          </a:p>
        </p:txBody>
      </p:sp>
      <p:sp>
        <p:nvSpPr>
          <p:cNvPr id="60" name="Rectangle 16"/>
          <p:cNvSpPr>
            <a:spLocks noChangeArrowheads="1"/>
          </p:cNvSpPr>
          <p:nvPr/>
        </p:nvSpPr>
        <p:spPr bwMode="auto">
          <a:xfrm>
            <a:off x="2819400" y="5562600"/>
            <a:ext cx="1524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61" name="Rectangle 17"/>
          <p:cNvSpPr>
            <a:spLocks noChangeArrowheads="1"/>
          </p:cNvSpPr>
          <p:nvPr/>
        </p:nvSpPr>
        <p:spPr bwMode="auto">
          <a:xfrm>
            <a:off x="2971800" y="5257800"/>
            <a:ext cx="990600" cy="49530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 dirty="0">
                <a:latin typeface="Corbel"/>
                <a:cs typeface="Corbel"/>
              </a:rPr>
              <a:t>p22 </a:t>
            </a:r>
            <a:r>
              <a:rPr lang="en-US" sz="1400" u="none" dirty="0" err="1">
                <a:latin typeface="Corbel"/>
                <a:cs typeface="Corbel"/>
              </a:rPr>
              <a:t>attP</a:t>
            </a:r>
            <a:endParaRPr lang="en-US" sz="1400" u="none" dirty="0">
              <a:latin typeface="Corbel"/>
              <a:cs typeface="Corbel"/>
            </a:endParaRPr>
          </a:p>
        </p:txBody>
      </p:sp>
      <p:sp>
        <p:nvSpPr>
          <p:cNvPr id="62" name="Rectangle 18"/>
          <p:cNvSpPr>
            <a:spLocks noChangeArrowheads="1"/>
          </p:cNvSpPr>
          <p:nvPr/>
        </p:nvSpPr>
        <p:spPr bwMode="auto">
          <a:xfrm>
            <a:off x="2895600" y="57912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 dirty="0">
                <a:latin typeface="Corbel"/>
                <a:cs typeface="Corbel"/>
                <a:hlinkClick r:id="rId6"/>
              </a:rPr>
              <a:t>BBa_I11033</a:t>
            </a:r>
            <a:r>
              <a:rPr lang="en-US" sz="1400" u="none" dirty="0">
                <a:latin typeface="Corbel"/>
                <a:cs typeface="Corbel"/>
              </a:rPr>
              <a:t> </a:t>
            </a:r>
          </a:p>
        </p:txBody>
      </p:sp>
      <p:sp>
        <p:nvSpPr>
          <p:cNvPr id="77" name="Rectangle 19"/>
          <p:cNvSpPr>
            <a:spLocks noChangeArrowheads="1"/>
          </p:cNvSpPr>
          <p:nvPr/>
        </p:nvSpPr>
        <p:spPr bwMode="auto">
          <a:xfrm>
            <a:off x="3962400" y="5562600"/>
            <a:ext cx="174625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4114800" y="5257800"/>
            <a:ext cx="1219200" cy="4953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Reverse Terminator</a:t>
            </a:r>
          </a:p>
        </p:txBody>
      </p:sp>
      <p:sp>
        <p:nvSpPr>
          <p:cNvPr id="79" name="Rectangle 21"/>
          <p:cNvSpPr>
            <a:spLocks noChangeArrowheads="1"/>
          </p:cNvSpPr>
          <p:nvPr/>
        </p:nvSpPr>
        <p:spPr bwMode="auto">
          <a:xfrm>
            <a:off x="4191000" y="57912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 dirty="0">
                <a:latin typeface="Corbel"/>
                <a:cs typeface="Corbel"/>
                <a:hlinkClick r:id="rId6"/>
              </a:rPr>
              <a:t>BBa_B0025</a:t>
            </a:r>
            <a:r>
              <a:rPr lang="en-US" sz="1400" u="none" dirty="0">
                <a:latin typeface="Corbel"/>
                <a:cs typeface="Corbel"/>
              </a:rPr>
              <a:t> </a:t>
            </a:r>
          </a:p>
        </p:txBody>
      </p:sp>
      <p:sp>
        <p:nvSpPr>
          <p:cNvPr id="80" name="Rectangle 22"/>
          <p:cNvSpPr>
            <a:spLocks noChangeArrowheads="1"/>
          </p:cNvSpPr>
          <p:nvPr/>
        </p:nvSpPr>
        <p:spPr bwMode="auto">
          <a:xfrm>
            <a:off x="5486400" y="5257800"/>
            <a:ext cx="1219200" cy="49530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p22 attB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(rev comp)</a:t>
            </a:r>
          </a:p>
        </p:txBody>
      </p:sp>
      <p:sp>
        <p:nvSpPr>
          <p:cNvPr id="81" name="Rectangle 23"/>
          <p:cNvSpPr>
            <a:spLocks noChangeArrowheads="1"/>
          </p:cNvSpPr>
          <p:nvPr/>
        </p:nvSpPr>
        <p:spPr bwMode="auto">
          <a:xfrm>
            <a:off x="5486400" y="57912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 dirty="0">
                <a:latin typeface="Corbel"/>
                <a:cs typeface="Corbel"/>
                <a:hlinkClick r:id="rId6"/>
              </a:rPr>
              <a:t>BBa_I1103</a:t>
            </a:r>
            <a:r>
              <a:rPr lang="en-US" sz="1400" b="0" u="none" dirty="0">
                <a:latin typeface="Corbel"/>
                <a:cs typeface="Corbel"/>
              </a:rPr>
              <a:t>2</a:t>
            </a:r>
            <a:r>
              <a:rPr lang="en-US" sz="1400" u="none" dirty="0">
                <a:latin typeface="Corbel"/>
                <a:cs typeface="Corbel"/>
              </a:rPr>
              <a:t> </a:t>
            </a:r>
          </a:p>
        </p:txBody>
      </p:sp>
      <p:sp>
        <p:nvSpPr>
          <p:cNvPr id="82" name="Rectangle 49"/>
          <p:cNvSpPr>
            <a:spLocks noChangeArrowheads="1"/>
          </p:cNvSpPr>
          <p:nvPr/>
        </p:nvSpPr>
        <p:spPr bwMode="auto">
          <a:xfrm>
            <a:off x="228600" y="5372100"/>
            <a:ext cx="1066800" cy="495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l-GR" u="none">
                <a:latin typeface="Corbel"/>
                <a:cs typeface="Corbel"/>
              </a:rPr>
              <a:t>λ</a:t>
            </a:r>
            <a:r>
              <a:rPr lang="en-US" u="none">
                <a:latin typeface="Corbel"/>
                <a:cs typeface="Corbel"/>
              </a:rPr>
              <a:t> </a:t>
            </a:r>
            <a:r>
              <a:rPr lang="en-US" sz="1400" u="none">
                <a:latin typeface="Corbel"/>
                <a:cs typeface="Corbel"/>
              </a:rPr>
              <a:t>Half Bit</a:t>
            </a:r>
          </a:p>
        </p:txBody>
      </p: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152400" y="5715000"/>
            <a:ext cx="1524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 dirty="0">
                <a:latin typeface="Corbel"/>
                <a:cs typeface="Corbel"/>
                <a:hlinkClick r:id="rId4"/>
              </a:rPr>
              <a:t>BBa_I11060</a:t>
            </a:r>
            <a:r>
              <a:rPr lang="en-US" sz="1400" u="none" dirty="0">
                <a:latin typeface="Corbel"/>
                <a:cs typeface="Corbel"/>
              </a:rPr>
              <a:t> 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These</a:t>
            </a:r>
            <a:r>
              <a:rPr lang="en-US" sz="1000" b="1" dirty="0" smtClean="0">
                <a:latin typeface="Corbel" charset="0"/>
                <a:ea typeface="Corbel" charset="0"/>
                <a:cs typeface="Corbel" charset="0"/>
              </a:rPr>
              <a:t>[1]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 were synthesized, all now Bio-bricks. However, they were not completed by the time of the presentation. </a:t>
            </a:r>
            <a:r>
              <a:rPr lang="en-US" sz="2400" b="1" dirty="0" smtClean="0">
                <a:solidFill>
                  <a:srgbClr val="FF0000"/>
                </a:solidFill>
                <a:latin typeface="Corbel" charset="0"/>
                <a:ea typeface="Corbel" charset="0"/>
                <a:cs typeface="Corbel" charset="0"/>
              </a:rPr>
              <a:t>Work shown in the following slides indicates that this design will not work. </a:t>
            </a:r>
            <a:endParaRPr lang="en-US" sz="2400" dirty="0">
              <a:solidFill>
                <a:srgbClr val="FF0000"/>
              </a:solidFill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607175" y="2743200"/>
            <a:ext cx="174625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1371600" y="2743200"/>
            <a:ext cx="3048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ctr">
              <a:buFontTx/>
              <a:buNone/>
            </a:pPr>
            <a:endParaRPr lang="en-US">
              <a:latin typeface="Corbel"/>
              <a:cs typeface="Corbel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6781800" y="2438400"/>
            <a:ext cx="914400" cy="4953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P22 Xis +AAV</a:t>
            </a:r>
          </a:p>
        </p:txBody>
      </p:sp>
      <p:sp>
        <p:nvSpPr>
          <p:cNvPr id="25" name="Rectangle 28"/>
          <p:cNvSpPr>
            <a:spLocks noChangeArrowheads="1"/>
          </p:cNvSpPr>
          <p:nvPr/>
        </p:nvSpPr>
        <p:spPr bwMode="auto">
          <a:xfrm>
            <a:off x="7696200" y="2743200"/>
            <a:ext cx="1524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7848600" y="2438400"/>
            <a:ext cx="762000" cy="4953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EYFP +AAV</a:t>
            </a: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8610600" y="27432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28" name="AutoShape 31"/>
          <p:cNvSpPr>
            <a:spLocks noChangeArrowheads="1"/>
          </p:cNvSpPr>
          <p:nvPr/>
        </p:nvSpPr>
        <p:spPr bwMode="auto">
          <a:xfrm rot="16200000">
            <a:off x="8648700" y="2705100"/>
            <a:ext cx="381000" cy="1524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29" name="AutoShape 32"/>
          <p:cNvSpPr>
            <a:spLocks noChangeArrowheads="1"/>
          </p:cNvSpPr>
          <p:nvPr/>
        </p:nvSpPr>
        <p:spPr bwMode="auto">
          <a:xfrm rot="16200000">
            <a:off x="1181100" y="2743200"/>
            <a:ext cx="381000" cy="1524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1676400" y="2438400"/>
            <a:ext cx="1066800" cy="4953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p22 Int+ LVA</a:t>
            </a: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4876800" y="2743200"/>
            <a:ext cx="6096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algn="ctr">
              <a:buFontTx/>
              <a:buNone/>
            </a:pPr>
            <a:endParaRPr lang="en-US" sz="1400">
              <a:latin typeface="Corbel"/>
              <a:cs typeface="Corbel"/>
            </a:endParaRPr>
          </a:p>
        </p:txBody>
      </p:sp>
      <p:sp>
        <p:nvSpPr>
          <p:cNvPr id="32" name="Rectangle 35"/>
          <p:cNvSpPr>
            <a:spLocks noChangeArrowheads="1"/>
          </p:cNvSpPr>
          <p:nvPr/>
        </p:nvSpPr>
        <p:spPr bwMode="auto">
          <a:xfrm>
            <a:off x="7696200" y="2971800"/>
            <a:ext cx="12954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3"/>
              </a:rPr>
              <a:t>BBa_E0034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1676400" y="2971800"/>
            <a:ext cx="13716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4"/>
              </a:rPr>
              <a:t>BBa_I11030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34" name="Rectangle 37"/>
          <p:cNvSpPr>
            <a:spLocks noChangeArrowheads="1"/>
          </p:cNvSpPr>
          <p:nvPr/>
        </p:nvSpPr>
        <p:spPr bwMode="auto">
          <a:xfrm>
            <a:off x="6629400" y="29718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5"/>
              </a:rPr>
              <a:t>BBa_I11031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2743200" y="2743200"/>
            <a:ext cx="1524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36" name="Rectangle 39"/>
          <p:cNvSpPr>
            <a:spLocks noChangeArrowheads="1"/>
          </p:cNvSpPr>
          <p:nvPr/>
        </p:nvSpPr>
        <p:spPr bwMode="auto">
          <a:xfrm>
            <a:off x="2895600" y="2438400"/>
            <a:ext cx="990600" cy="4953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l-GR" u="none">
                <a:latin typeface="Corbel"/>
                <a:cs typeface="Corbel"/>
              </a:rPr>
              <a:t>λ</a:t>
            </a:r>
            <a:r>
              <a:rPr lang="en-US">
                <a:latin typeface="Corbel"/>
                <a:cs typeface="Corbel"/>
              </a:rPr>
              <a:t> </a:t>
            </a:r>
            <a:r>
              <a:rPr lang="en-US" sz="1400" u="none">
                <a:latin typeface="Corbel"/>
                <a:cs typeface="Corbel"/>
              </a:rPr>
              <a:t>attP</a:t>
            </a:r>
          </a:p>
        </p:txBody>
      </p:sp>
      <p:sp>
        <p:nvSpPr>
          <p:cNvPr id="37" name="Rectangle 40"/>
          <p:cNvSpPr>
            <a:spLocks noChangeArrowheads="1"/>
          </p:cNvSpPr>
          <p:nvPr/>
        </p:nvSpPr>
        <p:spPr bwMode="auto">
          <a:xfrm>
            <a:off x="2819400" y="29718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6"/>
              </a:rPr>
              <a:t>BBa_I11023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38" name="Rectangle 41"/>
          <p:cNvSpPr>
            <a:spLocks noChangeArrowheads="1"/>
          </p:cNvSpPr>
          <p:nvPr/>
        </p:nvSpPr>
        <p:spPr bwMode="auto">
          <a:xfrm>
            <a:off x="3886200" y="2743200"/>
            <a:ext cx="174625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4038600" y="2438400"/>
            <a:ext cx="1219200" cy="4953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Terminator</a:t>
            </a:r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4114800" y="29718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6"/>
              </a:rPr>
              <a:t>BBa_B0013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41" name="Rectangle 44"/>
          <p:cNvSpPr>
            <a:spLocks noChangeArrowheads="1"/>
          </p:cNvSpPr>
          <p:nvPr/>
        </p:nvSpPr>
        <p:spPr bwMode="auto">
          <a:xfrm>
            <a:off x="5410200" y="2438400"/>
            <a:ext cx="1219200" cy="4953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l-GR" u="none" dirty="0">
                <a:latin typeface="Corbel"/>
                <a:cs typeface="Corbel"/>
              </a:rPr>
              <a:t>λ</a:t>
            </a:r>
            <a:r>
              <a:rPr lang="en-US" dirty="0">
                <a:latin typeface="Corbel"/>
                <a:cs typeface="Corbel"/>
              </a:rPr>
              <a:t> </a:t>
            </a:r>
            <a:r>
              <a:rPr lang="en-US" sz="1400" u="none" dirty="0" err="1">
                <a:latin typeface="Corbel"/>
                <a:cs typeface="Corbel"/>
              </a:rPr>
              <a:t>attB</a:t>
            </a:r>
            <a:r>
              <a:rPr lang="en-US" sz="1400" u="none" dirty="0">
                <a:latin typeface="Corbel"/>
                <a:cs typeface="Corbel"/>
              </a:rPr>
              <a:t>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 dirty="0">
                <a:latin typeface="Corbel"/>
                <a:cs typeface="Corbel"/>
              </a:rPr>
              <a:t>(rev </a:t>
            </a:r>
            <a:r>
              <a:rPr lang="en-US" sz="1400" u="none" dirty="0" smtClean="0">
                <a:latin typeface="Corbel"/>
                <a:cs typeface="Corbel"/>
              </a:rPr>
              <a:t>comp, 2)</a:t>
            </a:r>
            <a:endParaRPr lang="en-US" sz="1400" u="none" dirty="0">
              <a:latin typeface="Corbel"/>
              <a:cs typeface="Corbel"/>
            </a:endParaRPr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5410200" y="29718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6"/>
              </a:rPr>
              <a:t>BBa_I11022</a:t>
            </a:r>
            <a:r>
              <a:rPr lang="en-US" sz="1400">
                <a:latin typeface="Corbel"/>
                <a:cs typeface="Corbel"/>
              </a:rPr>
              <a:t> </a:t>
            </a:r>
          </a:p>
        </p:txBody>
      </p:sp>
      <p:sp>
        <p:nvSpPr>
          <p:cNvPr id="43" name="Rectangle 46"/>
          <p:cNvSpPr>
            <a:spLocks noChangeArrowheads="1"/>
          </p:cNvSpPr>
          <p:nvPr/>
        </p:nvSpPr>
        <p:spPr bwMode="auto">
          <a:xfrm>
            <a:off x="76200" y="2971800"/>
            <a:ext cx="1524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 dirty="0">
                <a:latin typeface="Corbel"/>
                <a:cs typeface="Corbel"/>
                <a:hlinkClick r:id="rId4"/>
              </a:rPr>
              <a:t>BBa_I11061</a:t>
            </a:r>
            <a:r>
              <a:rPr lang="en-US" sz="1400" dirty="0">
                <a:latin typeface="Corbel"/>
                <a:cs typeface="Corbel"/>
              </a:rPr>
              <a:t> :</a:t>
            </a:r>
          </a:p>
        </p:txBody>
      </p:sp>
      <p:sp>
        <p:nvSpPr>
          <p:cNvPr id="44" name="Rectangle 50"/>
          <p:cNvSpPr>
            <a:spLocks noChangeArrowheads="1"/>
          </p:cNvSpPr>
          <p:nvPr/>
        </p:nvSpPr>
        <p:spPr bwMode="auto">
          <a:xfrm>
            <a:off x="76200" y="2514600"/>
            <a:ext cx="1143000" cy="495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u="none" dirty="0">
                <a:latin typeface="Corbel"/>
                <a:cs typeface="Corbel"/>
              </a:rPr>
              <a:t>p22 </a:t>
            </a:r>
            <a:r>
              <a:rPr lang="en-US" sz="1400" u="none" dirty="0">
                <a:latin typeface="Corbel"/>
                <a:cs typeface="Corbel"/>
              </a:rPr>
              <a:t>Half Bit</a:t>
            </a:r>
          </a:p>
        </p:txBody>
      </p:sp>
      <p:sp>
        <p:nvSpPr>
          <p:cNvPr id="45" name="Rectangle 46"/>
          <p:cNvSpPr>
            <a:spLocks noChangeArrowheads="1"/>
          </p:cNvSpPr>
          <p:nvPr/>
        </p:nvSpPr>
        <p:spPr bwMode="auto">
          <a:xfrm>
            <a:off x="0" y="5638801"/>
            <a:ext cx="9144000" cy="10156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sz="1200" b="0" u="none" dirty="0" smtClean="0">
                <a:latin typeface="Corbel"/>
                <a:cs typeface="Corbel"/>
              </a:rPr>
              <a:t>[1]  Differ slightly fro</a:t>
            </a:r>
            <a:r>
              <a:rPr lang="en-US" sz="1200" dirty="0" smtClean="0">
                <a:latin typeface="Corbel"/>
                <a:cs typeface="Corbel"/>
              </a:rPr>
              <a:t>m design as described. Pulse 1a: P22 expressed, no signal, flip bit 2 to make terminator and L, R sites. Pulse 2a: alpha </a:t>
            </a:r>
            <a:r>
              <a:rPr lang="en-US" sz="1200" dirty="0" err="1" smtClean="0">
                <a:latin typeface="Corbel"/>
                <a:cs typeface="Corbel"/>
              </a:rPr>
              <a:t>intergrase</a:t>
            </a:r>
            <a:r>
              <a:rPr lang="en-US" sz="1200" dirty="0" smtClean="0">
                <a:latin typeface="Corbel"/>
                <a:cs typeface="Corbel"/>
              </a:rPr>
              <a:t> expressed, no signal, flip bit 1 to make no terminator and L, R sites. Pulse 1b: express p22 </a:t>
            </a:r>
            <a:r>
              <a:rPr lang="en-US" sz="1200" dirty="0" err="1" smtClean="0">
                <a:latin typeface="Corbel"/>
                <a:cs typeface="Corbel"/>
              </a:rPr>
              <a:t>int</a:t>
            </a:r>
            <a:r>
              <a:rPr lang="en-US" sz="1200" dirty="0" smtClean="0">
                <a:latin typeface="Corbel"/>
                <a:cs typeface="Corbel"/>
              </a:rPr>
              <a:t> and </a:t>
            </a:r>
            <a:r>
              <a:rPr lang="en-US" sz="1200" dirty="0" err="1" smtClean="0">
                <a:latin typeface="Corbel"/>
                <a:cs typeface="Corbel"/>
              </a:rPr>
              <a:t>xis</a:t>
            </a:r>
            <a:r>
              <a:rPr lang="en-US" sz="1200" dirty="0" smtClean="0">
                <a:latin typeface="Corbel"/>
                <a:cs typeface="Corbel"/>
              </a:rPr>
              <a:t>, </a:t>
            </a:r>
            <a:r>
              <a:rPr lang="en-US" sz="1200" b="1" dirty="0" err="1" smtClean="0">
                <a:latin typeface="Corbel"/>
                <a:cs typeface="Corbel"/>
              </a:rPr>
              <a:t>yfp</a:t>
            </a:r>
            <a:r>
              <a:rPr lang="en-US" sz="1200" dirty="0" smtClean="0">
                <a:latin typeface="Corbel"/>
                <a:cs typeface="Corbel"/>
              </a:rPr>
              <a:t>, flip bit 2 to make no terminator and P, B sites. Pulse 2b: express alpha </a:t>
            </a:r>
            <a:r>
              <a:rPr lang="en-US" sz="1200" dirty="0" err="1" smtClean="0">
                <a:latin typeface="Corbel"/>
                <a:cs typeface="Corbel"/>
              </a:rPr>
              <a:t>int</a:t>
            </a:r>
            <a:r>
              <a:rPr lang="en-US" sz="1200" dirty="0" smtClean="0">
                <a:latin typeface="Corbel"/>
                <a:cs typeface="Corbel"/>
              </a:rPr>
              <a:t> and </a:t>
            </a:r>
            <a:r>
              <a:rPr lang="en-US" sz="1200" dirty="0" err="1" smtClean="0">
                <a:latin typeface="Corbel"/>
                <a:cs typeface="Corbel"/>
              </a:rPr>
              <a:t>xis</a:t>
            </a:r>
            <a:r>
              <a:rPr lang="en-US" sz="1200" dirty="0" smtClean="0">
                <a:latin typeface="Corbel"/>
                <a:cs typeface="Corbel"/>
              </a:rPr>
              <a:t>, </a:t>
            </a:r>
            <a:r>
              <a:rPr lang="en-US" sz="1200" b="1" dirty="0" smtClean="0">
                <a:latin typeface="Corbel"/>
                <a:cs typeface="Corbel"/>
              </a:rPr>
              <a:t>GFP</a:t>
            </a:r>
            <a:r>
              <a:rPr lang="en-US" sz="1200" dirty="0" smtClean="0">
                <a:latin typeface="Corbel"/>
                <a:cs typeface="Corbel"/>
              </a:rPr>
              <a:t>, flip 1 to make  terminator and P, B (back to </a:t>
            </a:r>
            <a:r>
              <a:rPr lang="en-US" sz="1200" b="1" dirty="0" smtClean="0">
                <a:latin typeface="Corbel"/>
                <a:cs typeface="Corbel"/>
              </a:rPr>
              <a:t>initial state</a:t>
            </a:r>
            <a:r>
              <a:rPr lang="en-US" sz="1200" dirty="0" smtClean="0">
                <a:latin typeface="Corbel"/>
                <a:cs typeface="Corbel"/>
              </a:rPr>
              <a:t>).  </a:t>
            </a:r>
          </a:p>
          <a:p>
            <a:pPr algn="l">
              <a:buFontTx/>
              <a:buNone/>
            </a:pPr>
            <a:endParaRPr lang="en-US" sz="1200" dirty="0" smtClean="0">
              <a:latin typeface="Corbel"/>
              <a:cs typeface="Corbel"/>
            </a:endParaRPr>
          </a:p>
          <a:p>
            <a:pPr algn="l">
              <a:buFontTx/>
              <a:buNone/>
            </a:pPr>
            <a:r>
              <a:rPr lang="en-US" sz="1200" dirty="0" smtClean="0">
                <a:latin typeface="Corbel"/>
                <a:cs typeface="Corbel"/>
              </a:rPr>
              <a:t>[2] Means B*? </a:t>
            </a:r>
            <a:endParaRPr lang="en-US" sz="1200" b="0" u="none" dirty="0">
              <a:latin typeface="Corbel"/>
              <a:cs typeface="Corbel"/>
            </a:endParaRPr>
          </a:p>
        </p:txBody>
      </p:sp>
      <p:sp>
        <p:nvSpPr>
          <p:cNvPr id="46" name="Rectangle 2"/>
          <p:cNvSpPr>
            <a:spLocks noChangeArrowheads="1"/>
          </p:cNvSpPr>
          <p:nvPr/>
        </p:nvSpPr>
        <p:spPr bwMode="auto">
          <a:xfrm>
            <a:off x="6607175" y="3886200"/>
            <a:ext cx="174625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47" name="Rectangle 4"/>
          <p:cNvSpPr>
            <a:spLocks noChangeArrowheads="1"/>
          </p:cNvSpPr>
          <p:nvPr/>
        </p:nvSpPr>
        <p:spPr bwMode="auto">
          <a:xfrm>
            <a:off x="1371600" y="3886200"/>
            <a:ext cx="3048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ctr">
              <a:buFontTx/>
              <a:buNone/>
            </a:pPr>
            <a:endParaRPr lang="en-US">
              <a:latin typeface="Corbel"/>
              <a:cs typeface="Corbel"/>
            </a:endParaRPr>
          </a:p>
        </p:txBody>
      </p:sp>
      <p:sp>
        <p:nvSpPr>
          <p:cNvPr id="48" name="Rectangle 5"/>
          <p:cNvSpPr>
            <a:spLocks noChangeArrowheads="1"/>
          </p:cNvSpPr>
          <p:nvPr/>
        </p:nvSpPr>
        <p:spPr bwMode="auto">
          <a:xfrm>
            <a:off x="6781800" y="3581400"/>
            <a:ext cx="838200" cy="4953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l-GR" sz="1400" u="none">
                <a:latin typeface="Corbel"/>
                <a:cs typeface="Corbel"/>
              </a:rPr>
              <a:t>λ</a:t>
            </a:r>
            <a:r>
              <a:rPr lang="en-US" sz="1400" u="none">
                <a:latin typeface="Corbel"/>
                <a:cs typeface="Corbel"/>
              </a:rPr>
              <a:t> Xis +AAV</a:t>
            </a:r>
          </a:p>
        </p:txBody>
      </p:sp>
      <p:sp>
        <p:nvSpPr>
          <p:cNvPr id="50" name="Rectangle 6"/>
          <p:cNvSpPr>
            <a:spLocks noChangeArrowheads="1"/>
          </p:cNvSpPr>
          <p:nvPr/>
        </p:nvSpPr>
        <p:spPr bwMode="auto">
          <a:xfrm>
            <a:off x="7620000" y="3886200"/>
            <a:ext cx="1524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52" name="Rectangle 7"/>
          <p:cNvSpPr>
            <a:spLocks noChangeArrowheads="1"/>
          </p:cNvSpPr>
          <p:nvPr/>
        </p:nvSpPr>
        <p:spPr bwMode="auto">
          <a:xfrm>
            <a:off x="7772400" y="3581400"/>
            <a:ext cx="762000" cy="4953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ECFP +AAV</a:t>
            </a:r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8534400" y="3886200"/>
            <a:ext cx="2286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54" name="AutoShape 9"/>
          <p:cNvSpPr>
            <a:spLocks noChangeArrowheads="1"/>
          </p:cNvSpPr>
          <p:nvPr/>
        </p:nvSpPr>
        <p:spPr bwMode="auto">
          <a:xfrm rot="16200000">
            <a:off x="8572500" y="3848100"/>
            <a:ext cx="381000" cy="1524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55" name="AutoShape 10"/>
          <p:cNvSpPr>
            <a:spLocks noChangeArrowheads="1"/>
          </p:cNvSpPr>
          <p:nvPr/>
        </p:nvSpPr>
        <p:spPr bwMode="auto">
          <a:xfrm rot="16200000">
            <a:off x="1181100" y="3886200"/>
            <a:ext cx="381000" cy="1524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56" name="Rectangle 11"/>
          <p:cNvSpPr>
            <a:spLocks noChangeArrowheads="1"/>
          </p:cNvSpPr>
          <p:nvPr/>
        </p:nvSpPr>
        <p:spPr bwMode="auto">
          <a:xfrm>
            <a:off x="1676400" y="3581400"/>
            <a:ext cx="1066800" cy="4953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l-GR" sz="1400" u="none">
                <a:latin typeface="Corbel"/>
                <a:cs typeface="Corbel"/>
              </a:rPr>
              <a:t>λ</a:t>
            </a:r>
            <a:r>
              <a:rPr lang="en-US" sz="1400" u="none">
                <a:latin typeface="Corbel"/>
                <a:cs typeface="Corbel"/>
              </a:rPr>
              <a:t> Int+ LVA</a:t>
            </a:r>
          </a:p>
        </p:txBody>
      </p:sp>
      <p:sp>
        <p:nvSpPr>
          <p:cNvPr id="57" name="Rectangle 12"/>
          <p:cNvSpPr>
            <a:spLocks noChangeArrowheads="1"/>
          </p:cNvSpPr>
          <p:nvPr/>
        </p:nvSpPr>
        <p:spPr bwMode="auto">
          <a:xfrm>
            <a:off x="4876800" y="3886200"/>
            <a:ext cx="6096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algn="ctr">
              <a:buFontTx/>
              <a:buNone/>
            </a:pPr>
            <a:endParaRPr lang="en-US" sz="1400">
              <a:latin typeface="Corbel"/>
              <a:cs typeface="Corbel"/>
            </a:endParaRPr>
          </a:p>
        </p:txBody>
      </p:sp>
      <p:sp>
        <p:nvSpPr>
          <p:cNvPr id="58" name="Rectangle 13"/>
          <p:cNvSpPr>
            <a:spLocks noChangeArrowheads="1"/>
          </p:cNvSpPr>
          <p:nvPr/>
        </p:nvSpPr>
        <p:spPr bwMode="auto">
          <a:xfrm>
            <a:off x="7696200" y="4114800"/>
            <a:ext cx="12954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3"/>
              </a:rPr>
              <a:t>BBa_E0024</a:t>
            </a:r>
            <a:r>
              <a:rPr lang="en-US" sz="1400" u="none">
                <a:latin typeface="Corbel"/>
                <a:cs typeface="Corbel"/>
              </a:rPr>
              <a:t> </a:t>
            </a:r>
          </a:p>
        </p:txBody>
      </p:sp>
      <p:sp>
        <p:nvSpPr>
          <p:cNvPr id="59" name="Rectangle 14"/>
          <p:cNvSpPr>
            <a:spLocks noChangeArrowheads="1"/>
          </p:cNvSpPr>
          <p:nvPr/>
        </p:nvSpPr>
        <p:spPr bwMode="auto">
          <a:xfrm>
            <a:off x="1524000" y="4114800"/>
            <a:ext cx="13716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 dirty="0">
                <a:latin typeface="Corbel"/>
                <a:cs typeface="Corbel"/>
                <a:hlinkClick r:id="rId4"/>
              </a:rPr>
              <a:t>BBa_I11020</a:t>
            </a:r>
            <a:r>
              <a:rPr lang="en-US" sz="1400" u="none" dirty="0">
                <a:latin typeface="Corbel"/>
                <a:cs typeface="Corbel"/>
              </a:rPr>
              <a:t> </a:t>
            </a:r>
          </a:p>
        </p:txBody>
      </p:sp>
      <p:sp>
        <p:nvSpPr>
          <p:cNvPr id="60" name="Rectangle 15"/>
          <p:cNvSpPr>
            <a:spLocks noChangeArrowheads="1"/>
          </p:cNvSpPr>
          <p:nvPr/>
        </p:nvSpPr>
        <p:spPr bwMode="auto">
          <a:xfrm>
            <a:off x="6629400" y="41148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>
                <a:latin typeface="Corbel"/>
                <a:cs typeface="Corbel"/>
                <a:hlinkClick r:id="rId5"/>
              </a:rPr>
              <a:t>BBa_I11021</a:t>
            </a:r>
            <a:r>
              <a:rPr lang="en-US" sz="1400" u="none">
                <a:latin typeface="Corbel"/>
                <a:cs typeface="Corbel"/>
              </a:rPr>
              <a:t> </a:t>
            </a:r>
          </a:p>
        </p:txBody>
      </p:sp>
      <p:sp>
        <p:nvSpPr>
          <p:cNvPr id="61" name="Rectangle 16"/>
          <p:cNvSpPr>
            <a:spLocks noChangeArrowheads="1"/>
          </p:cNvSpPr>
          <p:nvPr/>
        </p:nvSpPr>
        <p:spPr bwMode="auto">
          <a:xfrm>
            <a:off x="2743200" y="3886200"/>
            <a:ext cx="152400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62" name="Rectangle 17"/>
          <p:cNvSpPr>
            <a:spLocks noChangeArrowheads="1"/>
          </p:cNvSpPr>
          <p:nvPr/>
        </p:nvSpPr>
        <p:spPr bwMode="auto">
          <a:xfrm>
            <a:off x="2895600" y="3581400"/>
            <a:ext cx="990600" cy="49530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 dirty="0">
                <a:latin typeface="Corbel"/>
                <a:cs typeface="Corbel"/>
              </a:rPr>
              <a:t>p22 </a:t>
            </a:r>
            <a:r>
              <a:rPr lang="en-US" sz="1400" u="none" dirty="0" err="1">
                <a:latin typeface="Corbel"/>
                <a:cs typeface="Corbel"/>
              </a:rPr>
              <a:t>attP</a:t>
            </a:r>
            <a:endParaRPr lang="en-US" sz="1400" u="none" dirty="0">
              <a:latin typeface="Corbel"/>
              <a:cs typeface="Corbel"/>
            </a:endParaRPr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2819400" y="41148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 dirty="0">
                <a:latin typeface="Corbel"/>
                <a:cs typeface="Corbel"/>
                <a:hlinkClick r:id="rId6"/>
              </a:rPr>
              <a:t>BBa_I11033</a:t>
            </a:r>
            <a:r>
              <a:rPr lang="en-US" sz="1400" u="none" dirty="0">
                <a:latin typeface="Corbel"/>
                <a:cs typeface="Corbel"/>
              </a:rPr>
              <a:t> </a:t>
            </a:r>
          </a:p>
        </p:txBody>
      </p:sp>
      <p:sp>
        <p:nvSpPr>
          <p:cNvPr id="78" name="Rectangle 19"/>
          <p:cNvSpPr>
            <a:spLocks noChangeArrowheads="1"/>
          </p:cNvSpPr>
          <p:nvPr/>
        </p:nvSpPr>
        <p:spPr bwMode="auto">
          <a:xfrm>
            <a:off x="3886200" y="3886200"/>
            <a:ext cx="174625" cy="190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Corbel"/>
              <a:cs typeface="Corbel"/>
            </a:endParaRPr>
          </a:p>
        </p:txBody>
      </p:sp>
      <p:sp>
        <p:nvSpPr>
          <p:cNvPr id="79" name="Rectangle 20"/>
          <p:cNvSpPr>
            <a:spLocks noChangeArrowheads="1"/>
          </p:cNvSpPr>
          <p:nvPr/>
        </p:nvSpPr>
        <p:spPr bwMode="auto">
          <a:xfrm>
            <a:off x="4038600" y="3581400"/>
            <a:ext cx="1219200" cy="4953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Reverse Terminator</a:t>
            </a:r>
          </a:p>
        </p:txBody>
      </p:sp>
      <p:sp>
        <p:nvSpPr>
          <p:cNvPr id="80" name="Rectangle 21"/>
          <p:cNvSpPr>
            <a:spLocks noChangeArrowheads="1"/>
          </p:cNvSpPr>
          <p:nvPr/>
        </p:nvSpPr>
        <p:spPr bwMode="auto">
          <a:xfrm>
            <a:off x="4114800" y="41148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 dirty="0">
                <a:latin typeface="Corbel"/>
                <a:cs typeface="Corbel"/>
                <a:hlinkClick r:id="rId6"/>
              </a:rPr>
              <a:t>BBa_B0025</a:t>
            </a:r>
            <a:r>
              <a:rPr lang="en-US" sz="1400" u="none" dirty="0">
                <a:latin typeface="Corbel"/>
                <a:cs typeface="Corbel"/>
              </a:rPr>
              <a:t> </a:t>
            </a:r>
          </a:p>
        </p:txBody>
      </p:sp>
      <p:sp>
        <p:nvSpPr>
          <p:cNvPr id="81" name="Rectangle 22"/>
          <p:cNvSpPr>
            <a:spLocks noChangeArrowheads="1"/>
          </p:cNvSpPr>
          <p:nvPr/>
        </p:nvSpPr>
        <p:spPr bwMode="auto">
          <a:xfrm>
            <a:off x="5410200" y="3581400"/>
            <a:ext cx="1219200" cy="49530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p22 attB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(rev comp)</a:t>
            </a:r>
          </a:p>
        </p:txBody>
      </p:sp>
      <p:sp>
        <p:nvSpPr>
          <p:cNvPr id="82" name="Rectangle 23"/>
          <p:cNvSpPr>
            <a:spLocks noChangeArrowheads="1"/>
          </p:cNvSpPr>
          <p:nvPr/>
        </p:nvSpPr>
        <p:spPr bwMode="auto">
          <a:xfrm>
            <a:off x="5410200" y="4114800"/>
            <a:ext cx="1447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b="0" u="none" dirty="0">
                <a:latin typeface="Corbel"/>
                <a:cs typeface="Corbel"/>
                <a:hlinkClick r:id="rId6"/>
              </a:rPr>
              <a:t>BBa_I1103</a:t>
            </a:r>
            <a:r>
              <a:rPr lang="en-US" sz="1400" b="0" u="none" dirty="0">
                <a:latin typeface="Corbel"/>
                <a:cs typeface="Corbel"/>
              </a:rPr>
              <a:t>2</a:t>
            </a:r>
            <a:r>
              <a:rPr lang="en-US" sz="1400" u="none" dirty="0">
                <a:latin typeface="Corbel"/>
                <a:cs typeface="Corbel"/>
              </a:rPr>
              <a:t> </a:t>
            </a:r>
          </a:p>
        </p:txBody>
      </p:sp>
      <p:sp>
        <p:nvSpPr>
          <p:cNvPr id="83" name="Rectangle 49"/>
          <p:cNvSpPr>
            <a:spLocks noChangeArrowheads="1"/>
          </p:cNvSpPr>
          <p:nvPr/>
        </p:nvSpPr>
        <p:spPr bwMode="auto">
          <a:xfrm>
            <a:off x="152400" y="3695700"/>
            <a:ext cx="1066800" cy="495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l-GR" u="none">
                <a:latin typeface="Corbel"/>
                <a:cs typeface="Corbel"/>
              </a:rPr>
              <a:t>λ</a:t>
            </a:r>
            <a:r>
              <a:rPr lang="en-US" u="none">
                <a:latin typeface="Corbel"/>
                <a:cs typeface="Corbel"/>
              </a:rPr>
              <a:t> </a:t>
            </a:r>
            <a:r>
              <a:rPr lang="en-US" sz="1400" u="none">
                <a:latin typeface="Corbel"/>
                <a:cs typeface="Corbel"/>
              </a:rPr>
              <a:t>Half Bit</a:t>
            </a:r>
          </a:p>
        </p:txBody>
      </p:sp>
      <p:sp>
        <p:nvSpPr>
          <p:cNvPr id="84" name="Rectangle 24"/>
          <p:cNvSpPr>
            <a:spLocks noChangeArrowheads="1"/>
          </p:cNvSpPr>
          <p:nvPr/>
        </p:nvSpPr>
        <p:spPr bwMode="auto">
          <a:xfrm>
            <a:off x="76200" y="4038600"/>
            <a:ext cx="1524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 dirty="0">
                <a:latin typeface="Corbel"/>
                <a:cs typeface="Corbel"/>
                <a:hlinkClick r:id="rId4"/>
              </a:rPr>
              <a:t>BBa_I11060</a:t>
            </a:r>
            <a:r>
              <a:rPr lang="en-US" sz="1400" u="none" dirty="0">
                <a:latin typeface="Corbel"/>
                <a:cs typeface="Corbel"/>
              </a:rPr>
              <a:t> 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For testing, </a:t>
            </a:r>
            <a:r>
              <a:rPr lang="en-US" sz="2400" b="1" u="sng" dirty="0" smtClean="0">
                <a:latin typeface="Corbel" charset="0"/>
                <a:ea typeface="Corbel" charset="0"/>
                <a:cs typeface="Corbel" charset="0"/>
              </a:rPr>
              <a:t>why was reporter between flip sites?</a:t>
            </a:r>
            <a:endParaRPr lang="en-US" sz="2400" u="sng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66" name="Right Arrow 65"/>
          <p:cNvSpPr/>
          <p:nvPr/>
        </p:nvSpPr>
        <p:spPr>
          <a:xfrm>
            <a:off x="3696069" y="2595563"/>
            <a:ext cx="1143739" cy="657641"/>
          </a:xfrm>
          <a:prstGeom prst="rightArrow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7" name="Rectangle 43"/>
          <p:cNvSpPr>
            <a:spLocks noChangeArrowheads="1"/>
          </p:cNvSpPr>
          <p:nvPr/>
        </p:nvSpPr>
        <p:spPr bwMode="auto">
          <a:xfrm>
            <a:off x="3024326" y="2719805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9" name="Rectangle 43"/>
          <p:cNvSpPr>
            <a:spLocks noChangeArrowheads="1"/>
          </p:cNvSpPr>
          <p:nvPr/>
        </p:nvSpPr>
        <p:spPr bwMode="auto">
          <a:xfrm>
            <a:off x="4801339" y="2719805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74" name="Bent Arrow 73"/>
          <p:cNvSpPr/>
          <p:nvPr/>
        </p:nvSpPr>
        <p:spPr>
          <a:xfrm>
            <a:off x="2972539" y="24384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 flipH="1">
            <a:off x="0" y="3810000"/>
            <a:ext cx="914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0" y="3440668"/>
            <a:ext cx="815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Design 4 / Test . Slide 13: Turn green when terminator in reverse position?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Design 3. </a:t>
            </a:r>
            <a:r>
              <a:rPr lang="en-US" b="1" dirty="0" smtClean="0">
                <a:solidFill>
                  <a:srgbClr val="FF0000"/>
                </a:solidFill>
                <a:latin typeface="Corbel" charset="0"/>
                <a:ea typeface="Corbel" charset="0"/>
                <a:cs typeface="Corbel" charset="0"/>
              </a:rPr>
              <a:t>Doesn’t work</a:t>
            </a:r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. 1. Can’t read through </a:t>
            </a:r>
            <a:r>
              <a:rPr lang="en-US" b="1" dirty="0" err="1" smtClean="0">
                <a:latin typeface="Corbel" charset="0"/>
                <a:ea typeface="Corbel" charset="0"/>
                <a:cs typeface="Corbel" charset="0"/>
              </a:rPr>
              <a:t>attP</a:t>
            </a:r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. 2. Cloning problem in </a:t>
            </a:r>
            <a:r>
              <a:rPr lang="en-US" b="1" dirty="0" err="1" smtClean="0">
                <a:latin typeface="Corbel" charset="0"/>
                <a:ea typeface="Corbel" charset="0"/>
                <a:cs typeface="Corbel" charset="0"/>
              </a:rPr>
              <a:t>Int</a:t>
            </a:r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 construct. 3. Overlaps (between </a:t>
            </a:r>
            <a:r>
              <a:rPr lang="en-US" b="1" dirty="0" err="1" smtClean="0">
                <a:latin typeface="Corbel" charset="0"/>
                <a:ea typeface="Corbel" charset="0"/>
                <a:cs typeface="Corbel" charset="0"/>
              </a:rPr>
              <a:t>attP</a:t>
            </a:r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 &amp; end of </a:t>
            </a:r>
            <a:r>
              <a:rPr lang="en-US" b="1" dirty="0" err="1" smtClean="0">
                <a:latin typeface="Corbel" charset="0"/>
                <a:ea typeface="Corbel" charset="0"/>
                <a:cs typeface="Corbel" charset="0"/>
              </a:rPr>
              <a:t>Int</a:t>
            </a:r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, and beginning of </a:t>
            </a:r>
            <a:r>
              <a:rPr lang="en-US" b="1" dirty="0" err="1" smtClean="0">
                <a:latin typeface="Corbel" charset="0"/>
                <a:ea typeface="Corbel" charset="0"/>
                <a:cs typeface="Corbel" charset="0"/>
              </a:rPr>
              <a:t>Int</a:t>
            </a:r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 &amp; end of </a:t>
            </a:r>
            <a:r>
              <a:rPr lang="en-US" b="1" dirty="0" err="1" smtClean="0">
                <a:latin typeface="Corbel" charset="0"/>
                <a:ea typeface="Corbel" charset="0"/>
                <a:cs typeface="Corbel" charset="0"/>
              </a:rPr>
              <a:t>Xis</a:t>
            </a:r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).   </a:t>
            </a:r>
            <a:endParaRPr lang="en-US" dirty="0"/>
          </a:p>
        </p:txBody>
      </p:sp>
      <p:sp>
        <p:nvSpPr>
          <p:cNvPr id="84" name="Right Arrow 83"/>
          <p:cNvSpPr/>
          <p:nvPr/>
        </p:nvSpPr>
        <p:spPr>
          <a:xfrm>
            <a:off x="2817922" y="1528763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endParaRPr lang="en-US" dirty="0"/>
          </a:p>
        </p:txBody>
      </p:sp>
      <p:sp>
        <p:nvSpPr>
          <p:cNvPr id="85" name="Right Arrow 84"/>
          <p:cNvSpPr/>
          <p:nvPr/>
        </p:nvSpPr>
        <p:spPr>
          <a:xfrm>
            <a:off x="4495061" y="1528763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Xis</a:t>
            </a:r>
            <a:endParaRPr lang="en-US" dirty="0"/>
          </a:p>
        </p:txBody>
      </p:sp>
      <p:sp>
        <p:nvSpPr>
          <p:cNvPr id="86" name="Bent Arrow 85"/>
          <p:cNvSpPr/>
          <p:nvPr/>
        </p:nvSpPr>
        <p:spPr>
          <a:xfrm>
            <a:off x="2742461" y="13716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8" name="Bent Arrow 87"/>
          <p:cNvSpPr/>
          <p:nvPr/>
        </p:nvSpPr>
        <p:spPr>
          <a:xfrm>
            <a:off x="4418861" y="13716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Text Box 18"/>
          <p:cNvSpPr txBox="1">
            <a:spLocks noChangeArrowheads="1"/>
          </p:cNvSpPr>
          <p:nvPr/>
        </p:nvSpPr>
        <p:spPr bwMode="auto">
          <a:xfrm>
            <a:off x="2018410" y="1436072"/>
            <a:ext cx="723312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smtClean="0"/>
              <a:t>IPTG</a:t>
            </a:r>
            <a:endParaRPr lang="en-US" b="0" u="none" dirty="0"/>
          </a:p>
        </p:txBody>
      </p:sp>
      <p:sp>
        <p:nvSpPr>
          <p:cNvPr id="90" name="Text Box 18"/>
          <p:cNvSpPr txBox="1">
            <a:spLocks noChangeArrowheads="1"/>
          </p:cNvSpPr>
          <p:nvPr/>
        </p:nvSpPr>
        <p:spPr bwMode="auto">
          <a:xfrm>
            <a:off x="3861422" y="1424404"/>
            <a:ext cx="5567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 smtClean="0"/>
              <a:t>Ara</a:t>
            </a:r>
            <a:endParaRPr lang="en-US" b="0" u="none" dirty="0"/>
          </a:p>
        </p:txBody>
      </p:sp>
      <p:sp>
        <p:nvSpPr>
          <p:cNvPr id="91" name="Right Arrow 90"/>
          <p:cNvSpPr/>
          <p:nvPr/>
        </p:nvSpPr>
        <p:spPr>
          <a:xfrm>
            <a:off x="3696069" y="5262563"/>
            <a:ext cx="1143739" cy="657641"/>
          </a:xfrm>
          <a:prstGeom prst="rightArrow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2" name="Rectangle 43"/>
          <p:cNvSpPr>
            <a:spLocks noChangeArrowheads="1"/>
          </p:cNvSpPr>
          <p:nvPr/>
        </p:nvSpPr>
        <p:spPr bwMode="auto">
          <a:xfrm>
            <a:off x="3024326" y="5386805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4801339" y="5386805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94" name="Bent Arrow 93"/>
          <p:cNvSpPr/>
          <p:nvPr/>
        </p:nvSpPr>
        <p:spPr>
          <a:xfrm>
            <a:off x="2972539" y="51054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Right Arrow 94"/>
          <p:cNvSpPr/>
          <p:nvPr/>
        </p:nvSpPr>
        <p:spPr>
          <a:xfrm>
            <a:off x="2817922" y="4195763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endParaRPr lang="en-US" dirty="0"/>
          </a:p>
        </p:txBody>
      </p:sp>
      <p:sp>
        <p:nvSpPr>
          <p:cNvPr id="96" name="Right Arrow 95"/>
          <p:cNvSpPr/>
          <p:nvPr/>
        </p:nvSpPr>
        <p:spPr>
          <a:xfrm>
            <a:off x="4495061" y="4195763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Xis</a:t>
            </a:r>
            <a:endParaRPr lang="en-US" dirty="0"/>
          </a:p>
        </p:txBody>
      </p:sp>
      <p:sp>
        <p:nvSpPr>
          <p:cNvPr id="97" name="Bent Arrow 96"/>
          <p:cNvSpPr/>
          <p:nvPr/>
        </p:nvSpPr>
        <p:spPr>
          <a:xfrm>
            <a:off x="2742461" y="40386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8" name="Bent Arrow 97"/>
          <p:cNvSpPr/>
          <p:nvPr/>
        </p:nvSpPr>
        <p:spPr>
          <a:xfrm>
            <a:off x="4418861" y="40386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9" name="Text Box 18"/>
          <p:cNvSpPr txBox="1">
            <a:spLocks noChangeArrowheads="1"/>
          </p:cNvSpPr>
          <p:nvPr/>
        </p:nvSpPr>
        <p:spPr bwMode="auto">
          <a:xfrm>
            <a:off x="2018410" y="4103072"/>
            <a:ext cx="723312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smtClean="0"/>
              <a:t>IPTG</a:t>
            </a:r>
            <a:endParaRPr lang="en-US" b="0" u="none" dirty="0"/>
          </a:p>
        </p:txBody>
      </p:sp>
      <p:sp>
        <p:nvSpPr>
          <p:cNvPr id="100" name="Text Box 18"/>
          <p:cNvSpPr txBox="1">
            <a:spLocks noChangeArrowheads="1"/>
          </p:cNvSpPr>
          <p:nvPr/>
        </p:nvSpPr>
        <p:spPr bwMode="auto">
          <a:xfrm>
            <a:off x="3861422" y="4091404"/>
            <a:ext cx="5567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 smtClean="0"/>
              <a:t>Ara</a:t>
            </a:r>
            <a:endParaRPr lang="en-US" b="0" u="none" dirty="0"/>
          </a:p>
        </p:txBody>
      </p:sp>
      <p:sp>
        <p:nvSpPr>
          <p:cNvPr id="101" name="&quot;No&quot; Symbol 100"/>
          <p:cNvSpPr/>
          <p:nvPr/>
        </p:nvSpPr>
        <p:spPr>
          <a:xfrm>
            <a:off x="3200400" y="5334000"/>
            <a:ext cx="357326" cy="503991"/>
          </a:xfrm>
          <a:prstGeom prst="noSmoking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Construct to test inversion</a:t>
            </a:r>
          </a:p>
          <a:p>
            <a:pPr algn="ctr"/>
            <a:r>
              <a:rPr lang="en-US" sz="2000" dirty="0" smtClean="0">
                <a:latin typeface="Corbel" charset="0"/>
                <a:ea typeface="Corbel" charset="0"/>
                <a:cs typeface="Corbel" charset="0"/>
              </a:rPr>
              <a:t>“Description has that system will green when terminator is in </a:t>
            </a:r>
          </a:p>
          <a:p>
            <a:pPr algn="ctr"/>
            <a:r>
              <a:rPr lang="en-US" sz="2000" dirty="0" smtClean="0">
                <a:latin typeface="Corbel" charset="0"/>
                <a:ea typeface="Corbel" charset="0"/>
                <a:cs typeface="Corbel" charset="0"/>
              </a:rPr>
              <a:t>the reverse position,” though this </a:t>
            </a:r>
            <a:r>
              <a:rPr lang="en-US" sz="2000" dirty="0" smtClean="0">
                <a:solidFill>
                  <a:srgbClr val="FF0000"/>
                </a:solidFill>
                <a:latin typeface="Corbel" charset="0"/>
                <a:ea typeface="Corbel" charset="0"/>
                <a:cs typeface="Corbel" charset="0"/>
              </a:rPr>
              <a:t>not clearly depicted.</a:t>
            </a:r>
            <a:endParaRPr lang="en-US" sz="2000" dirty="0">
              <a:solidFill>
                <a:srgbClr val="FF0000"/>
              </a:solidFill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64" name="Oval 61"/>
          <p:cNvSpPr>
            <a:spLocks noChangeArrowheads="1"/>
          </p:cNvSpPr>
          <p:nvPr/>
        </p:nvSpPr>
        <p:spPr bwMode="auto">
          <a:xfrm>
            <a:off x="2362200" y="1905000"/>
            <a:ext cx="3962400" cy="4038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29"/>
          <p:cNvSpPr>
            <a:spLocks/>
          </p:cNvSpPr>
          <p:nvPr/>
        </p:nvSpPr>
        <p:spPr bwMode="auto">
          <a:xfrm>
            <a:off x="4322763" y="1893888"/>
            <a:ext cx="46037" cy="1587"/>
          </a:xfrm>
          <a:custGeom>
            <a:avLst/>
            <a:gdLst>
              <a:gd name="T0" fmla="*/ 0 w 29"/>
              <a:gd name="T1" fmla="*/ 0 h 1587"/>
              <a:gd name="T2" fmla="*/ 22 w 29"/>
              <a:gd name="T3" fmla="*/ 0 h 1587"/>
              <a:gd name="T4" fmla="*/ 29 w 29"/>
              <a:gd name="T5" fmla="*/ 0 h 1587"/>
              <a:gd name="T6" fmla="*/ 0 60000 65536"/>
              <a:gd name="T7" fmla="*/ 0 60000 65536"/>
              <a:gd name="T8" fmla="*/ 0 60000 65536"/>
              <a:gd name="T9" fmla="*/ 0 w 29"/>
              <a:gd name="T10" fmla="*/ 0 h 1587"/>
              <a:gd name="T11" fmla="*/ 29 w 29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" h="1587">
                <a:moveTo>
                  <a:pt x="0" y="0"/>
                </a:moveTo>
                <a:lnTo>
                  <a:pt x="22" y="0"/>
                </a:lnTo>
                <a:lnTo>
                  <a:pt x="29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30"/>
          <p:cNvSpPr>
            <a:spLocks noChangeShapeType="1"/>
          </p:cNvSpPr>
          <p:nvPr/>
        </p:nvSpPr>
        <p:spPr bwMode="auto">
          <a:xfrm>
            <a:off x="4646613" y="1917700"/>
            <a:ext cx="11112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Freeform 31"/>
          <p:cNvSpPr>
            <a:spLocks/>
          </p:cNvSpPr>
          <p:nvPr/>
        </p:nvSpPr>
        <p:spPr bwMode="auto">
          <a:xfrm>
            <a:off x="5213350" y="2108200"/>
            <a:ext cx="46038" cy="23813"/>
          </a:xfrm>
          <a:custGeom>
            <a:avLst/>
            <a:gdLst>
              <a:gd name="T0" fmla="*/ 0 w 29"/>
              <a:gd name="T1" fmla="*/ 0 h 15"/>
              <a:gd name="T2" fmla="*/ 15 w 29"/>
              <a:gd name="T3" fmla="*/ 7 h 15"/>
              <a:gd name="T4" fmla="*/ 29 w 29"/>
              <a:gd name="T5" fmla="*/ 15 h 15"/>
              <a:gd name="T6" fmla="*/ 0 60000 65536"/>
              <a:gd name="T7" fmla="*/ 0 60000 65536"/>
              <a:gd name="T8" fmla="*/ 0 60000 65536"/>
              <a:gd name="T9" fmla="*/ 0 w 29"/>
              <a:gd name="T10" fmla="*/ 0 h 15"/>
              <a:gd name="T11" fmla="*/ 29 w 29"/>
              <a:gd name="T12" fmla="*/ 15 h 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" h="15">
                <a:moveTo>
                  <a:pt x="0" y="0"/>
                </a:moveTo>
                <a:lnTo>
                  <a:pt x="15" y="7"/>
                </a:lnTo>
                <a:lnTo>
                  <a:pt x="29" y="15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Line 32"/>
          <p:cNvSpPr>
            <a:spLocks noChangeShapeType="1"/>
          </p:cNvSpPr>
          <p:nvPr/>
        </p:nvSpPr>
        <p:spPr bwMode="auto">
          <a:xfrm>
            <a:off x="6081713" y="2989263"/>
            <a:ext cx="158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33"/>
          <p:cNvSpPr>
            <a:spLocks/>
          </p:cNvSpPr>
          <p:nvPr/>
        </p:nvSpPr>
        <p:spPr bwMode="auto">
          <a:xfrm>
            <a:off x="6116638" y="3048000"/>
            <a:ext cx="92075" cy="263525"/>
          </a:xfrm>
          <a:custGeom>
            <a:avLst/>
            <a:gdLst>
              <a:gd name="T0" fmla="*/ 0 w 58"/>
              <a:gd name="T1" fmla="*/ 0 h 166"/>
              <a:gd name="T2" fmla="*/ 7 w 58"/>
              <a:gd name="T3" fmla="*/ 23 h 166"/>
              <a:gd name="T4" fmla="*/ 14 w 58"/>
              <a:gd name="T5" fmla="*/ 45 h 166"/>
              <a:gd name="T6" fmla="*/ 21 w 58"/>
              <a:gd name="T7" fmla="*/ 68 h 166"/>
              <a:gd name="T8" fmla="*/ 29 w 58"/>
              <a:gd name="T9" fmla="*/ 83 h 166"/>
              <a:gd name="T10" fmla="*/ 36 w 58"/>
              <a:gd name="T11" fmla="*/ 105 h 166"/>
              <a:gd name="T12" fmla="*/ 51 w 58"/>
              <a:gd name="T13" fmla="*/ 128 h 166"/>
              <a:gd name="T14" fmla="*/ 51 w 58"/>
              <a:gd name="T15" fmla="*/ 151 h 166"/>
              <a:gd name="T16" fmla="*/ 58 w 58"/>
              <a:gd name="T17" fmla="*/ 166 h 1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"/>
              <a:gd name="T28" fmla="*/ 0 h 166"/>
              <a:gd name="T29" fmla="*/ 58 w 58"/>
              <a:gd name="T30" fmla="*/ 166 h 16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" h="166">
                <a:moveTo>
                  <a:pt x="0" y="0"/>
                </a:moveTo>
                <a:lnTo>
                  <a:pt x="7" y="23"/>
                </a:lnTo>
                <a:lnTo>
                  <a:pt x="14" y="45"/>
                </a:lnTo>
                <a:lnTo>
                  <a:pt x="21" y="68"/>
                </a:lnTo>
                <a:lnTo>
                  <a:pt x="29" y="83"/>
                </a:lnTo>
                <a:lnTo>
                  <a:pt x="36" y="105"/>
                </a:lnTo>
                <a:lnTo>
                  <a:pt x="51" y="128"/>
                </a:lnTo>
                <a:lnTo>
                  <a:pt x="51" y="151"/>
                </a:lnTo>
                <a:lnTo>
                  <a:pt x="58" y="166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Freeform 34"/>
          <p:cNvSpPr>
            <a:spLocks/>
          </p:cNvSpPr>
          <p:nvPr/>
        </p:nvSpPr>
        <p:spPr bwMode="auto">
          <a:xfrm>
            <a:off x="5353050" y="5419725"/>
            <a:ext cx="323850" cy="249238"/>
          </a:xfrm>
          <a:custGeom>
            <a:avLst/>
            <a:gdLst>
              <a:gd name="T0" fmla="*/ 204 w 204"/>
              <a:gd name="T1" fmla="*/ 0 h 157"/>
              <a:gd name="T2" fmla="*/ 182 w 204"/>
              <a:gd name="T3" fmla="*/ 15 h 157"/>
              <a:gd name="T4" fmla="*/ 167 w 204"/>
              <a:gd name="T5" fmla="*/ 30 h 157"/>
              <a:gd name="T6" fmla="*/ 153 w 204"/>
              <a:gd name="T7" fmla="*/ 37 h 157"/>
              <a:gd name="T8" fmla="*/ 138 w 204"/>
              <a:gd name="T9" fmla="*/ 52 h 157"/>
              <a:gd name="T10" fmla="*/ 116 w 204"/>
              <a:gd name="T11" fmla="*/ 67 h 157"/>
              <a:gd name="T12" fmla="*/ 102 w 204"/>
              <a:gd name="T13" fmla="*/ 82 h 157"/>
              <a:gd name="T14" fmla="*/ 80 w 204"/>
              <a:gd name="T15" fmla="*/ 97 h 157"/>
              <a:gd name="T16" fmla="*/ 65 w 204"/>
              <a:gd name="T17" fmla="*/ 112 h 157"/>
              <a:gd name="T18" fmla="*/ 51 w 204"/>
              <a:gd name="T19" fmla="*/ 120 h 157"/>
              <a:gd name="T20" fmla="*/ 29 w 204"/>
              <a:gd name="T21" fmla="*/ 135 h 157"/>
              <a:gd name="T22" fmla="*/ 14 w 204"/>
              <a:gd name="T23" fmla="*/ 142 h 157"/>
              <a:gd name="T24" fmla="*/ 0 w 204"/>
              <a:gd name="T25" fmla="*/ 157 h 15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04"/>
              <a:gd name="T40" fmla="*/ 0 h 157"/>
              <a:gd name="T41" fmla="*/ 204 w 204"/>
              <a:gd name="T42" fmla="*/ 157 h 15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04" h="157">
                <a:moveTo>
                  <a:pt x="204" y="0"/>
                </a:moveTo>
                <a:lnTo>
                  <a:pt x="182" y="15"/>
                </a:lnTo>
                <a:lnTo>
                  <a:pt x="167" y="30"/>
                </a:lnTo>
                <a:lnTo>
                  <a:pt x="153" y="37"/>
                </a:lnTo>
                <a:lnTo>
                  <a:pt x="138" y="52"/>
                </a:lnTo>
                <a:lnTo>
                  <a:pt x="116" y="67"/>
                </a:lnTo>
                <a:lnTo>
                  <a:pt x="102" y="82"/>
                </a:lnTo>
                <a:lnTo>
                  <a:pt x="80" y="97"/>
                </a:lnTo>
                <a:lnTo>
                  <a:pt x="65" y="112"/>
                </a:lnTo>
                <a:lnTo>
                  <a:pt x="51" y="120"/>
                </a:lnTo>
                <a:lnTo>
                  <a:pt x="29" y="135"/>
                </a:lnTo>
                <a:lnTo>
                  <a:pt x="14" y="142"/>
                </a:lnTo>
                <a:lnTo>
                  <a:pt x="0" y="157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35"/>
          <p:cNvSpPr>
            <a:spLocks/>
          </p:cNvSpPr>
          <p:nvPr/>
        </p:nvSpPr>
        <p:spPr bwMode="auto">
          <a:xfrm>
            <a:off x="2784475" y="5205413"/>
            <a:ext cx="508000" cy="452437"/>
          </a:xfrm>
          <a:custGeom>
            <a:avLst/>
            <a:gdLst>
              <a:gd name="T0" fmla="*/ 320 w 320"/>
              <a:gd name="T1" fmla="*/ 285 h 285"/>
              <a:gd name="T2" fmla="*/ 306 w 320"/>
              <a:gd name="T3" fmla="*/ 270 h 285"/>
              <a:gd name="T4" fmla="*/ 284 w 320"/>
              <a:gd name="T5" fmla="*/ 262 h 285"/>
              <a:gd name="T6" fmla="*/ 269 w 320"/>
              <a:gd name="T7" fmla="*/ 247 h 285"/>
              <a:gd name="T8" fmla="*/ 247 w 320"/>
              <a:gd name="T9" fmla="*/ 232 h 285"/>
              <a:gd name="T10" fmla="*/ 233 w 320"/>
              <a:gd name="T11" fmla="*/ 225 h 285"/>
              <a:gd name="T12" fmla="*/ 211 w 320"/>
              <a:gd name="T13" fmla="*/ 210 h 285"/>
              <a:gd name="T14" fmla="*/ 196 w 320"/>
              <a:gd name="T15" fmla="*/ 195 h 285"/>
              <a:gd name="T16" fmla="*/ 182 w 320"/>
              <a:gd name="T17" fmla="*/ 180 h 285"/>
              <a:gd name="T18" fmla="*/ 160 w 320"/>
              <a:gd name="T19" fmla="*/ 165 h 285"/>
              <a:gd name="T20" fmla="*/ 145 w 320"/>
              <a:gd name="T21" fmla="*/ 150 h 285"/>
              <a:gd name="T22" fmla="*/ 131 w 320"/>
              <a:gd name="T23" fmla="*/ 135 h 285"/>
              <a:gd name="T24" fmla="*/ 116 w 320"/>
              <a:gd name="T25" fmla="*/ 120 h 285"/>
              <a:gd name="T26" fmla="*/ 102 w 320"/>
              <a:gd name="T27" fmla="*/ 105 h 285"/>
              <a:gd name="T28" fmla="*/ 87 w 320"/>
              <a:gd name="T29" fmla="*/ 90 h 285"/>
              <a:gd name="T30" fmla="*/ 65 w 320"/>
              <a:gd name="T31" fmla="*/ 75 h 285"/>
              <a:gd name="T32" fmla="*/ 51 w 320"/>
              <a:gd name="T33" fmla="*/ 60 h 285"/>
              <a:gd name="T34" fmla="*/ 36 w 320"/>
              <a:gd name="T35" fmla="*/ 37 h 285"/>
              <a:gd name="T36" fmla="*/ 21 w 320"/>
              <a:gd name="T37" fmla="*/ 22 h 285"/>
              <a:gd name="T38" fmla="*/ 14 w 320"/>
              <a:gd name="T39" fmla="*/ 7 h 285"/>
              <a:gd name="T40" fmla="*/ 0 w 320"/>
              <a:gd name="T41" fmla="*/ 0 h 28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20"/>
              <a:gd name="T64" fmla="*/ 0 h 285"/>
              <a:gd name="T65" fmla="*/ 320 w 320"/>
              <a:gd name="T66" fmla="*/ 285 h 28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20" h="285">
                <a:moveTo>
                  <a:pt x="320" y="285"/>
                </a:moveTo>
                <a:lnTo>
                  <a:pt x="306" y="270"/>
                </a:lnTo>
                <a:lnTo>
                  <a:pt x="284" y="262"/>
                </a:lnTo>
                <a:lnTo>
                  <a:pt x="269" y="247"/>
                </a:lnTo>
                <a:lnTo>
                  <a:pt x="247" y="232"/>
                </a:lnTo>
                <a:lnTo>
                  <a:pt x="233" y="225"/>
                </a:lnTo>
                <a:lnTo>
                  <a:pt x="211" y="210"/>
                </a:lnTo>
                <a:lnTo>
                  <a:pt x="196" y="195"/>
                </a:lnTo>
                <a:lnTo>
                  <a:pt x="182" y="180"/>
                </a:lnTo>
                <a:lnTo>
                  <a:pt x="160" y="165"/>
                </a:lnTo>
                <a:lnTo>
                  <a:pt x="145" y="150"/>
                </a:lnTo>
                <a:lnTo>
                  <a:pt x="131" y="135"/>
                </a:lnTo>
                <a:lnTo>
                  <a:pt x="116" y="120"/>
                </a:lnTo>
                <a:lnTo>
                  <a:pt x="102" y="105"/>
                </a:lnTo>
                <a:lnTo>
                  <a:pt x="87" y="90"/>
                </a:lnTo>
                <a:lnTo>
                  <a:pt x="65" y="75"/>
                </a:lnTo>
                <a:lnTo>
                  <a:pt x="51" y="60"/>
                </a:lnTo>
                <a:lnTo>
                  <a:pt x="36" y="37"/>
                </a:lnTo>
                <a:lnTo>
                  <a:pt x="21" y="22"/>
                </a:lnTo>
                <a:lnTo>
                  <a:pt x="14" y="7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36"/>
          <p:cNvSpPr>
            <a:spLocks noChangeShapeType="1"/>
          </p:cNvSpPr>
          <p:nvPr/>
        </p:nvSpPr>
        <p:spPr bwMode="auto">
          <a:xfrm flipV="1">
            <a:off x="2355850" y="3978275"/>
            <a:ext cx="1588" cy="111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37"/>
          <p:cNvSpPr>
            <a:spLocks/>
          </p:cNvSpPr>
          <p:nvPr/>
        </p:nvSpPr>
        <p:spPr bwMode="auto">
          <a:xfrm>
            <a:off x="2366963" y="3359150"/>
            <a:ext cx="58737" cy="273050"/>
          </a:xfrm>
          <a:custGeom>
            <a:avLst/>
            <a:gdLst>
              <a:gd name="T0" fmla="*/ 0 w 37"/>
              <a:gd name="T1" fmla="*/ 172 h 172"/>
              <a:gd name="T2" fmla="*/ 7 w 37"/>
              <a:gd name="T3" fmla="*/ 150 h 172"/>
              <a:gd name="T4" fmla="*/ 7 w 37"/>
              <a:gd name="T5" fmla="*/ 127 h 172"/>
              <a:gd name="T6" fmla="*/ 15 w 37"/>
              <a:gd name="T7" fmla="*/ 105 h 172"/>
              <a:gd name="T8" fmla="*/ 22 w 37"/>
              <a:gd name="T9" fmla="*/ 82 h 172"/>
              <a:gd name="T10" fmla="*/ 22 w 37"/>
              <a:gd name="T11" fmla="*/ 67 h 172"/>
              <a:gd name="T12" fmla="*/ 29 w 37"/>
              <a:gd name="T13" fmla="*/ 45 h 172"/>
              <a:gd name="T14" fmla="*/ 37 w 37"/>
              <a:gd name="T15" fmla="*/ 22 h 172"/>
              <a:gd name="T16" fmla="*/ 37 w 37"/>
              <a:gd name="T17" fmla="*/ 0 h 1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7"/>
              <a:gd name="T28" fmla="*/ 0 h 172"/>
              <a:gd name="T29" fmla="*/ 37 w 37"/>
              <a:gd name="T30" fmla="*/ 172 h 17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7" h="172">
                <a:moveTo>
                  <a:pt x="0" y="172"/>
                </a:moveTo>
                <a:lnTo>
                  <a:pt x="7" y="150"/>
                </a:lnTo>
                <a:lnTo>
                  <a:pt x="7" y="127"/>
                </a:lnTo>
                <a:lnTo>
                  <a:pt x="15" y="105"/>
                </a:lnTo>
                <a:lnTo>
                  <a:pt x="22" y="82"/>
                </a:lnTo>
                <a:lnTo>
                  <a:pt x="22" y="67"/>
                </a:lnTo>
                <a:lnTo>
                  <a:pt x="29" y="45"/>
                </a:lnTo>
                <a:lnTo>
                  <a:pt x="37" y="22"/>
                </a:lnTo>
                <a:lnTo>
                  <a:pt x="37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Line 38"/>
          <p:cNvSpPr>
            <a:spLocks noChangeShapeType="1"/>
          </p:cNvSpPr>
          <p:nvPr/>
        </p:nvSpPr>
        <p:spPr bwMode="auto">
          <a:xfrm>
            <a:off x="4021138" y="1917700"/>
            <a:ext cx="1587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Line 39"/>
          <p:cNvSpPr>
            <a:spLocks noChangeShapeType="1"/>
          </p:cNvSpPr>
          <p:nvPr/>
        </p:nvSpPr>
        <p:spPr bwMode="auto">
          <a:xfrm>
            <a:off x="4298950" y="1893888"/>
            <a:ext cx="23813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40"/>
          <p:cNvSpPr>
            <a:spLocks/>
          </p:cNvSpPr>
          <p:nvPr/>
        </p:nvSpPr>
        <p:spPr bwMode="auto">
          <a:xfrm>
            <a:off x="4406900" y="1809750"/>
            <a:ext cx="277813" cy="203200"/>
          </a:xfrm>
          <a:custGeom>
            <a:avLst/>
            <a:gdLst>
              <a:gd name="T0" fmla="*/ 0 w 175"/>
              <a:gd name="T1" fmla="*/ 38 h 128"/>
              <a:gd name="T2" fmla="*/ 22 w 175"/>
              <a:gd name="T3" fmla="*/ 38 h 128"/>
              <a:gd name="T4" fmla="*/ 44 w 175"/>
              <a:gd name="T5" fmla="*/ 38 h 128"/>
              <a:gd name="T6" fmla="*/ 66 w 175"/>
              <a:gd name="T7" fmla="*/ 38 h 128"/>
              <a:gd name="T8" fmla="*/ 66 w 175"/>
              <a:gd name="T9" fmla="*/ 0 h 128"/>
              <a:gd name="T10" fmla="*/ 175 w 175"/>
              <a:gd name="T11" fmla="*/ 76 h 128"/>
              <a:gd name="T12" fmla="*/ 58 w 175"/>
              <a:gd name="T13" fmla="*/ 128 h 128"/>
              <a:gd name="T14" fmla="*/ 58 w 175"/>
              <a:gd name="T15" fmla="*/ 83 h 128"/>
              <a:gd name="T16" fmla="*/ 36 w 175"/>
              <a:gd name="T17" fmla="*/ 83 h 128"/>
              <a:gd name="T18" fmla="*/ 15 w 175"/>
              <a:gd name="T19" fmla="*/ 83 h 128"/>
              <a:gd name="T20" fmla="*/ 0 w 175"/>
              <a:gd name="T21" fmla="*/ 83 h 128"/>
              <a:gd name="T22" fmla="*/ 0 w 175"/>
              <a:gd name="T23" fmla="*/ 38 h 12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75"/>
              <a:gd name="T37" fmla="*/ 0 h 128"/>
              <a:gd name="T38" fmla="*/ 175 w 175"/>
              <a:gd name="T39" fmla="*/ 128 h 12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75" h="128">
                <a:moveTo>
                  <a:pt x="0" y="38"/>
                </a:moveTo>
                <a:lnTo>
                  <a:pt x="22" y="38"/>
                </a:lnTo>
                <a:lnTo>
                  <a:pt x="44" y="38"/>
                </a:lnTo>
                <a:lnTo>
                  <a:pt x="66" y="38"/>
                </a:lnTo>
                <a:lnTo>
                  <a:pt x="66" y="0"/>
                </a:lnTo>
                <a:lnTo>
                  <a:pt x="175" y="76"/>
                </a:lnTo>
                <a:lnTo>
                  <a:pt x="58" y="128"/>
                </a:lnTo>
                <a:lnTo>
                  <a:pt x="58" y="83"/>
                </a:lnTo>
                <a:lnTo>
                  <a:pt x="36" y="83"/>
                </a:lnTo>
                <a:lnTo>
                  <a:pt x="15" y="83"/>
                </a:lnTo>
                <a:lnTo>
                  <a:pt x="0" y="83"/>
                </a:lnTo>
                <a:lnTo>
                  <a:pt x="0" y="38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48"/>
          <p:cNvSpPr>
            <a:spLocks/>
          </p:cNvSpPr>
          <p:nvPr/>
        </p:nvSpPr>
        <p:spPr bwMode="auto">
          <a:xfrm>
            <a:off x="5629275" y="3287713"/>
            <a:ext cx="741363" cy="2179637"/>
          </a:xfrm>
          <a:custGeom>
            <a:avLst/>
            <a:gdLst>
              <a:gd name="T0" fmla="*/ 88 w 467"/>
              <a:gd name="T1" fmla="*/ 1343 h 1373"/>
              <a:gd name="T2" fmla="*/ 132 w 467"/>
              <a:gd name="T3" fmla="*/ 1290 h 1373"/>
              <a:gd name="T4" fmla="*/ 175 w 467"/>
              <a:gd name="T5" fmla="*/ 1238 h 1373"/>
              <a:gd name="T6" fmla="*/ 219 w 467"/>
              <a:gd name="T7" fmla="*/ 1178 h 1373"/>
              <a:gd name="T8" fmla="*/ 256 w 467"/>
              <a:gd name="T9" fmla="*/ 1125 h 1373"/>
              <a:gd name="T10" fmla="*/ 292 w 467"/>
              <a:gd name="T11" fmla="*/ 1065 h 1373"/>
              <a:gd name="T12" fmla="*/ 321 w 467"/>
              <a:gd name="T13" fmla="*/ 1005 h 1373"/>
              <a:gd name="T14" fmla="*/ 350 w 467"/>
              <a:gd name="T15" fmla="*/ 945 h 1373"/>
              <a:gd name="T16" fmla="*/ 379 w 467"/>
              <a:gd name="T17" fmla="*/ 878 h 1373"/>
              <a:gd name="T18" fmla="*/ 401 w 467"/>
              <a:gd name="T19" fmla="*/ 810 h 1373"/>
              <a:gd name="T20" fmla="*/ 423 w 467"/>
              <a:gd name="T21" fmla="*/ 742 h 1373"/>
              <a:gd name="T22" fmla="*/ 438 w 467"/>
              <a:gd name="T23" fmla="*/ 682 h 1373"/>
              <a:gd name="T24" fmla="*/ 452 w 467"/>
              <a:gd name="T25" fmla="*/ 607 h 1373"/>
              <a:gd name="T26" fmla="*/ 460 w 467"/>
              <a:gd name="T27" fmla="*/ 540 h 1373"/>
              <a:gd name="T28" fmla="*/ 467 w 467"/>
              <a:gd name="T29" fmla="*/ 472 h 1373"/>
              <a:gd name="T30" fmla="*/ 467 w 467"/>
              <a:gd name="T31" fmla="*/ 405 h 1373"/>
              <a:gd name="T32" fmla="*/ 467 w 467"/>
              <a:gd name="T33" fmla="*/ 337 h 1373"/>
              <a:gd name="T34" fmla="*/ 460 w 467"/>
              <a:gd name="T35" fmla="*/ 262 h 1373"/>
              <a:gd name="T36" fmla="*/ 452 w 467"/>
              <a:gd name="T37" fmla="*/ 195 h 1373"/>
              <a:gd name="T38" fmla="*/ 438 w 467"/>
              <a:gd name="T39" fmla="*/ 127 h 1373"/>
              <a:gd name="T40" fmla="*/ 423 w 467"/>
              <a:gd name="T41" fmla="*/ 60 h 1373"/>
              <a:gd name="T42" fmla="*/ 409 w 467"/>
              <a:gd name="T43" fmla="*/ 0 h 1373"/>
              <a:gd name="T44" fmla="*/ 336 w 467"/>
              <a:gd name="T45" fmla="*/ 67 h 1373"/>
              <a:gd name="T46" fmla="*/ 358 w 467"/>
              <a:gd name="T47" fmla="*/ 135 h 1373"/>
              <a:gd name="T48" fmla="*/ 365 w 467"/>
              <a:gd name="T49" fmla="*/ 195 h 1373"/>
              <a:gd name="T50" fmla="*/ 372 w 467"/>
              <a:gd name="T51" fmla="*/ 262 h 1373"/>
              <a:gd name="T52" fmla="*/ 379 w 467"/>
              <a:gd name="T53" fmla="*/ 322 h 1373"/>
              <a:gd name="T54" fmla="*/ 379 w 467"/>
              <a:gd name="T55" fmla="*/ 390 h 1373"/>
              <a:gd name="T56" fmla="*/ 379 w 467"/>
              <a:gd name="T57" fmla="*/ 457 h 1373"/>
              <a:gd name="T58" fmla="*/ 379 w 467"/>
              <a:gd name="T59" fmla="*/ 517 h 1373"/>
              <a:gd name="T60" fmla="*/ 372 w 467"/>
              <a:gd name="T61" fmla="*/ 585 h 1373"/>
              <a:gd name="T62" fmla="*/ 358 w 467"/>
              <a:gd name="T63" fmla="*/ 645 h 1373"/>
              <a:gd name="T64" fmla="*/ 343 w 467"/>
              <a:gd name="T65" fmla="*/ 712 h 1373"/>
              <a:gd name="T66" fmla="*/ 328 w 467"/>
              <a:gd name="T67" fmla="*/ 772 h 1373"/>
              <a:gd name="T68" fmla="*/ 307 w 467"/>
              <a:gd name="T69" fmla="*/ 833 h 1373"/>
              <a:gd name="T70" fmla="*/ 285 w 467"/>
              <a:gd name="T71" fmla="*/ 893 h 1373"/>
              <a:gd name="T72" fmla="*/ 256 w 467"/>
              <a:gd name="T73" fmla="*/ 953 h 1373"/>
              <a:gd name="T74" fmla="*/ 226 w 467"/>
              <a:gd name="T75" fmla="*/ 1013 h 1373"/>
              <a:gd name="T76" fmla="*/ 197 w 467"/>
              <a:gd name="T77" fmla="*/ 1065 h 1373"/>
              <a:gd name="T78" fmla="*/ 161 w 467"/>
              <a:gd name="T79" fmla="*/ 1118 h 1373"/>
              <a:gd name="T80" fmla="*/ 124 w 467"/>
              <a:gd name="T81" fmla="*/ 1170 h 1373"/>
              <a:gd name="T82" fmla="*/ 81 w 467"/>
              <a:gd name="T83" fmla="*/ 1223 h 1373"/>
              <a:gd name="T84" fmla="*/ 37 w 467"/>
              <a:gd name="T85" fmla="*/ 1268 h 1373"/>
              <a:gd name="T86" fmla="*/ 0 w 467"/>
              <a:gd name="T87" fmla="*/ 1313 h 137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67"/>
              <a:gd name="T133" fmla="*/ 0 h 1373"/>
              <a:gd name="T134" fmla="*/ 467 w 467"/>
              <a:gd name="T135" fmla="*/ 1373 h 137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67" h="1373">
                <a:moveTo>
                  <a:pt x="51" y="1373"/>
                </a:moveTo>
                <a:lnTo>
                  <a:pt x="73" y="1358"/>
                </a:lnTo>
                <a:lnTo>
                  <a:pt x="88" y="1343"/>
                </a:lnTo>
                <a:lnTo>
                  <a:pt x="102" y="1320"/>
                </a:lnTo>
                <a:lnTo>
                  <a:pt x="117" y="1305"/>
                </a:lnTo>
                <a:lnTo>
                  <a:pt x="132" y="1290"/>
                </a:lnTo>
                <a:lnTo>
                  <a:pt x="146" y="1268"/>
                </a:lnTo>
                <a:lnTo>
                  <a:pt x="161" y="1253"/>
                </a:lnTo>
                <a:lnTo>
                  <a:pt x="175" y="1238"/>
                </a:lnTo>
                <a:lnTo>
                  <a:pt x="190" y="1215"/>
                </a:lnTo>
                <a:lnTo>
                  <a:pt x="204" y="1200"/>
                </a:lnTo>
                <a:lnTo>
                  <a:pt x="219" y="1178"/>
                </a:lnTo>
                <a:lnTo>
                  <a:pt x="234" y="1163"/>
                </a:lnTo>
                <a:lnTo>
                  <a:pt x="241" y="1140"/>
                </a:lnTo>
                <a:lnTo>
                  <a:pt x="256" y="1125"/>
                </a:lnTo>
                <a:lnTo>
                  <a:pt x="270" y="1103"/>
                </a:lnTo>
                <a:lnTo>
                  <a:pt x="277" y="1088"/>
                </a:lnTo>
                <a:lnTo>
                  <a:pt x="292" y="1065"/>
                </a:lnTo>
                <a:lnTo>
                  <a:pt x="307" y="1043"/>
                </a:lnTo>
                <a:lnTo>
                  <a:pt x="314" y="1028"/>
                </a:lnTo>
                <a:lnTo>
                  <a:pt x="321" y="1005"/>
                </a:lnTo>
                <a:lnTo>
                  <a:pt x="336" y="983"/>
                </a:lnTo>
                <a:lnTo>
                  <a:pt x="343" y="960"/>
                </a:lnTo>
                <a:lnTo>
                  <a:pt x="350" y="945"/>
                </a:lnTo>
                <a:lnTo>
                  <a:pt x="365" y="923"/>
                </a:lnTo>
                <a:lnTo>
                  <a:pt x="372" y="900"/>
                </a:lnTo>
                <a:lnTo>
                  <a:pt x="379" y="878"/>
                </a:lnTo>
                <a:lnTo>
                  <a:pt x="387" y="855"/>
                </a:lnTo>
                <a:lnTo>
                  <a:pt x="394" y="833"/>
                </a:lnTo>
                <a:lnTo>
                  <a:pt x="401" y="810"/>
                </a:lnTo>
                <a:lnTo>
                  <a:pt x="409" y="787"/>
                </a:lnTo>
                <a:lnTo>
                  <a:pt x="416" y="765"/>
                </a:lnTo>
                <a:lnTo>
                  <a:pt x="423" y="742"/>
                </a:lnTo>
                <a:lnTo>
                  <a:pt x="423" y="720"/>
                </a:lnTo>
                <a:lnTo>
                  <a:pt x="430" y="705"/>
                </a:lnTo>
                <a:lnTo>
                  <a:pt x="438" y="682"/>
                </a:lnTo>
                <a:lnTo>
                  <a:pt x="438" y="652"/>
                </a:lnTo>
                <a:lnTo>
                  <a:pt x="445" y="630"/>
                </a:lnTo>
                <a:lnTo>
                  <a:pt x="452" y="607"/>
                </a:lnTo>
                <a:lnTo>
                  <a:pt x="452" y="585"/>
                </a:lnTo>
                <a:lnTo>
                  <a:pt x="452" y="562"/>
                </a:lnTo>
                <a:lnTo>
                  <a:pt x="460" y="540"/>
                </a:lnTo>
                <a:lnTo>
                  <a:pt x="460" y="517"/>
                </a:lnTo>
                <a:lnTo>
                  <a:pt x="460" y="495"/>
                </a:lnTo>
                <a:lnTo>
                  <a:pt x="467" y="472"/>
                </a:lnTo>
                <a:lnTo>
                  <a:pt x="467" y="450"/>
                </a:lnTo>
                <a:lnTo>
                  <a:pt x="467" y="427"/>
                </a:lnTo>
                <a:lnTo>
                  <a:pt x="467" y="405"/>
                </a:lnTo>
                <a:lnTo>
                  <a:pt x="467" y="382"/>
                </a:lnTo>
                <a:lnTo>
                  <a:pt x="467" y="360"/>
                </a:lnTo>
                <a:lnTo>
                  <a:pt x="467" y="337"/>
                </a:lnTo>
                <a:lnTo>
                  <a:pt x="460" y="315"/>
                </a:lnTo>
                <a:lnTo>
                  <a:pt x="460" y="285"/>
                </a:lnTo>
                <a:lnTo>
                  <a:pt x="460" y="262"/>
                </a:lnTo>
                <a:lnTo>
                  <a:pt x="460" y="240"/>
                </a:lnTo>
                <a:lnTo>
                  <a:pt x="452" y="217"/>
                </a:lnTo>
                <a:lnTo>
                  <a:pt x="452" y="195"/>
                </a:lnTo>
                <a:lnTo>
                  <a:pt x="445" y="172"/>
                </a:lnTo>
                <a:lnTo>
                  <a:pt x="445" y="150"/>
                </a:lnTo>
                <a:lnTo>
                  <a:pt x="438" y="127"/>
                </a:lnTo>
                <a:lnTo>
                  <a:pt x="430" y="105"/>
                </a:lnTo>
                <a:lnTo>
                  <a:pt x="430" y="82"/>
                </a:lnTo>
                <a:lnTo>
                  <a:pt x="423" y="60"/>
                </a:lnTo>
                <a:lnTo>
                  <a:pt x="416" y="37"/>
                </a:lnTo>
                <a:lnTo>
                  <a:pt x="409" y="15"/>
                </a:lnTo>
                <a:lnTo>
                  <a:pt x="409" y="0"/>
                </a:lnTo>
                <a:lnTo>
                  <a:pt x="328" y="30"/>
                </a:lnTo>
                <a:lnTo>
                  <a:pt x="336" y="52"/>
                </a:lnTo>
                <a:lnTo>
                  <a:pt x="336" y="67"/>
                </a:lnTo>
                <a:lnTo>
                  <a:pt x="343" y="90"/>
                </a:lnTo>
                <a:lnTo>
                  <a:pt x="350" y="112"/>
                </a:lnTo>
                <a:lnTo>
                  <a:pt x="358" y="135"/>
                </a:lnTo>
                <a:lnTo>
                  <a:pt x="358" y="157"/>
                </a:lnTo>
                <a:lnTo>
                  <a:pt x="365" y="172"/>
                </a:lnTo>
                <a:lnTo>
                  <a:pt x="365" y="195"/>
                </a:lnTo>
                <a:lnTo>
                  <a:pt x="372" y="217"/>
                </a:lnTo>
                <a:lnTo>
                  <a:pt x="372" y="240"/>
                </a:lnTo>
                <a:lnTo>
                  <a:pt x="372" y="262"/>
                </a:lnTo>
                <a:lnTo>
                  <a:pt x="379" y="285"/>
                </a:lnTo>
                <a:lnTo>
                  <a:pt x="379" y="307"/>
                </a:lnTo>
                <a:lnTo>
                  <a:pt x="379" y="322"/>
                </a:lnTo>
                <a:lnTo>
                  <a:pt x="379" y="345"/>
                </a:lnTo>
                <a:lnTo>
                  <a:pt x="379" y="367"/>
                </a:lnTo>
                <a:lnTo>
                  <a:pt x="379" y="390"/>
                </a:lnTo>
                <a:lnTo>
                  <a:pt x="379" y="412"/>
                </a:lnTo>
                <a:lnTo>
                  <a:pt x="379" y="435"/>
                </a:lnTo>
                <a:lnTo>
                  <a:pt x="379" y="457"/>
                </a:lnTo>
                <a:lnTo>
                  <a:pt x="379" y="480"/>
                </a:lnTo>
                <a:lnTo>
                  <a:pt x="379" y="495"/>
                </a:lnTo>
                <a:lnTo>
                  <a:pt x="379" y="517"/>
                </a:lnTo>
                <a:lnTo>
                  <a:pt x="372" y="540"/>
                </a:lnTo>
                <a:lnTo>
                  <a:pt x="372" y="562"/>
                </a:lnTo>
                <a:lnTo>
                  <a:pt x="372" y="585"/>
                </a:lnTo>
                <a:lnTo>
                  <a:pt x="365" y="607"/>
                </a:lnTo>
                <a:lnTo>
                  <a:pt x="365" y="630"/>
                </a:lnTo>
                <a:lnTo>
                  <a:pt x="358" y="645"/>
                </a:lnTo>
                <a:lnTo>
                  <a:pt x="358" y="667"/>
                </a:lnTo>
                <a:lnTo>
                  <a:pt x="350" y="690"/>
                </a:lnTo>
                <a:lnTo>
                  <a:pt x="343" y="712"/>
                </a:lnTo>
                <a:lnTo>
                  <a:pt x="336" y="735"/>
                </a:lnTo>
                <a:lnTo>
                  <a:pt x="336" y="750"/>
                </a:lnTo>
                <a:lnTo>
                  <a:pt x="328" y="772"/>
                </a:lnTo>
                <a:lnTo>
                  <a:pt x="321" y="795"/>
                </a:lnTo>
                <a:lnTo>
                  <a:pt x="314" y="817"/>
                </a:lnTo>
                <a:lnTo>
                  <a:pt x="307" y="833"/>
                </a:lnTo>
                <a:lnTo>
                  <a:pt x="299" y="855"/>
                </a:lnTo>
                <a:lnTo>
                  <a:pt x="292" y="878"/>
                </a:lnTo>
                <a:lnTo>
                  <a:pt x="285" y="893"/>
                </a:lnTo>
                <a:lnTo>
                  <a:pt x="277" y="915"/>
                </a:lnTo>
                <a:lnTo>
                  <a:pt x="263" y="938"/>
                </a:lnTo>
                <a:lnTo>
                  <a:pt x="256" y="953"/>
                </a:lnTo>
                <a:lnTo>
                  <a:pt x="248" y="975"/>
                </a:lnTo>
                <a:lnTo>
                  <a:pt x="234" y="990"/>
                </a:lnTo>
                <a:lnTo>
                  <a:pt x="226" y="1013"/>
                </a:lnTo>
                <a:lnTo>
                  <a:pt x="219" y="1028"/>
                </a:lnTo>
                <a:lnTo>
                  <a:pt x="204" y="1050"/>
                </a:lnTo>
                <a:lnTo>
                  <a:pt x="197" y="1065"/>
                </a:lnTo>
                <a:lnTo>
                  <a:pt x="183" y="1088"/>
                </a:lnTo>
                <a:lnTo>
                  <a:pt x="168" y="1103"/>
                </a:lnTo>
                <a:lnTo>
                  <a:pt x="161" y="1118"/>
                </a:lnTo>
                <a:lnTo>
                  <a:pt x="146" y="1140"/>
                </a:lnTo>
                <a:lnTo>
                  <a:pt x="132" y="1155"/>
                </a:lnTo>
                <a:lnTo>
                  <a:pt x="124" y="1170"/>
                </a:lnTo>
                <a:lnTo>
                  <a:pt x="110" y="1193"/>
                </a:lnTo>
                <a:lnTo>
                  <a:pt x="95" y="1208"/>
                </a:lnTo>
                <a:lnTo>
                  <a:pt x="81" y="1223"/>
                </a:lnTo>
                <a:lnTo>
                  <a:pt x="66" y="1238"/>
                </a:lnTo>
                <a:lnTo>
                  <a:pt x="51" y="1253"/>
                </a:lnTo>
                <a:lnTo>
                  <a:pt x="37" y="1268"/>
                </a:lnTo>
                <a:lnTo>
                  <a:pt x="22" y="1283"/>
                </a:lnTo>
                <a:lnTo>
                  <a:pt x="8" y="1298"/>
                </a:lnTo>
                <a:lnTo>
                  <a:pt x="0" y="1313"/>
                </a:lnTo>
                <a:lnTo>
                  <a:pt x="51" y="1373"/>
                </a:lnTo>
                <a:close/>
              </a:path>
            </a:pathLst>
          </a:custGeom>
          <a:solidFill>
            <a:srgbClr val="9966FF"/>
          </a:solidFill>
          <a:ln w="11113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Freeform 52"/>
          <p:cNvSpPr>
            <a:spLocks/>
          </p:cNvSpPr>
          <p:nvPr/>
        </p:nvSpPr>
        <p:spPr bwMode="auto">
          <a:xfrm rot="8369076">
            <a:off x="4953000" y="1600200"/>
            <a:ext cx="555625" cy="1250950"/>
          </a:xfrm>
          <a:custGeom>
            <a:avLst/>
            <a:gdLst>
              <a:gd name="T0" fmla="*/ 0 w 350"/>
              <a:gd name="T1" fmla="*/ 30 h 788"/>
              <a:gd name="T2" fmla="*/ 7 w 350"/>
              <a:gd name="T3" fmla="*/ 75 h 788"/>
              <a:gd name="T4" fmla="*/ 7 w 350"/>
              <a:gd name="T5" fmla="*/ 120 h 788"/>
              <a:gd name="T6" fmla="*/ 15 w 350"/>
              <a:gd name="T7" fmla="*/ 165 h 788"/>
              <a:gd name="T8" fmla="*/ 22 w 350"/>
              <a:gd name="T9" fmla="*/ 210 h 788"/>
              <a:gd name="T10" fmla="*/ 37 w 350"/>
              <a:gd name="T11" fmla="*/ 255 h 788"/>
              <a:gd name="T12" fmla="*/ 44 w 350"/>
              <a:gd name="T13" fmla="*/ 300 h 788"/>
              <a:gd name="T14" fmla="*/ 58 w 350"/>
              <a:gd name="T15" fmla="*/ 345 h 788"/>
              <a:gd name="T16" fmla="*/ 73 w 350"/>
              <a:gd name="T17" fmla="*/ 391 h 788"/>
              <a:gd name="T18" fmla="*/ 88 w 350"/>
              <a:gd name="T19" fmla="*/ 436 h 788"/>
              <a:gd name="T20" fmla="*/ 102 w 350"/>
              <a:gd name="T21" fmla="*/ 473 h 788"/>
              <a:gd name="T22" fmla="*/ 124 w 350"/>
              <a:gd name="T23" fmla="*/ 518 h 788"/>
              <a:gd name="T24" fmla="*/ 139 w 350"/>
              <a:gd name="T25" fmla="*/ 563 h 788"/>
              <a:gd name="T26" fmla="*/ 160 w 350"/>
              <a:gd name="T27" fmla="*/ 601 h 788"/>
              <a:gd name="T28" fmla="*/ 182 w 350"/>
              <a:gd name="T29" fmla="*/ 638 h 788"/>
              <a:gd name="T30" fmla="*/ 211 w 350"/>
              <a:gd name="T31" fmla="*/ 683 h 788"/>
              <a:gd name="T32" fmla="*/ 233 w 350"/>
              <a:gd name="T33" fmla="*/ 721 h 788"/>
              <a:gd name="T34" fmla="*/ 263 w 350"/>
              <a:gd name="T35" fmla="*/ 758 h 788"/>
              <a:gd name="T36" fmla="*/ 284 w 350"/>
              <a:gd name="T37" fmla="*/ 788 h 788"/>
              <a:gd name="T38" fmla="*/ 335 w 350"/>
              <a:gd name="T39" fmla="*/ 721 h 788"/>
              <a:gd name="T40" fmla="*/ 314 w 350"/>
              <a:gd name="T41" fmla="*/ 683 h 788"/>
              <a:gd name="T42" fmla="*/ 284 w 350"/>
              <a:gd name="T43" fmla="*/ 646 h 788"/>
              <a:gd name="T44" fmla="*/ 263 w 350"/>
              <a:gd name="T45" fmla="*/ 616 h 788"/>
              <a:gd name="T46" fmla="*/ 241 w 350"/>
              <a:gd name="T47" fmla="*/ 578 h 788"/>
              <a:gd name="T48" fmla="*/ 226 w 350"/>
              <a:gd name="T49" fmla="*/ 541 h 788"/>
              <a:gd name="T50" fmla="*/ 204 w 350"/>
              <a:gd name="T51" fmla="*/ 496 h 788"/>
              <a:gd name="T52" fmla="*/ 182 w 350"/>
              <a:gd name="T53" fmla="*/ 458 h 788"/>
              <a:gd name="T54" fmla="*/ 168 w 350"/>
              <a:gd name="T55" fmla="*/ 421 h 788"/>
              <a:gd name="T56" fmla="*/ 153 w 350"/>
              <a:gd name="T57" fmla="*/ 375 h 788"/>
              <a:gd name="T58" fmla="*/ 139 w 350"/>
              <a:gd name="T59" fmla="*/ 338 h 788"/>
              <a:gd name="T60" fmla="*/ 131 w 350"/>
              <a:gd name="T61" fmla="*/ 293 h 788"/>
              <a:gd name="T62" fmla="*/ 117 w 350"/>
              <a:gd name="T63" fmla="*/ 255 h 788"/>
              <a:gd name="T64" fmla="*/ 109 w 350"/>
              <a:gd name="T65" fmla="*/ 210 h 788"/>
              <a:gd name="T66" fmla="*/ 102 w 350"/>
              <a:gd name="T67" fmla="*/ 173 h 788"/>
              <a:gd name="T68" fmla="*/ 95 w 350"/>
              <a:gd name="T69" fmla="*/ 128 h 788"/>
              <a:gd name="T70" fmla="*/ 88 w 350"/>
              <a:gd name="T71" fmla="*/ 83 h 788"/>
              <a:gd name="T72" fmla="*/ 88 w 350"/>
              <a:gd name="T73" fmla="*/ 38 h 788"/>
              <a:gd name="T74" fmla="*/ 80 w 350"/>
              <a:gd name="T75" fmla="*/ 0 h 78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350"/>
              <a:gd name="T115" fmla="*/ 0 h 788"/>
              <a:gd name="T116" fmla="*/ 350 w 350"/>
              <a:gd name="T117" fmla="*/ 788 h 78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350" h="788">
                <a:moveTo>
                  <a:pt x="0" y="8"/>
                </a:moveTo>
                <a:lnTo>
                  <a:pt x="0" y="30"/>
                </a:lnTo>
                <a:lnTo>
                  <a:pt x="7" y="53"/>
                </a:lnTo>
                <a:lnTo>
                  <a:pt x="7" y="75"/>
                </a:lnTo>
                <a:lnTo>
                  <a:pt x="7" y="98"/>
                </a:lnTo>
                <a:lnTo>
                  <a:pt x="7" y="120"/>
                </a:lnTo>
                <a:lnTo>
                  <a:pt x="15" y="143"/>
                </a:lnTo>
                <a:lnTo>
                  <a:pt x="15" y="165"/>
                </a:lnTo>
                <a:lnTo>
                  <a:pt x="22" y="188"/>
                </a:lnTo>
                <a:lnTo>
                  <a:pt x="22" y="210"/>
                </a:lnTo>
                <a:lnTo>
                  <a:pt x="29" y="233"/>
                </a:lnTo>
                <a:lnTo>
                  <a:pt x="37" y="255"/>
                </a:lnTo>
                <a:lnTo>
                  <a:pt x="37" y="278"/>
                </a:lnTo>
                <a:lnTo>
                  <a:pt x="44" y="300"/>
                </a:lnTo>
                <a:lnTo>
                  <a:pt x="51" y="323"/>
                </a:lnTo>
                <a:lnTo>
                  <a:pt x="58" y="345"/>
                </a:lnTo>
                <a:lnTo>
                  <a:pt x="66" y="368"/>
                </a:lnTo>
                <a:lnTo>
                  <a:pt x="73" y="391"/>
                </a:lnTo>
                <a:lnTo>
                  <a:pt x="80" y="413"/>
                </a:lnTo>
                <a:lnTo>
                  <a:pt x="88" y="436"/>
                </a:lnTo>
                <a:lnTo>
                  <a:pt x="95" y="458"/>
                </a:lnTo>
                <a:lnTo>
                  <a:pt x="102" y="473"/>
                </a:lnTo>
                <a:lnTo>
                  <a:pt x="109" y="496"/>
                </a:lnTo>
                <a:lnTo>
                  <a:pt x="124" y="518"/>
                </a:lnTo>
                <a:lnTo>
                  <a:pt x="131" y="541"/>
                </a:lnTo>
                <a:lnTo>
                  <a:pt x="139" y="563"/>
                </a:lnTo>
                <a:lnTo>
                  <a:pt x="153" y="578"/>
                </a:lnTo>
                <a:lnTo>
                  <a:pt x="160" y="601"/>
                </a:lnTo>
                <a:lnTo>
                  <a:pt x="175" y="623"/>
                </a:lnTo>
                <a:lnTo>
                  <a:pt x="182" y="638"/>
                </a:lnTo>
                <a:lnTo>
                  <a:pt x="197" y="661"/>
                </a:lnTo>
                <a:lnTo>
                  <a:pt x="211" y="683"/>
                </a:lnTo>
                <a:lnTo>
                  <a:pt x="219" y="698"/>
                </a:lnTo>
                <a:lnTo>
                  <a:pt x="233" y="721"/>
                </a:lnTo>
                <a:lnTo>
                  <a:pt x="248" y="736"/>
                </a:lnTo>
                <a:lnTo>
                  <a:pt x="263" y="758"/>
                </a:lnTo>
                <a:lnTo>
                  <a:pt x="277" y="773"/>
                </a:lnTo>
                <a:lnTo>
                  <a:pt x="284" y="788"/>
                </a:lnTo>
                <a:lnTo>
                  <a:pt x="350" y="736"/>
                </a:lnTo>
                <a:lnTo>
                  <a:pt x="335" y="721"/>
                </a:lnTo>
                <a:lnTo>
                  <a:pt x="321" y="698"/>
                </a:lnTo>
                <a:lnTo>
                  <a:pt x="314" y="683"/>
                </a:lnTo>
                <a:lnTo>
                  <a:pt x="299" y="668"/>
                </a:lnTo>
                <a:lnTo>
                  <a:pt x="284" y="646"/>
                </a:lnTo>
                <a:lnTo>
                  <a:pt x="277" y="631"/>
                </a:lnTo>
                <a:lnTo>
                  <a:pt x="263" y="616"/>
                </a:lnTo>
                <a:lnTo>
                  <a:pt x="255" y="593"/>
                </a:lnTo>
                <a:lnTo>
                  <a:pt x="241" y="578"/>
                </a:lnTo>
                <a:lnTo>
                  <a:pt x="233" y="556"/>
                </a:lnTo>
                <a:lnTo>
                  <a:pt x="226" y="541"/>
                </a:lnTo>
                <a:lnTo>
                  <a:pt x="211" y="518"/>
                </a:lnTo>
                <a:lnTo>
                  <a:pt x="204" y="496"/>
                </a:lnTo>
                <a:lnTo>
                  <a:pt x="197" y="481"/>
                </a:lnTo>
                <a:lnTo>
                  <a:pt x="182" y="458"/>
                </a:lnTo>
                <a:lnTo>
                  <a:pt x="175" y="436"/>
                </a:lnTo>
                <a:lnTo>
                  <a:pt x="168" y="421"/>
                </a:lnTo>
                <a:lnTo>
                  <a:pt x="160" y="398"/>
                </a:lnTo>
                <a:lnTo>
                  <a:pt x="153" y="375"/>
                </a:lnTo>
                <a:lnTo>
                  <a:pt x="146" y="360"/>
                </a:lnTo>
                <a:lnTo>
                  <a:pt x="139" y="338"/>
                </a:lnTo>
                <a:lnTo>
                  <a:pt x="131" y="315"/>
                </a:lnTo>
                <a:lnTo>
                  <a:pt x="131" y="293"/>
                </a:lnTo>
                <a:lnTo>
                  <a:pt x="124" y="278"/>
                </a:lnTo>
                <a:lnTo>
                  <a:pt x="117" y="255"/>
                </a:lnTo>
                <a:lnTo>
                  <a:pt x="109" y="233"/>
                </a:lnTo>
                <a:lnTo>
                  <a:pt x="109" y="210"/>
                </a:lnTo>
                <a:lnTo>
                  <a:pt x="102" y="188"/>
                </a:lnTo>
                <a:lnTo>
                  <a:pt x="102" y="173"/>
                </a:lnTo>
                <a:lnTo>
                  <a:pt x="95" y="150"/>
                </a:lnTo>
                <a:lnTo>
                  <a:pt x="95" y="128"/>
                </a:lnTo>
                <a:lnTo>
                  <a:pt x="95" y="105"/>
                </a:lnTo>
                <a:lnTo>
                  <a:pt x="88" y="83"/>
                </a:lnTo>
                <a:lnTo>
                  <a:pt x="88" y="60"/>
                </a:lnTo>
                <a:lnTo>
                  <a:pt x="88" y="38"/>
                </a:lnTo>
                <a:lnTo>
                  <a:pt x="88" y="23"/>
                </a:lnTo>
                <a:lnTo>
                  <a:pt x="80" y="0"/>
                </a:lnTo>
                <a:lnTo>
                  <a:pt x="0" y="8"/>
                </a:lnTo>
                <a:close/>
              </a:path>
            </a:pathLst>
          </a:custGeom>
          <a:solidFill>
            <a:srgbClr val="7FD8FF"/>
          </a:solidFill>
          <a:ln w="11113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50"/>
          <p:cNvSpPr>
            <a:spLocks/>
          </p:cNvSpPr>
          <p:nvPr/>
        </p:nvSpPr>
        <p:spPr bwMode="auto">
          <a:xfrm rot="3399765" flipH="1">
            <a:off x="1746250" y="4789488"/>
            <a:ext cx="2128838" cy="430212"/>
          </a:xfrm>
          <a:custGeom>
            <a:avLst/>
            <a:gdLst>
              <a:gd name="T0" fmla="*/ 37 w 1341"/>
              <a:gd name="T1" fmla="*/ 98 h 271"/>
              <a:gd name="T2" fmla="*/ 102 w 1341"/>
              <a:gd name="T3" fmla="*/ 128 h 271"/>
              <a:gd name="T4" fmla="*/ 161 w 1341"/>
              <a:gd name="T5" fmla="*/ 158 h 271"/>
              <a:gd name="T6" fmla="*/ 226 w 1341"/>
              <a:gd name="T7" fmla="*/ 188 h 271"/>
              <a:gd name="T8" fmla="*/ 285 w 1341"/>
              <a:gd name="T9" fmla="*/ 210 h 271"/>
              <a:gd name="T10" fmla="*/ 350 w 1341"/>
              <a:gd name="T11" fmla="*/ 225 h 271"/>
              <a:gd name="T12" fmla="*/ 416 w 1341"/>
              <a:gd name="T13" fmla="*/ 241 h 271"/>
              <a:gd name="T14" fmla="*/ 481 w 1341"/>
              <a:gd name="T15" fmla="*/ 256 h 271"/>
              <a:gd name="T16" fmla="*/ 547 w 1341"/>
              <a:gd name="T17" fmla="*/ 263 h 271"/>
              <a:gd name="T18" fmla="*/ 620 w 1341"/>
              <a:gd name="T19" fmla="*/ 271 h 271"/>
              <a:gd name="T20" fmla="*/ 685 w 1341"/>
              <a:gd name="T21" fmla="*/ 271 h 271"/>
              <a:gd name="T22" fmla="*/ 751 w 1341"/>
              <a:gd name="T23" fmla="*/ 271 h 271"/>
              <a:gd name="T24" fmla="*/ 817 w 1341"/>
              <a:gd name="T25" fmla="*/ 263 h 271"/>
              <a:gd name="T26" fmla="*/ 882 w 1341"/>
              <a:gd name="T27" fmla="*/ 248 h 271"/>
              <a:gd name="T28" fmla="*/ 948 w 1341"/>
              <a:gd name="T29" fmla="*/ 241 h 271"/>
              <a:gd name="T30" fmla="*/ 1013 w 1341"/>
              <a:gd name="T31" fmla="*/ 225 h 271"/>
              <a:gd name="T32" fmla="*/ 1079 w 1341"/>
              <a:gd name="T33" fmla="*/ 203 h 271"/>
              <a:gd name="T34" fmla="*/ 1145 w 1341"/>
              <a:gd name="T35" fmla="*/ 180 h 271"/>
              <a:gd name="T36" fmla="*/ 1203 w 1341"/>
              <a:gd name="T37" fmla="*/ 150 h 271"/>
              <a:gd name="T38" fmla="*/ 1268 w 1341"/>
              <a:gd name="T39" fmla="*/ 120 h 271"/>
              <a:gd name="T40" fmla="*/ 1327 w 1341"/>
              <a:gd name="T41" fmla="*/ 83 h 271"/>
              <a:gd name="T42" fmla="*/ 1276 w 1341"/>
              <a:gd name="T43" fmla="*/ 15 h 271"/>
              <a:gd name="T44" fmla="*/ 1225 w 1341"/>
              <a:gd name="T45" fmla="*/ 45 h 271"/>
              <a:gd name="T46" fmla="*/ 1166 w 1341"/>
              <a:gd name="T47" fmla="*/ 75 h 271"/>
              <a:gd name="T48" fmla="*/ 1108 w 1341"/>
              <a:gd name="T49" fmla="*/ 98 h 271"/>
              <a:gd name="T50" fmla="*/ 1050 w 1341"/>
              <a:gd name="T51" fmla="*/ 120 h 271"/>
              <a:gd name="T52" fmla="*/ 984 w 1341"/>
              <a:gd name="T53" fmla="*/ 143 h 271"/>
              <a:gd name="T54" fmla="*/ 926 w 1341"/>
              <a:gd name="T55" fmla="*/ 158 h 271"/>
              <a:gd name="T56" fmla="*/ 868 w 1341"/>
              <a:gd name="T57" fmla="*/ 173 h 271"/>
              <a:gd name="T58" fmla="*/ 802 w 1341"/>
              <a:gd name="T59" fmla="*/ 180 h 271"/>
              <a:gd name="T60" fmla="*/ 736 w 1341"/>
              <a:gd name="T61" fmla="*/ 180 h 271"/>
              <a:gd name="T62" fmla="*/ 678 w 1341"/>
              <a:gd name="T63" fmla="*/ 188 h 271"/>
              <a:gd name="T64" fmla="*/ 613 w 1341"/>
              <a:gd name="T65" fmla="*/ 180 h 271"/>
              <a:gd name="T66" fmla="*/ 547 w 1341"/>
              <a:gd name="T67" fmla="*/ 180 h 271"/>
              <a:gd name="T68" fmla="*/ 489 w 1341"/>
              <a:gd name="T69" fmla="*/ 173 h 271"/>
              <a:gd name="T70" fmla="*/ 423 w 1341"/>
              <a:gd name="T71" fmla="*/ 158 h 271"/>
              <a:gd name="T72" fmla="*/ 365 w 1341"/>
              <a:gd name="T73" fmla="*/ 143 h 271"/>
              <a:gd name="T74" fmla="*/ 306 w 1341"/>
              <a:gd name="T75" fmla="*/ 128 h 271"/>
              <a:gd name="T76" fmla="*/ 241 w 1341"/>
              <a:gd name="T77" fmla="*/ 105 h 271"/>
              <a:gd name="T78" fmla="*/ 183 w 1341"/>
              <a:gd name="T79" fmla="*/ 75 h 271"/>
              <a:gd name="T80" fmla="*/ 132 w 1341"/>
              <a:gd name="T81" fmla="*/ 53 h 271"/>
              <a:gd name="T82" fmla="*/ 73 w 1341"/>
              <a:gd name="T83" fmla="*/ 23 h 271"/>
              <a:gd name="T84" fmla="*/ 0 w 1341"/>
              <a:gd name="T85" fmla="*/ 75 h 27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341"/>
              <a:gd name="T130" fmla="*/ 0 h 271"/>
              <a:gd name="T131" fmla="*/ 1341 w 1341"/>
              <a:gd name="T132" fmla="*/ 271 h 27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341" h="271">
                <a:moveTo>
                  <a:pt x="0" y="75"/>
                </a:moveTo>
                <a:lnTo>
                  <a:pt x="22" y="83"/>
                </a:lnTo>
                <a:lnTo>
                  <a:pt x="37" y="98"/>
                </a:lnTo>
                <a:lnTo>
                  <a:pt x="59" y="105"/>
                </a:lnTo>
                <a:lnTo>
                  <a:pt x="81" y="120"/>
                </a:lnTo>
                <a:lnTo>
                  <a:pt x="102" y="128"/>
                </a:lnTo>
                <a:lnTo>
                  <a:pt x="117" y="143"/>
                </a:lnTo>
                <a:lnTo>
                  <a:pt x="139" y="150"/>
                </a:lnTo>
                <a:lnTo>
                  <a:pt x="161" y="158"/>
                </a:lnTo>
                <a:lnTo>
                  <a:pt x="183" y="165"/>
                </a:lnTo>
                <a:lnTo>
                  <a:pt x="204" y="180"/>
                </a:lnTo>
                <a:lnTo>
                  <a:pt x="226" y="188"/>
                </a:lnTo>
                <a:lnTo>
                  <a:pt x="241" y="195"/>
                </a:lnTo>
                <a:lnTo>
                  <a:pt x="263" y="203"/>
                </a:lnTo>
                <a:lnTo>
                  <a:pt x="285" y="210"/>
                </a:lnTo>
                <a:lnTo>
                  <a:pt x="306" y="218"/>
                </a:lnTo>
                <a:lnTo>
                  <a:pt x="328" y="218"/>
                </a:lnTo>
                <a:lnTo>
                  <a:pt x="350" y="225"/>
                </a:lnTo>
                <a:lnTo>
                  <a:pt x="372" y="233"/>
                </a:lnTo>
                <a:lnTo>
                  <a:pt x="394" y="241"/>
                </a:lnTo>
                <a:lnTo>
                  <a:pt x="416" y="241"/>
                </a:lnTo>
                <a:lnTo>
                  <a:pt x="438" y="248"/>
                </a:lnTo>
                <a:lnTo>
                  <a:pt x="459" y="248"/>
                </a:lnTo>
                <a:lnTo>
                  <a:pt x="481" y="256"/>
                </a:lnTo>
                <a:lnTo>
                  <a:pt x="503" y="256"/>
                </a:lnTo>
                <a:lnTo>
                  <a:pt x="525" y="263"/>
                </a:lnTo>
                <a:lnTo>
                  <a:pt x="547" y="263"/>
                </a:lnTo>
                <a:lnTo>
                  <a:pt x="569" y="263"/>
                </a:lnTo>
                <a:lnTo>
                  <a:pt x="598" y="263"/>
                </a:lnTo>
                <a:lnTo>
                  <a:pt x="620" y="271"/>
                </a:lnTo>
                <a:lnTo>
                  <a:pt x="642" y="271"/>
                </a:lnTo>
                <a:lnTo>
                  <a:pt x="664" y="271"/>
                </a:lnTo>
                <a:lnTo>
                  <a:pt x="685" y="271"/>
                </a:lnTo>
                <a:lnTo>
                  <a:pt x="707" y="271"/>
                </a:lnTo>
                <a:lnTo>
                  <a:pt x="729" y="271"/>
                </a:lnTo>
                <a:lnTo>
                  <a:pt x="751" y="271"/>
                </a:lnTo>
                <a:lnTo>
                  <a:pt x="773" y="263"/>
                </a:lnTo>
                <a:lnTo>
                  <a:pt x="795" y="263"/>
                </a:lnTo>
                <a:lnTo>
                  <a:pt x="817" y="263"/>
                </a:lnTo>
                <a:lnTo>
                  <a:pt x="838" y="256"/>
                </a:lnTo>
                <a:lnTo>
                  <a:pt x="860" y="256"/>
                </a:lnTo>
                <a:lnTo>
                  <a:pt x="882" y="248"/>
                </a:lnTo>
                <a:lnTo>
                  <a:pt x="904" y="248"/>
                </a:lnTo>
                <a:lnTo>
                  <a:pt x="926" y="241"/>
                </a:lnTo>
                <a:lnTo>
                  <a:pt x="948" y="241"/>
                </a:lnTo>
                <a:lnTo>
                  <a:pt x="977" y="233"/>
                </a:lnTo>
                <a:lnTo>
                  <a:pt x="992" y="225"/>
                </a:lnTo>
                <a:lnTo>
                  <a:pt x="1013" y="225"/>
                </a:lnTo>
                <a:lnTo>
                  <a:pt x="1035" y="218"/>
                </a:lnTo>
                <a:lnTo>
                  <a:pt x="1057" y="210"/>
                </a:lnTo>
                <a:lnTo>
                  <a:pt x="1079" y="203"/>
                </a:lnTo>
                <a:lnTo>
                  <a:pt x="1101" y="195"/>
                </a:lnTo>
                <a:lnTo>
                  <a:pt x="1123" y="188"/>
                </a:lnTo>
                <a:lnTo>
                  <a:pt x="1145" y="180"/>
                </a:lnTo>
                <a:lnTo>
                  <a:pt x="1166" y="173"/>
                </a:lnTo>
                <a:lnTo>
                  <a:pt x="1188" y="158"/>
                </a:lnTo>
                <a:lnTo>
                  <a:pt x="1203" y="150"/>
                </a:lnTo>
                <a:lnTo>
                  <a:pt x="1225" y="143"/>
                </a:lnTo>
                <a:lnTo>
                  <a:pt x="1247" y="128"/>
                </a:lnTo>
                <a:lnTo>
                  <a:pt x="1268" y="120"/>
                </a:lnTo>
                <a:lnTo>
                  <a:pt x="1283" y="113"/>
                </a:lnTo>
                <a:lnTo>
                  <a:pt x="1305" y="98"/>
                </a:lnTo>
                <a:lnTo>
                  <a:pt x="1327" y="83"/>
                </a:lnTo>
                <a:lnTo>
                  <a:pt x="1341" y="75"/>
                </a:lnTo>
                <a:lnTo>
                  <a:pt x="1298" y="8"/>
                </a:lnTo>
                <a:lnTo>
                  <a:pt x="1276" y="15"/>
                </a:lnTo>
                <a:lnTo>
                  <a:pt x="1261" y="30"/>
                </a:lnTo>
                <a:lnTo>
                  <a:pt x="1239" y="38"/>
                </a:lnTo>
                <a:lnTo>
                  <a:pt x="1225" y="45"/>
                </a:lnTo>
                <a:lnTo>
                  <a:pt x="1203" y="60"/>
                </a:lnTo>
                <a:lnTo>
                  <a:pt x="1181" y="68"/>
                </a:lnTo>
                <a:lnTo>
                  <a:pt x="1166" y="75"/>
                </a:lnTo>
                <a:lnTo>
                  <a:pt x="1145" y="83"/>
                </a:lnTo>
                <a:lnTo>
                  <a:pt x="1130" y="90"/>
                </a:lnTo>
                <a:lnTo>
                  <a:pt x="1108" y="98"/>
                </a:lnTo>
                <a:lnTo>
                  <a:pt x="1086" y="105"/>
                </a:lnTo>
                <a:lnTo>
                  <a:pt x="1064" y="113"/>
                </a:lnTo>
                <a:lnTo>
                  <a:pt x="1050" y="120"/>
                </a:lnTo>
                <a:lnTo>
                  <a:pt x="1028" y="128"/>
                </a:lnTo>
                <a:lnTo>
                  <a:pt x="1006" y="135"/>
                </a:lnTo>
                <a:lnTo>
                  <a:pt x="984" y="143"/>
                </a:lnTo>
                <a:lnTo>
                  <a:pt x="970" y="150"/>
                </a:lnTo>
                <a:lnTo>
                  <a:pt x="948" y="150"/>
                </a:lnTo>
                <a:lnTo>
                  <a:pt x="926" y="158"/>
                </a:lnTo>
                <a:lnTo>
                  <a:pt x="904" y="158"/>
                </a:lnTo>
                <a:lnTo>
                  <a:pt x="882" y="165"/>
                </a:lnTo>
                <a:lnTo>
                  <a:pt x="868" y="173"/>
                </a:lnTo>
                <a:lnTo>
                  <a:pt x="846" y="173"/>
                </a:lnTo>
                <a:lnTo>
                  <a:pt x="824" y="173"/>
                </a:lnTo>
                <a:lnTo>
                  <a:pt x="802" y="180"/>
                </a:lnTo>
                <a:lnTo>
                  <a:pt x="780" y="180"/>
                </a:lnTo>
                <a:lnTo>
                  <a:pt x="758" y="180"/>
                </a:lnTo>
                <a:lnTo>
                  <a:pt x="736" y="180"/>
                </a:lnTo>
                <a:lnTo>
                  <a:pt x="715" y="180"/>
                </a:lnTo>
                <a:lnTo>
                  <a:pt x="700" y="188"/>
                </a:lnTo>
                <a:lnTo>
                  <a:pt x="678" y="188"/>
                </a:lnTo>
                <a:lnTo>
                  <a:pt x="656" y="188"/>
                </a:lnTo>
                <a:lnTo>
                  <a:pt x="634" y="180"/>
                </a:lnTo>
                <a:lnTo>
                  <a:pt x="613" y="180"/>
                </a:lnTo>
                <a:lnTo>
                  <a:pt x="591" y="180"/>
                </a:lnTo>
                <a:lnTo>
                  <a:pt x="569" y="180"/>
                </a:lnTo>
                <a:lnTo>
                  <a:pt x="547" y="180"/>
                </a:lnTo>
                <a:lnTo>
                  <a:pt x="532" y="173"/>
                </a:lnTo>
                <a:lnTo>
                  <a:pt x="511" y="173"/>
                </a:lnTo>
                <a:lnTo>
                  <a:pt x="489" y="173"/>
                </a:lnTo>
                <a:lnTo>
                  <a:pt x="467" y="165"/>
                </a:lnTo>
                <a:lnTo>
                  <a:pt x="445" y="165"/>
                </a:lnTo>
                <a:lnTo>
                  <a:pt x="423" y="158"/>
                </a:lnTo>
                <a:lnTo>
                  <a:pt x="408" y="150"/>
                </a:lnTo>
                <a:lnTo>
                  <a:pt x="387" y="150"/>
                </a:lnTo>
                <a:lnTo>
                  <a:pt x="365" y="143"/>
                </a:lnTo>
                <a:lnTo>
                  <a:pt x="343" y="135"/>
                </a:lnTo>
                <a:lnTo>
                  <a:pt x="321" y="128"/>
                </a:lnTo>
                <a:lnTo>
                  <a:pt x="306" y="128"/>
                </a:lnTo>
                <a:lnTo>
                  <a:pt x="285" y="120"/>
                </a:lnTo>
                <a:lnTo>
                  <a:pt x="263" y="113"/>
                </a:lnTo>
                <a:lnTo>
                  <a:pt x="241" y="105"/>
                </a:lnTo>
                <a:lnTo>
                  <a:pt x="226" y="98"/>
                </a:lnTo>
                <a:lnTo>
                  <a:pt x="204" y="83"/>
                </a:lnTo>
                <a:lnTo>
                  <a:pt x="183" y="75"/>
                </a:lnTo>
                <a:lnTo>
                  <a:pt x="168" y="68"/>
                </a:lnTo>
                <a:lnTo>
                  <a:pt x="146" y="60"/>
                </a:lnTo>
                <a:lnTo>
                  <a:pt x="132" y="53"/>
                </a:lnTo>
                <a:lnTo>
                  <a:pt x="110" y="38"/>
                </a:lnTo>
                <a:lnTo>
                  <a:pt x="95" y="30"/>
                </a:lnTo>
                <a:lnTo>
                  <a:pt x="73" y="23"/>
                </a:lnTo>
                <a:lnTo>
                  <a:pt x="59" y="8"/>
                </a:lnTo>
                <a:lnTo>
                  <a:pt x="44" y="0"/>
                </a:lnTo>
                <a:lnTo>
                  <a:pt x="0" y="75"/>
                </a:lnTo>
                <a:close/>
              </a:path>
            </a:pathLst>
          </a:custGeom>
          <a:solidFill>
            <a:srgbClr val="9966FF"/>
          </a:solidFill>
          <a:ln w="11113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54"/>
          <p:cNvSpPr>
            <a:spLocks/>
          </p:cNvSpPr>
          <p:nvPr/>
        </p:nvSpPr>
        <p:spPr bwMode="auto">
          <a:xfrm rot="199662" flipH="1">
            <a:off x="2276475" y="3716338"/>
            <a:ext cx="195263" cy="346075"/>
          </a:xfrm>
          <a:custGeom>
            <a:avLst/>
            <a:gdLst>
              <a:gd name="T0" fmla="*/ 51 w 123"/>
              <a:gd name="T1" fmla="*/ 0 h 218"/>
              <a:gd name="T2" fmla="*/ 43 w 123"/>
              <a:gd name="T3" fmla="*/ 23 h 218"/>
              <a:gd name="T4" fmla="*/ 43 w 123"/>
              <a:gd name="T5" fmla="*/ 45 h 218"/>
              <a:gd name="T6" fmla="*/ 43 w 123"/>
              <a:gd name="T7" fmla="*/ 68 h 218"/>
              <a:gd name="T8" fmla="*/ 36 w 123"/>
              <a:gd name="T9" fmla="*/ 90 h 218"/>
              <a:gd name="T10" fmla="*/ 36 w 123"/>
              <a:gd name="T11" fmla="*/ 98 h 218"/>
              <a:gd name="T12" fmla="*/ 0 w 123"/>
              <a:gd name="T13" fmla="*/ 98 h 218"/>
              <a:gd name="T14" fmla="*/ 58 w 123"/>
              <a:gd name="T15" fmla="*/ 218 h 218"/>
              <a:gd name="T16" fmla="*/ 123 w 123"/>
              <a:gd name="T17" fmla="*/ 105 h 218"/>
              <a:gd name="T18" fmla="*/ 80 w 123"/>
              <a:gd name="T19" fmla="*/ 98 h 218"/>
              <a:gd name="T20" fmla="*/ 80 w 123"/>
              <a:gd name="T21" fmla="*/ 75 h 218"/>
              <a:gd name="T22" fmla="*/ 80 w 123"/>
              <a:gd name="T23" fmla="*/ 60 h 218"/>
              <a:gd name="T24" fmla="*/ 87 w 123"/>
              <a:gd name="T25" fmla="*/ 38 h 218"/>
              <a:gd name="T26" fmla="*/ 87 w 123"/>
              <a:gd name="T27" fmla="*/ 15 h 218"/>
              <a:gd name="T28" fmla="*/ 87 w 123"/>
              <a:gd name="T29" fmla="*/ 8 h 218"/>
              <a:gd name="T30" fmla="*/ 51 w 123"/>
              <a:gd name="T31" fmla="*/ 0 h 21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3"/>
              <a:gd name="T49" fmla="*/ 0 h 218"/>
              <a:gd name="T50" fmla="*/ 123 w 123"/>
              <a:gd name="T51" fmla="*/ 218 h 21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3" h="218">
                <a:moveTo>
                  <a:pt x="51" y="0"/>
                </a:moveTo>
                <a:lnTo>
                  <a:pt x="43" y="23"/>
                </a:lnTo>
                <a:lnTo>
                  <a:pt x="43" y="45"/>
                </a:lnTo>
                <a:lnTo>
                  <a:pt x="43" y="68"/>
                </a:lnTo>
                <a:lnTo>
                  <a:pt x="36" y="90"/>
                </a:lnTo>
                <a:lnTo>
                  <a:pt x="36" y="98"/>
                </a:lnTo>
                <a:lnTo>
                  <a:pt x="0" y="98"/>
                </a:lnTo>
                <a:lnTo>
                  <a:pt x="58" y="218"/>
                </a:lnTo>
                <a:lnTo>
                  <a:pt x="123" y="105"/>
                </a:lnTo>
                <a:lnTo>
                  <a:pt x="80" y="98"/>
                </a:lnTo>
                <a:lnTo>
                  <a:pt x="80" y="75"/>
                </a:lnTo>
                <a:lnTo>
                  <a:pt x="80" y="60"/>
                </a:lnTo>
                <a:lnTo>
                  <a:pt x="87" y="38"/>
                </a:lnTo>
                <a:lnTo>
                  <a:pt x="87" y="15"/>
                </a:lnTo>
                <a:lnTo>
                  <a:pt x="87" y="8"/>
                </a:lnTo>
                <a:lnTo>
                  <a:pt x="51" y="0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56"/>
          <p:cNvSpPr>
            <a:spLocks/>
          </p:cNvSpPr>
          <p:nvPr/>
        </p:nvSpPr>
        <p:spPr bwMode="auto">
          <a:xfrm>
            <a:off x="2366963" y="1844675"/>
            <a:ext cx="1666875" cy="1538288"/>
          </a:xfrm>
          <a:custGeom>
            <a:avLst/>
            <a:gdLst>
              <a:gd name="T0" fmla="*/ 991 w 1050"/>
              <a:gd name="T1" fmla="*/ 8 h 969"/>
              <a:gd name="T2" fmla="*/ 926 w 1050"/>
              <a:gd name="T3" fmla="*/ 23 h 969"/>
              <a:gd name="T4" fmla="*/ 860 w 1050"/>
              <a:gd name="T5" fmla="*/ 46 h 969"/>
              <a:gd name="T6" fmla="*/ 795 w 1050"/>
              <a:gd name="T7" fmla="*/ 68 h 969"/>
              <a:gd name="T8" fmla="*/ 736 w 1050"/>
              <a:gd name="T9" fmla="*/ 91 h 969"/>
              <a:gd name="T10" fmla="*/ 671 w 1050"/>
              <a:gd name="T11" fmla="*/ 121 h 969"/>
              <a:gd name="T12" fmla="*/ 612 w 1050"/>
              <a:gd name="T13" fmla="*/ 151 h 969"/>
              <a:gd name="T14" fmla="*/ 554 w 1050"/>
              <a:gd name="T15" fmla="*/ 188 h 969"/>
              <a:gd name="T16" fmla="*/ 496 w 1050"/>
              <a:gd name="T17" fmla="*/ 226 h 969"/>
              <a:gd name="T18" fmla="*/ 445 w 1050"/>
              <a:gd name="T19" fmla="*/ 271 h 969"/>
              <a:gd name="T20" fmla="*/ 394 w 1050"/>
              <a:gd name="T21" fmla="*/ 316 h 969"/>
              <a:gd name="T22" fmla="*/ 343 w 1050"/>
              <a:gd name="T23" fmla="*/ 361 h 969"/>
              <a:gd name="T24" fmla="*/ 292 w 1050"/>
              <a:gd name="T25" fmla="*/ 406 h 969"/>
              <a:gd name="T26" fmla="*/ 248 w 1050"/>
              <a:gd name="T27" fmla="*/ 458 h 969"/>
              <a:gd name="T28" fmla="*/ 212 w 1050"/>
              <a:gd name="T29" fmla="*/ 518 h 969"/>
              <a:gd name="T30" fmla="*/ 168 w 1050"/>
              <a:gd name="T31" fmla="*/ 571 h 969"/>
              <a:gd name="T32" fmla="*/ 131 w 1050"/>
              <a:gd name="T33" fmla="*/ 631 h 969"/>
              <a:gd name="T34" fmla="*/ 102 w 1050"/>
              <a:gd name="T35" fmla="*/ 691 h 969"/>
              <a:gd name="T36" fmla="*/ 73 w 1050"/>
              <a:gd name="T37" fmla="*/ 751 h 969"/>
              <a:gd name="T38" fmla="*/ 44 w 1050"/>
              <a:gd name="T39" fmla="*/ 818 h 969"/>
              <a:gd name="T40" fmla="*/ 22 w 1050"/>
              <a:gd name="T41" fmla="*/ 878 h 969"/>
              <a:gd name="T42" fmla="*/ 0 w 1050"/>
              <a:gd name="T43" fmla="*/ 946 h 969"/>
              <a:gd name="T44" fmla="*/ 95 w 1050"/>
              <a:gd name="T45" fmla="*/ 924 h 969"/>
              <a:gd name="T46" fmla="*/ 109 w 1050"/>
              <a:gd name="T47" fmla="*/ 863 h 969"/>
              <a:gd name="T48" fmla="*/ 139 w 1050"/>
              <a:gd name="T49" fmla="*/ 803 h 969"/>
              <a:gd name="T50" fmla="*/ 160 w 1050"/>
              <a:gd name="T51" fmla="*/ 751 h 969"/>
              <a:gd name="T52" fmla="*/ 197 w 1050"/>
              <a:gd name="T53" fmla="*/ 691 h 969"/>
              <a:gd name="T54" fmla="*/ 226 w 1050"/>
              <a:gd name="T55" fmla="*/ 638 h 969"/>
              <a:gd name="T56" fmla="*/ 263 w 1050"/>
              <a:gd name="T57" fmla="*/ 578 h 969"/>
              <a:gd name="T58" fmla="*/ 299 w 1050"/>
              <a:gd name="T59" fmla="*/ 533 h 969"/>
              <a:gd name="T60" fmla="*/ 343 w 1050"/>
              <a:gd name="T61" fmla="*/ 481 h 969"/>
              <a:gd name="T62" fmla="*/ 386 w 1050"/>
              <a:gd name="T63" fmla="*/ 436 h 969"/>
              <a:gd name="T64" fmla="*/ 430 w 1050"/>
              <a:gd name="T65" fmla="*/ 391 h 969"/>
              <a:gd name="T66" fmla="*/ 481 w 1050"/>
              <a:gd name="T67" fmla="*/ 346 h 969"/>
              <a:gd name="T68" fmla="*/ 532 w 1050"/>
              <a:gd name="T69" fmla="*/ 308 h 969"/>
              <a:gd name="T70" fmla="*/ 583 w 1050"/>
              <a:gd name="T71" fmla="*/ 271 h 969"/>
              <a:gd name="T72" fmla="*/ 634 w 1050"/>
              <a:gd name="T73" fmla="*/ 241 h 969"/>
              <a:gd name="T74" fmla="*/ 693 w 1050"/>
              <a:gd name="T75" fmla="*/ 203 h 969"/>
              <a:gd name="T76" fmla="*/ 744 w 1050"/>
              <a:gd name="T77" fmla="*/ 181 h 969"/>
              <a:gd name="T78" fmla="*/ 802 w 1050"/>
              <a:gd name="T79" fmla="*/ 151 h 969"/>
              <a:gd name="T80" fmla="*/ 867 w 1050"/>
              <a:gd name="T81" fmla="*/ 136 h 969"/>
              <a:gd name="T82" fmla="*/ 926 w 1050"/>
              <a:gd name="T83" fmla="*/ 113 h 969"/>
              <a:gd name="T84" fmla="*/ 984 w 1050"/>
              <a:gd name="T85" fmla="*/ 98 h 969"/>
              <a:gd name="T86" fmla="*/ 1050 w 1050"/>
              <a:gd name="T87" fmla="*/ 91 h 969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50"/>
              <a:gd name="T133" fmla="*/ 0 h 969"/>
              <a:gd name="T134" fmla="*/ 1050 w 1050"/>
              <a:gd name="T135" fmla="*/ 969 h 969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50" h="969">
                <a:moveTo>
                  <a:pt x="1035" y="0"/>
                </a:moveTo>
                <a:lnTo>
                  <a:pt x="1013" y="8"/>
                </a:lnTo>
                <a:lnTo>
                  <a:pt x="991" y="8"/>
                </a:lnTo>
                <a:lnTo>
                  <a:pt x="969" y="15"/>
                </a:lnTo>
                <a:lnTo>
                  <a:pt x="948" y="23"/>
                </a:lnTo>
                <a:lnTo>
                  <a:pt x="926" y="23"/>
                </a:lnTo>
                <a:lnTo>
                  <a:pt x="904" y="31"/>
                </a:lnTo>
                <a:lnTo>
                  <a:pt x="882" y="38"/>
                </a:lnTo>
                <a:lnTo>
                  <a:pt x="860" y="46"/>
                </a:lnTo>
                <a:lnTo>
                  <a:pt x="838" y="53"/>
                </a:lnTo>
                <a:lnTo>
                  <a:pt x="816" y="61"/>
                </a:lnTo>
                <a:lnTo>
                  <a:pt x="795" y="68"/>
                </a:lnTo>
                <a:lnTo>
                  <a:pt x="773" y="76"/>
                </a:lnTo>
                <a:lnTo>
                  <a:pt x="751" y="83"/>
                </a:lnTo>
                <a:lnTo>
                  <a:pt x="736" y="91"/>
                </a:lnTo>
                <a:lnTo>
                  <a:pt x="714" y="98"/>
                </a:lnTo>
                <a:lnTo>
                  <a:pt x="693" y="113"/>
                </a:lnTo>
                <a:lnTo>
                  <a:pt x="671" y="121"/>
                </a:lnTo>
                <a:lnTo>
                  <a:pt x="649" y="128"/>
                </a:lnTo>
                <a:lnTo>
                  <a:pt x="634" y="143"/>
                </a:lnTo>
                <a:lnTo>
                  <a:pt x="612" y="151"/>
                </a:lnTo>
                <a:lnTo>
                  <a:pt x="590" y="166"/>
                </a:lnTo>
                <a:lnTo>
                  <a:pt x="576" y="173"/>
                </a:lnTo>
                <a:lnTo>
                  <a:pt x="554" y="188"/>
                </a:lnTo>
                <a:lnTo>
                  <a:pt x="532" y="203"/>
                </a:lnTo>
                <a:lnTo>
                  <a:pt x="518" y="211"/>
                </a:lnTo>
                <a:lnTo>
                  <a:pt x="496" y="226"/>
                </a:lnTo>
                <a:lnTo>
                  <a:pt x="481" y="241"/>
                </a:lnTo>
                <a:lnTo>
                  <a:pt x="459" y="256"/>
                </a:lnTo>
                <a:lnTo>
                  <a:pt x="445" y="271"/>
                </a:lnTo>
                <a:lnTo>
                  <a:pt x="423" y="286"/>
                </a:lnTo>
                <a:lnTo>
                  <a:pt x="408" y="301"/>
                </a:lnTo>
                <a:lnTo>
                  <a:pt x="394" y="316"/>
                </a:lnTo>
                <a:lnTo>
                  <a:pt x="372" y="331"/>
                </a:lnTo>
                <a:lnTo>
                  <a:pt x="357" y="346"/>
                </a:lnTo>
                <a:lnTo>
                  <a:pt x="343" y="361"/>
                </a:lnTo>
                <a:lnTo>
                  <a:pt x="328" y="376"/>
                </a:lnTo>
                <a:lnTo>
                  <a:pt x="314" y="391"/>
                </a:lnTo>
                <a:lnTo>
                  <a:pt x="292" y="406"/>
                </a:lnTo>
                <a:lnTo>
                  <a:pt x="277" y="428"/>
                </a:lnTo>
                <a:lnTo>
                  <a:pt x="263" y="443"/>
                </a:lnTo>
                <a:lnTo>
                  <a:pt x="248" y="458"/>
                </a:lnTo>
                <a:lnTo>
                  <a:pt x="233" y="481"/>
                </a:lnTo>
                <a:lnTo>
                  <a:pt x="219" y="496"/>
                </a:lnTo>
                <a:lnTo>
                  <a:pt x="212" y="518"/>
                </a:lnTo>
                <a:lnTo>
                  <a:pt x="197" y="533"/>
                </a:lnTo>
                <a:lnTo>
                  <a:pt x="182" y="556"/>
                </a:lnTo>
                <a:lnTo>
                  <a:pt x="168" y="571"/>
                </a:lnTo>
                <a:lnTo>
                  <a:pt x="153" y="593"/>
                </a:lnTo>
                <a:lnTo>
                  <a:pt x="146" y="608"/>
                </a:lnTo>
                <a:lnTo>
                  <a:pt x="131" y="631"/>
                </a:lnTo>
                <a:lnTo>
                  <a:pt x="124" y="646"/>
                </a:lnTo>
                <a:lnTo>
                  <a:pt x="109" y="668"/>
                </a:lnTo>
                <a:lnTo>
                  <a:pt x="102" y="691"/>
                </a:lnTo>
                <a:lnTo>
                  <a:pt x="88" y="713"/>
                </a:lnTo>
                <a:lnTo>
                  <a:pt x="80" y="728"/>
                </a:lnTo>
                <a:lnTo>
                  <a:pt x="73" y="751"/>
                </a:lnTo>
                <a:lnTo>
                  <a:pt x="58" y="773"/>
                </a:lnTo>
                <a:lnTo>
                  <a:pt x="51" y="796"/>
                </a:lnTo>
                <a:lnTo>
                  <a:pt x="44" y="818"/>
                </a:lnTo>
                <a:lnTo>
                  <a:pt x="37" y="833"/>
                </a:lnTo>
                <a:lnTo>
                  <a:pt x="29" y="856"/>
                </a:lnTo>
                <a:lnTo>
                  <a:pt x="22" y="878"/>
                </a:lnTo>
                <a:lnTo>
                  <a:pt x="15" y="901"/>
                </a:lnTo>
                <a:lnTo>
                  <a:pt x="7" y="924"/>
                </a:lnTo>
                <a:lnTo>
                  <a:pt x="0" y="946"/>
                </a:lnTo>
                <a:lnTo>
                  <a:pt x="80" y="969"/>
                </a:lnTo>
                <a:lnTo>
                  <a:pt x="88" y="946"/>
                </a:lnTo>
                <a:lnTo>
                  <a:pt x="95" y="924"/>
                </a:lnTo>
                <a:lnTo>
                  <a:pt x="95" y="909"/>
                </a:lnTo>
                <a:lnTo>
                  <a:pt x="102" y="886"/>
                </a:lnTo>
                <a:lnTo>
                  <a:pt x="109" y="863"/>
                </a:lnTo>
                <a:lnTo>
                  <a:pt x="117" y="848"/>
                </a:lnTo>
                <a:lnTo>
                  <a:pt x="131" y="826"/>
                </a:lnTo>
                <a:lnTo>
                  <a:pt x="139" y="803"/>
                </a:lnTo>
                <a:lnTo>
                  <a:pt x="146" y="788"/>
                </a:lnTo>
                <a:lnTo>
                  <a:pt x="153" y="766"/>
                </a:lnTo>
                <a:lnTo>
                  <a:pt x="160" y="751"/>
                </a:lnTo>
                <a:lnTo>
                  <a:pt x="175" y="728"/>
                </a:lnTo>
                <a:lnTo>
                  <a:pt x="182" y="706"/>
                </a:lnTo>
                <a:lnTo>
                  <a:pt x="197" y="691"/>
                </a:lnTo>
                <a:lnTo>
                  <a:pt x="204" y="668"/>
                </a:lnTo>
                <a:lnTo>
                  <a:pt x="219" y="653"/>
                </a:lnTo>
                <a:lnTo>
                  <a:pt x="226" y="638"/>
                </a:lnTo>
                <a:lnTo>
                  <a:pt x="241" y="616"/>
                </a:lnTo>
                <a:lnTo>
                  <a:pt x="248" y="601"/>
                </a:lnTo>
                <a:lnTo>
                  <a:pt x="263" y="578"/>
                </a:lnTo>
                <a:lnTo>
                  <a:pt x="277" y="563"/>
                </a:lnTo>
                <a:lnTo>
                  <a:pt x="284" y="548"/>
                </a:lnTo>
                <a:lnTo>
                  <a:pt x="299" y="533"/>
                </a:lnTo>
                <a:lnTo>
                  <a:pt x="314" y="511"/>
                </a:lnTo>
                <a:lnTo>
                  <a:pt x="328" y="496"/>
                </a:lnTo>
                <a:lnTo>
                  <a:pt x="343" y="481"/>
                </a:lnTo>
                <a:lnTo>
                  <a:pt x="357" y="466"/>
                </a:lnTo>
                <a:lnTo>
                  <a:pt x="372" y="451"/>
                </a:lnTo>
                <a:lnTo>
                  <a:pt x="386" y="436"/>
                </a:lnTo>
                <a:lnTo>
                  <a:pt x="401" y="421"/>
                </a:lnTo>
                <a:lnTo>
                  <a:pt x="416" y="406"/>
                </a:lnTo>
                <a:lnTo>
                  <a:pt x="430" y="391"/>
                </a:lnTo>
                <a:lnTo>
                  <a:pt x="445" y="376"/>
                </a:lnTo>
                <a:lnTo>
                  <a:pt x="459" y="361"/>
                </a:lnTo>
                <a:lnTo>
                  <a:pt x="481" y="346"/>
                </a:lnTo>
                <a:lnTo>
                  <a:pt x="496" y="331"/>
                </a:lnTo>
                <a:lnTo>
                  <a:pt x="510" y="323"/>
                </a:lnTo>
                <a:lnTo>
                  <a:pt x="532" y="308"/>
                </a:lnTo>
                <a:lnTo>
                  <a:pt x="547" y="293"/>
                </a:lnTo>
                <a:lnTo>
                  <a:pt x="561" y="286"/>
                </a:lnTo>
                <a:lnTo>
                  <a:pt x="583" y="271"/>
                </a:lnTo>
                <a:lnTo>
                  <a:pt x="598" y="256"/>
                </a:lnTo>
                <a:lnTo>
                  <a:pt x="620" y="248"/>
                </a:lnTo>
                <a:lnTo>
                  <a:pt x="634" y="241"/>
                </a:lnTo>
                <a:lnTo>
                  <a:pt x="656" y="226"/>
                </a:lnTo>
                <a:lnTo>
                  <a:pt x="671" y="218"/>
                </a:lnTo>
                <a:lnTo>
                  <a:pt x="693" y="203"/>
                </a:lnTo>
                <a:lnTo>
                  <a:pt x="707" y="196"/>
                </a:lnTo>
                <a:lnTo>
                  <a:pt x="729" y="188"/>
                </a:lnTo>
                <a:lnTo>
                  <a:pt x="744" y="181"/>
                </a:lnTo>
                <a:lnTo>
                  <a:pt x="765" y="173"/>
                </a:lnTo>
                <a:lnTo>
                  <a:pt x="787" y="158"/>
                </a:lnTo>
                <a:lnTo>
                  <a:pt x="802" y="151"/>
                </a:lnTo>
                <a:lnTo>
                  <a:pt x="824" y="143"/>
                </a:lnTo>
                <a:lnTo>
                  <a:pt x="846" y="136"/>
                </a:lnTo>
                <a:lnTo>
                  <a:pt x="867" y="136"/>
                </a:lnTo>
                <a:lnTo>
                  <a:pt x="882" y="128"/>
                </a:lnTo>
                <a:lnTo>
                  <a:pt x="904" y="121"/>
                </a:lnTo>
                <a:lnTo>
                  <a:pt x="926" y="113"/>
                </a:lnTo>
                <a:lnTo>
                  <a:pt x="948" y="106"/>
                </a:lnTo>
                <a:lnTo>
                  <a:pt x="969" y="106"/>
                </a:lnTo>
                <a:lnTo>
                  <a:pt x="984" y="98"/>
                </a:lnTo>
                <a:lnTo>
                  <a:pt x="1006" y="91"/>
                </a:lnTo>
                <a:lnTo>
                  <a:pt x="1028" y="91"/>
                </a:lnTo>
                <a:lnTo>
                  <a:pt x="1050" y="91"/>
                </a:lnTo>
                <a:lnTo>
                  <a:pt x="1035" y="0"/>
                </a:lnTo>
                <a:close/>
              </a:path>
            </a:pathLst>
          </a:custGeom>
          <a:solidFill>
            <a:srgbClr val="7FD8FF"/>
          </a:solidFill>
          <a:ln w="11113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58"/>
          <p:cNvSpPr>
            <a:spLocks/>
          </p:cNvSpPr>
          <p:nvPr/>
        </p:nvSpPr>
        <p:spPr bwMode="auto">
          <a:xfrm>
            <a:off x="4021138" y="1809750"/>
            <a:ext cx="277812" cy="203200"/>
          </a:xfrm>
          <a:custGeom>
            <a:avLst/>
            <a:gdLst>
              <a:gd name="T0" fmla="*/ 175 w 175"/>
              <a:gd name="T1" fmla="*/ 38 h 128"/>
              <a:gd name="T2" fmla="*/ 153 w 175"/>
              <a:gd name="T3" fmla="*/ 38 h 128"/>
              <a:gd name="T4" fmla="*/ 132 w 175"/>
              <a:gd name="T5" fmla="*/ 38 h 128"/>
              <a:gd name="T6" fmla="*/ 117 w 175"/>
              <a:gd name="T7" fmla="*/ 38 h 128"/>
              <a:gd name="T8" fmla="*/ 110 w 175"/>
              <a:gd name="T9" fmla="*/ 0 h 128"/>
              <a:gd name="T10" fmla="*/ 0 w 175"/>
              <a:gd name="T11" fmla="*/ 76 h 128"/>
              <a:gd name="T12" fmla="*/ 117 w 175"/>
              <a:gd name="T13" fmla="*/ 128 h 128"/>
              <a:gd name="T14" fmla="*/ 117 w 175"/>
              <a:gd name="T15" fmla="*/ 83 h 128"/>
              <a:gd name="T16" fmla="*/ 139 w 175"/>
              <a:gd name="T17" fmla="*/ 83 h 128"/>
              <a:gd name="T18" fmla="*/ 161 w 175"/>
              <a:gd name="T19" fmla="*/ 83 h 128"/>
              <a:gd name="T20" fmla="*/ 175 w 175"/>
              <a:gd name="T21" fmla="*/ 83 h 128"/>
              <a:gd name="T22" fmla="*/ 175 w 175"/>
              <a:gd name="T23" fmla="*/ 38 h 12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75"/>
              <a:gd name="T37" fmla="*/ 0 h 128"/>
              <a:gd name="T38" fmla="*/ 175 w 175"/>
              <a:gd name="T39" fmla="*/ 128 h 12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75" h="128">
                <a:moveTo>
                  <a:pt x="175" y="38"/>
                </a:moveTo>
                <a:lnTo>
                  <a:pt x="153" y="38"/>
                </a:lnTo>
                <a:lnTo>
                  <a:pt x="132" y="38"/>
                </a:lnTo>
                <a:lnTo>
                  <a:pt x="117" y="38"/>
                </a:lnTo>
                <a:lnTo>
                  <a:pt x="110" y="0"/>
                </a:lnTo>
                <a:lnTo>
                  <a:pt x="0" y="76"/>
                </a:lnTo>
                <a:lnTo>
                  <a:pt x="117" y="128"/>
                </a:lnTo>
                <a:lnTo>
                  <a:pt x="117" y="83"/>
                </a:lnTo>
                <a:lnTo>
                  <a:pt x="139" y="83"/>
                </a:lnTo>
                <a:lnTo>
                  <a:pt x="161" y="83"/>
                </a:lnTo>
                <a:lnTo>
                  <a:pt x="175" y="83"/>
                </a:lnTo>
                <a:lnTo>
                  <a:pt x="175" y="38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7"/>
          <p:cNvSpPr>
            <a:spLocks noChangeArrowheads="1"/>
          </p:cNvSpPr>
          <p:nvPr/>
        </p:nvSpPr>
        <p:spPr bwMode="auto">
          <a:xfrm>
            <a:off x="5257800" y="1752600"/>
            <a:ext cx="457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Xis</a:t>
            </a:r>
          </a:p>
        </p:txBody>
      </p:sp>
      <p:sp>
        <p:nvSpPr>
          <p:cNvPr id="84" name="Rectangle 9"/>
          <p:cNvSpPr>
            <a:spLocks noChangeArrowheads="1"/>
          </p:cNvSpPr>
          <p:nvPr/>
        </p:nvSpPr>
        <p:spPr bwMode="auto">
          <a:xfrm>
            <a:off x="1981200" y="2057400"/>
            <a:ext cx="838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Int</a:t>
            </a:r>
          </a:p>
        </p:txBody>
      </p:sp>
      <p:sp>
        <p:nvSpPr>
          <p:cNvPr id="89" name="Rectangle 13"/>
          <p:cNvSpPr>
            <a:spLocks noChangeArrowheads="1"/>
          </p:cNvSpPr>
          <p:nvPr/>
        </p:nvSpPr>
        <p:spPr bwMode="auto">
          <a:xfrm>
            <a:off x="3505200" y="5943600"/>
            <a:ext cx="5334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attP</a:t>
            </a:r>
          </a:p>
        </p:txBody>
      </p:sp>
      <p:sp>
        <p:nvSpPr>
          <p:cNvPr id="90" name="Rectangle 14"/>
          <p:cNvSpPr>
            <a:spLocks noChangeArrowheads="1"/>
          </p:cNvSpPr>
          <p:nvPr/>
        </p:nvSpPr>
        <p:spPr bwMode="auto">
          <a:xfrm>
            <a:off x="5410200" y="5638800"/>
            <a:ext cx="5334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attB*</a:t>
            </a:r>
          </a:p>
        </p:txBody>
      </p:sp>
      <p:sp>
        <p:nvSpPr>
          <p:cNvPr id="91" name="Rectangle 15"/>
          <p:cNvSpPr>
            <a:spLocks noChangeArrowheads="1"/>
          </p:cNvSpPr>
          <p:nvPr/>
        </p:nvSpPr>
        <p:spPr bwMode="auto">
          <a:xfrm>
            <a:off x="6400800" y="4343400"/>
            <a:ext cx="8382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origin</a:t>
            </a:r>
          </a:p>
        </p:txBody>
      </p:sp>
      <p:sp>
        <p:nvSpPr>
          <p:cNvPr id="92" name="Rectangle 16"/>
          <p:cNvSpPr>
            <a:spLocks noChangeArrowheads="1"/>
          </p:cNvSpPr>
          <p:nvPr/>
        </p:nvSpPr>
        <p:spPr bwMode="auto">
          <a:xfrm>
            <a:off x="1828800" y="4876800"/>
            <a:ext cx="8382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Kan</a:t>
            </a:r>
          </a:p>
        </p:txBody>
      </p:sp>
      <p:sp>
        <p:nvSpPr>
          <p:cNvPr id="98" name="Freeform 85"/>
          <p:cNvSpPr>
            <a:spLocks/>
          </p:cNvSpPr>
          <p:nvPr/>
        </p:nvSpPr>
        <p:spPr bwMode="auto">
          <a:xfrm rot="20558588">
            <a:off x="5791200" y="2590800"/>
            <a:ext cx="150813" cy="119063"/>
          </a:xfrm>
          <a:custGeom>
            <a:avLst/>
            <a:gdLst>
              <a:gd name="T0" fmla="*/ 73 w 95"/>
              <a:gd name="T1" fmla="*/ 0 h 75"/>
              <a:gd name="T2" fmla="*/ 88 w 95"/>
              <a:gd name="T3" fmla="*/ 22 h 75"/>
              <a:gd name="T4" fmla="*/ 95 w 95"/>
              <a:gd name="T5" fmla="*/ 37 h 75"/>
              <a:gd name="T6" fmla="*/ 22 w 95"/>
              <a:gd name="T7" fmla="*/ 75 h 75"/>
              <a:gd name="T8" fmla="*/ 8 w 95"/>
              <a:gd name="T9" fmla="*/ 52 h 75"/>
              <a:gd name="T10" fmla="*/ 0 w 95"/>
              <a:gd name="T11" fmla="*/ 37 h 75"/>
              <a:gd name="T12" fmla="*/ 73 w 95"/>
              <a:gd name="T13" fmla="*/ 0 h 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5"/>
              <a:gd name="T22" fmla="*/ 0 h 75"/>
              <a:gd name="T23" fmla="*/ 95 w 95"/>
              <a:gd name="T24" fmla="*/ 75 h 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5" h="75">
                <a:moveTo>
                  <a:pt x="73" y="0"/>
                </a:moveTo>
                <a:lnTo>
                  <a:pt x="88" y="22"/>
                </a:lnTo>
                <a:lnTo>
                  <a:pt x="95" y="37"/>
                </a:lnTo>
                <a:lnTo>
                  <a:pt x="22" y="75"/>
                </a:lnTo>
                <a:lnTo>
                  <a:pt x="8" y="52"/>
                </a:lnTo>
                <a:lnTo>
                  <a:pt x="0" y="37"/>
                </a:lnTo>
                <a:lnTo>
                  <a:pt x="73" y="0"/>
                </a:lnTo>
                <a:close/>
              </a:path>
            </a:pathLst>
          </a:custGeom>
          <a:solidFill>
            <a:srgbClr val="E77FFF"/>
          </a:solidFill>
          <a:ln w="11113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86"/>
          <p:cNvSpPr>
            <a:spLocks noChangeArrowheads="1"/>
          </p:cNvSpPr>
          <p:nvPr/>
        </p:nvSpPr>
        <p:spPr bwMode="auto">
          <a:xfrm>
            <a:off x="5791200" y="2286000"/>
            <a:ext cx="457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T0</a:t>
            </a:r>
          </a:p>
        </p:txBody>
      </p:sp>
      <p:sp>
        <p:nvSpPr>
          <p:cNvPr id="100" name="Freeform 88"/>
          <p:cNvSpPr>
            <a:spLocks/>
          </p:cNvSpPr>
          <p:nvPr/>
        </p:nvSpPr>
        <p:spPr bwMode="auto">
          <a:xfrm rot="20558588">
            <a:off x="5943600" y="2743200"/>
            <a:ext cx="150813" cy="119063"/>
          </a:xfrm>
          <a:custGeom>
            <a:avLst/>
            <a:gdLst>
              <a:gd name="T0" fmla="*/ 73 w 95"/>
              <a:gd name="T1" fmla="*/ 0 h 75"/>
              <a:gd name="T2" fmla="*/ 88 w 95"/>
              <a:gd name="T3" fmla="*/ 22 h 75"/>
              <a:gd name="T4" fmla="*/ 95 w 95"/>
              <a:gd name="T5" fmla="*/ 37 h 75"/>
              <a:gd name="T6" fmla="*/ 22 w 95"/>
              <a:gd name="T7" fmla="*/ 75 h 75"/>
              <a:gd name="T8" fmla="*/ 8 w 95"/>
              <a:gd name="T9" fmla="*/ 52 h 75"/>
              <a:gd name="T10" fmla="*/ 0 w 95"/>
              <a:gd name="T11" fmla="*/ 37 h 75"/>
              <a:gd name="T12" fmla="*/ 73 w 95"/>
              <a:gd name="T13" fmla="*/ 0 h 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5"/>
              <a:gd name="T22" fmla="*/ 0 h 75"/>
              <a:gd name="T23" fmla="*/ 95 w 95"/>
              <a:gd name="T24" fmla="*/ 75 h 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5" h="75">
                <a:moveTo>
                  <a:pt x="73" y="0"/>
                </a:moveTo>
                <a:lnTo>
                  <a:pt x="88" y="22"/>
                </a:lnTo>
                <a:lnTo>
                  <a:pt x="95" y="37"/>
                </a:lnTo>
                <a:lnTo>
                  <a:pt x="22" y="75"/>
                </a:lnTo>
                <a:lnTo>
                  <a:pt x="8" y="52"/>
                </a:lnTo>
                <a:lnTo>
                  <a:pt x="0" y="37"/>
                </a:lnTo>
                <a:lnTo>
                  <a:pt x="73" y="0"/>
                </a:lnTo>
                <a:close/>
              </a:path>
            </a:pathLst>
          </a:custGeom>
          <a:solidFill>
            <a:srgbClr val="E77FFF"/>
          </a:solidFill>
          <a:ln w="11113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 rot="12609630" flipH="1">
            <a:off x="3819525" y="5111750"/>
            <a:ext cx="1527175" cy="1227138"/>
            <a:chOff x="2927" y="1170"/>
            <a:chExt cx="962" cy="773"/>
          </a:xfrm>
        </p:grpSpPr>
        <p:sp>
          <p:nvSpPr>
            <p:cNvPr id="102" name="Freeform 21"/>
            <p:cNvSpPr>
              <a:spLocks/>
            </p:cNvSpPr>
            <p:nvPr/>
          </p:nvSpPr>
          <p:spPr bwMode="auto">
            <a:xfrm>
              <a:off x="2927" y="1170"/>
              <a:ext cx="372" cy="195"/>
            </a:xfrm>
            <a:custGeom>
              <a:avLst/>
              <a:gdLst>
                <a:gd name="T0" fmla="*/ 7 w 372"/>
                <a:gd name="T1" fmla="*/ 0 h 195"/>
                <a:gd name="T2" fmla="*/ 36 w 372"/>
                <a:gd name="T3" fmla="*/ 0 h 195"/>
                <a:gd name="T4" fmla="*/ 58 w 372"/>
                <a:gd name="T5" fmla="*/ 7 h 195"/>
                <a:gd name="T6" fmla="*/ 80 w 372"/>
                <a:gd name="T7" fmla="*/ 7 h 195"/>
                <a:gd name="T8" fmla="*/ 102 w 372"/>
                <a:gd name="T9" fmla="*/ 15 h 195"/>
                <a:gd name="T10" fmla="*/ 124 w 372"/>
                <a:gd name="T11" fmla="*/ 23 h 195"/>
                <a:gd name="T12" fmla="*/ 146 w 372"/>
                <a:gd name="T13" fmla="*/ 30 h 195"/>
                <a:gd name="T14" fmla="*/ 160 w 372"/>
                <a:gd name="T15" fmla="*/ 30 h 195"/>
                <a:gd name="T16" fmla="*/ 182 w 372"/>
                <a:gd name="T17" fmla="*/ 38 h 195"/>
                <a:gd name="T18" fmla="*/ 204 w 372"/>
                <a:gd name="T19" fmla="*/ 45 h 195"/>
                <a:gd name="T20" fmla="*/ 226 w 372"/>
                <a:gd name="T21" fmla="*/ 53 h 195"/>
                <a:gd name="T22" fmla="*/ 248 w 372"/>
                <a:gd name="T23" fmla="*/ 60 h 195"/>
                <a:gd name="T24" fmla="*/ 270 w 372"/>
                <a:gd name="T25" fmla="*/ 68 h 195"/>
                <a:gd name="T26" fmla="*/ 291 w 372"/>
                <a:gd name="T27" fmla="*/ 83 h 195"/>
                <a:gd name="T28" fmla="*/ 313 w 372"/>
                <a:gd name="T29" fmla="*/ 90 h 195"/>
                <a:gd name="T30" fmla="*/ 335 w 372"/>
                <a:gd name="T31" fmla="*/ 98 h 195"/>
                <a:gd name="T32" fmla="*/ 350 w 372"/>
                <a:gd name="T33" fmla="*/ 105 h 195"/>
                <a:gd name="T34" fmla="*/ 372 w 372"/>
                <a:gd name="T35" fmla="*/ 120 h 195"/>
                <a:gd name="T36" fmla="*/ 372 w 372"/>
                <a:gd name="T37" fmla="*/ 120 h 195"/>
                <a:gd name="T38" fmla="*/ 335 w 372"/>
                <a:gd name="T39" fmla="*/ 195 h 195"/>
                <a:gd name="T40" fmla="*/ 321 w 372"/>
                <a:gd name="T41" fmla="*/ 188 h 195"/>
                <a:gd name="T42" fmla="*/ 299 w 372"/>
                <a:gd name="T43" fmla="*/ 173 h 195"/>
                <a:gd name="T44" fmla="*/ 277 w 372"/>
                <a:gd name="T45" fmla="*/ 165 h 195"/>
                <a:gd name="T46" fmla="*/ 262 w 372"/>
                <a:gd name="T47" fmla="*/ 158 h 195"/>
                <a:gd name="T48" fmla="*/ 240 w 372"/>
                <a:gd name="T49" fmla="*/ 150 h 195"/>
                <a:gd name="T50" fmla="*/ 219 w 372"/>
                <a:gd name="T51" fmla="*/ 143 h 195"/>
                <a:gd name="T52" fmla="*/ 204 w 372"/>
                <a:gd name="T53" fmla="*/ 135 h 195"/>
                <a:gd name="T54" fmla="*/ 182 w 372"/>
                <a:gd name="T55" fmla="*/ 128 h 195"/>
                <a:gd name="T56" fmla="*/ 160 w 372"/>
                <a:gd name="T57" fmla="*/ 120 h 195"/>
                <a:gd name="T58" fmla="*/ 138 w 372"/>
                <a:gd name="T59" fmla="*/ 113 h 195"/>
                <a:gd name="T60" fmla="*/ 124 w 372"/>
                <a:gd name="T61" fmla="*/ 113 h 195"/>
                <a:gd name="T62" fmla="*/ 102 w 372"/>
                <a:gd name="T63" fmla="*/ 105 h 195"/>
                <a:gd name="T64" fmla="*/ 80 w 372"/>
                <a:gd name="T65" fmla="*/ 98 h 195"/>
                <a:gd name="T66" fmla="*/ 58 w 372"/>
                <a:gd name="T67" fmla="*/ 90 h 195"/>
                <a:gd name="T68" fmla="*/ 36 w 372"/>
                <a:gd name="T69" fmla="*/ 90 h 195"/>
                <a:gd name="T70" fmla="*/ 22 w 372"/>
                <a:gd name="T71" fmla="*/ 83 h 195"/>
                <a:gd name="T72" fmla="*/ 0 w 372"/>
                <a:gd name="T73" fmla="*/ 83 h 195"/>
                <a:gd name="T74" fmla="*/ 0 w 372"/>
                <a:gd name="T75" fmla="*/ 83 h 195"/>
                <a:gd name="T76" fmla="*/ 7 w 372"/>
                <a:gd name="T77" fmla="*/ 0 h 19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72"/>
                <a:gd name="T118" fmla="*/ 0 h 195"/>
                <a:gd name="T119" fmla="*/ 372 w 372"/>
                <a:gd name="T120" fmla="*/ 195 h 19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72" h="195">
                  <a:moveTo>
                    <a:pt x="7" y="0"/>
                  </a:moveTo>
                  <a:lnTo>
                    <a:pt x="36" y="0"/>
                  </a:lnTo>
                  <a:lnTo>
                    <a:pt x="58" y="7"/>
                  </a:lnTo>
                  <a:lnTo>
                    <a:pt x="80" y="7"/>
                  </a:lnTo>
                  <a:lnTo>
                    <a:pt x="102" y="15"/>
                  </a:lnTo>
                  <a:lnTo>
                    <a:pt x="124" y="23"/>
                  </a:lnTo>
                  <a:lnTo>
                    <a:pt x="146" y="30"/>
                  </a:lnTo>
                  <a:lnTo>
                    <a:pt x="160" y="30"/>
                  </a:lnTo>
                  <a:lnTo>
                    <a:pt x="182" y="38"/>
                  </a:lnTo>
                  <a:lnTo>
                    <a:pt x="204" y="45"/>
                  </a:lnTo>
                  <a:lnTo>
                    <a:pt x="226" y="53"/>
                  </a:lnTo>
                  <a:lnTo>
                    <a:pt x="248" y="60"/>
                  </a:lnTo>
                  <a:lnTo>
                    <a:pt x="270" y="68"/>
                  </a:lnTo>
                  <a:lnTo>
                    <a:pt x="291" y="83"/>
                  </a:lnTo>
                  <a:lnTo>
                    <a:pt x="313" y="90"/>
                  </a:lnTo>
                  <a:lnTo>
                    <a:pt x="335" y="98"/>
                  </a:lnTo>
                  <a:lnTo>
                    <a:pt x="350" y="105"/>
                  </a:lnTo>
                  <a:lnTo>
                    <a:pt x="372" y="120"/>
                  </a:lnTo>
                  <a:lnTo>
                    <a:pt x="335" y="195"/>
                  </a:lnTo>
                  <a:lnTo>
                    <a:pt x="321" y="188"/>
                  </a:lnTo>
                  <a:lnTo>
                    <a:pt x="299" y="173"/>
                  </a:lnTo>
                  <a:lnTo>
                    <a:pt x="277" y="165"/>
                  </a:lnTo>
                  <a:lnTo>
                    <a:pt x="262" y="158"/>
                  </a:lnTo>
                  <a:lnTo>
                    <a:pt x="240" y="150"/>
                  </a:lnTo>
                  <a:lnTo>
                    <a:pt x="219" y="143"/>
                  </a:lnTo>
                  <a:lnTo>
                    <a:pt x="204" y="135"/>
                  </a:lnTo>
                  <a:lnTo>
                    <a:pt x="182" y="128"/>
                  </a:lnTo>
                  <a:lnTo>
                    <a:pt x="160" y="120"/>
                  </a:lnTo>
                  <a:lnTo>
                    <a:pt x="138" y="113"/>
                  </a:lnTo>
                  <a:lnTo>
                    <a:pt x="124" y="113"/>
                  </a:lnTo>
                  <a:lnTo>
                    <a:pt x="102" y="105"/>
                  </a:lnTo>
                  <a:lnTo>
                    <a:pt x="80" y="98"/>
                  </a:lnTo>
                  <a:lnTo>
                    <a:pt x="58" y="90"/>
                  </a:lnTo>
                  <a:lnTo>
                    <a:pt x="36" y="90"/>
                  </a:lnTo>
                  <a:lnTo>
                    <a:pt x="22" y="83"/>
                  </a:lnTo>
                  <a:lnTo>
                    <a:pt x="0" y="8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77FFF"/>
            </a:solidFill>
            <a:ln w="11113">
              <a:solidFill>
                <a:srgbClr val="D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22"/>
            <p:cNvSpPr>
              <a:spLocks/>
            </p:cNvSpPr>
            <p:nvPr/>
          </p:nvSpPr>
          <p:spPr bwMode="auto">
            <a:xfrm>
              <a:off x="3291" y="1305"/>
              <a:ext cx="576" cy="600"/>
            </a:xfrm>
            <a:custGeom>
              <a:avLst/>
              <a:gdLst>
                <a:gd name="T0" fmla="*/ 59 w 576"/>
                <a:gd name="T1" fmla="*/ 15 h 600"/>
                <a:gd name="T2" fmla="*/ 102 w 576"/>
                <a:gd name="T3" fmla="*/ 38 h 600"/>
                <a:gd name="T4" fmla="*/ 139 w 576"/>
                <a:gd name="T5" fmla="*/ 60 h 600"/>
                <a:gd name="T6" fmla="*/ 175 w 576"/>
                <a:gd name="T7" fmla="*/ 83 h 600"/>
                <a:gd name="T8" fmla="*/ 212 w 576"/>
                <a:gd name="T9" fmla="*/ 113 h 600"/>
                <a:gd name="T10" fmla="*/ 248 w 576"/>
                <a:gd name="T11" fmla="*/ 143 h 600"/>
                <a:gd name="T12" fmla="*/ 277 w 576"/>
                <a:gd name="T13" fmla="*/ 173 h 600"/>
                <a:gd name="T14" fmla="*/ 314 w 576"/>
                <a:gd name="T15" fmla="*/ 203 h 600"/>
                <a:gd name="T16" fmla="*/ 343 w 576"/>
                <a:gd name="T17" fmla="*/ 233 h 600"/>
                <a:gd name="T18" fmla="*/ 379 w 576"/>
                <a:gd name="T19" fmla="*/ 270 h 600"/>
                <a:gd name="T20" fmla="*/ 408 w 576"/>
                <a:gd name="T21" fmla="*/ 300 h 600"/>
                <a:gd name="T22" fmla="*/ 438 w 576"/>
                <a:gd name="T23" fmla="*/ 338 h 600"/>
                <a:gd name="T24" fmla="*/ 467 w 576"/>
                <a:gd name="T25" fmla="*/ 375 h 600"/>
                <a:gd name="T26" fmla="*/ 489 w 576"/>
                <a:gd name="T27" fmla="*/ 413 h 600"/>
                <a:gd name="T28" fmla="*/ 518 w 576"/>
                <a:gd name="T29" fmla="*/ 450 h 600"/>
                <a:gd name="T30" fmla="*/ 540 w 576"/>
                <a:gd name="T31" fmla="*/ 488 h 600"/>
                <a:gd name="T32" fmla="*/ 562 w 576"/>
                <a:gd name="T33" fmla="*/ 525 h 600"/>
                <a:gd name="T34" fmla="*/ 576 w 576"/>
                <a:gd name="T35" fmla="*/ 563 h 600"/>
                <a:gd name="T36" fmla="*/ 496 w 576"/>
                <a:gd name="T37" fmla="*/ 578 h 600"/>
                <a:gd name="T38" fmla="*/ 474 w 576"/>
                <a:gd name="T39" fmla="*/ 540 h 600"/>
                <a:gd name="T40" fmla="*/ 452 w 576"/>
                <a:gd name="T41" fmla="*/ 503 h 600"/>
                <a:gd name="T42" fmla="*/ 430 w 576"/>
                <a:gd name="T43" fmla="*/ 465 h 600"/>
                <a:gd name="T44" fmla="*/ 401 w 576"/>
                <a:gd name="T45" fmla="*/ 435 h 600"/>
                <a:gd name="T46" fmla="*/ 379 w 576"/>
                <a:gd name="T47" fmla="*/ 398 h 600"/>
                <a:gd name="T48" fmla="*/ 350 w 576"/>
                <a:gd name="T49" fmla="*/ 368 h 600"/>
                <a:gd name="T50" fmla="*/ 321 w 576"/>
                <a:gd name="T51" fmla="*/ 330 h 600"/>
                <a:gd name="T52" fmla="*/ 292 w 576"/>
                <a:gd name="T53" fmla="*/ 300 h 600"/>
                <a:gd name="T54" fmla="*/ 263 w 576"/>
                <a:gd name="T55" fmla="*/ 270 h 600"/>
                <a:gd name="T56" fmla="*/ 234 w 576"/>
                <a:gd name="T57" fmla="*/ 240 h 600"/>
                <a:gd name="T58" fmla="*/ 204 w 576"/>
                <a:gd name="T59" fmla="*/ 210 h 600"/>
                <a:gd name="T60" fmla="*/ 168 w 576"/>
                <a:gd name="T61" fmla="*/ 188 h 600"/>
                <a:gd name="T62" fmla="*/ 139 w 576"/>
                <a:gd name="T63" fmla="*/ 158 h 600"/>
                <a:gd name="T64" fmla="*/ 102 w 576"/>
                <a:gd name="T65" fmla="*/ 135 h 600"/>
                <a:gd name="T66" fmla="*/ 66 w 576"/>
                <a:gd name="T67" fmla="*/ 113 h 600"/>
                <a:gd name="T68" fmla="*/ 29 w 576"/>
                <a:gd name="T69" fmla="*/ 90 h 600"/>
                <a:gd name="T70" fmla="*/ 0 w 576"/>
                <a:gd name="T71" fmla="*/ 75 h 60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76"/>
                <a:gd name="T109" fmla="*/ 0 h 600"/>
                <a:gd name="T110" fmla="*/ 576 w 576"/>
                <a:gd name="T111" fmla="*/ 600 h 60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76" h="600">
                  <a:moveTo>
                    <a:pt x="44" y="0"/>
                  </a:moveTo>
                  <a:lnTo>
                    <a:pt x="59" y="15"/>
                  </a:lnTo>
                  <a:lnTo>
                    <a:pt x="81" y="23"/>
                  </a:lnTo>
                  <a:lnTo>
                    <a:pt x="102" y="38"/>
                  </a:lnTo>
                  <a:lnTo>
                    <a:pt x="117" y="45"/>
                  </a:lnTo>
                  <a:lnTo>
                    <a:pt x="139" y="60"/>
                  </a:lnTo>
                  <a:lnTo>
                    <a:pt x="153" y="75"/>
                  </a:lnTo>
                  <a:lnTo>
                    <a:pt x="175" y="83"/>
                  </a:lnTo>
                  <a:lnTo>
                    <a:pt x="190" y="98"/>
                  </a:lnTo>
                  <a:lnTo>
                    <a:pt x="212" y="113"/>
                  </a:lnTo>
                  <a:lnTo>
                    <a:pt x="226" y="128"/>
                  </a:lnTo>
                  <a:lnTo>
                    <a:pt x="248" y="143"/>
                  </a:lnTo>
                  <a:lnTo>
                    <a:pt x="263" y="158"/>
                  </a:lnTo>
                  <a:lnTo>
                    <a:pt x="277" y="173"/>
                  </a:lnTo>
                  <a:lnTo>
                    <a:pt x="299" y="188"/>
                  </a:lnTo>
                  <a:lnTo>
                    <a:pt x="314" y="203"/>
                  </a:lnTo>
                  <a:lnTo>
                    <a:pt x="328" y="218"/>
                  </a:lnTo>
                  <a:lnTo>
                    <a:pt x="343" y="233"/>
                  </a:lnTo>
                  <a:lnTo>
                    <a:pt x="365" y="248"/>
                  </a:lnTo>
                  <a:lnTo>
                    <a:pt x="379" y="270"/>
                  </a:lnTo>
                  <a:lnTo>
                    <a:pt x="394" y="285"/>
                  </a:lnTo>
                  <a:lnTo>
                    <a:pt x="408" y="300"/>
                  </a:lnTo>
                  <a:lnTo>
                    <a:pt x="423" y="323"/>
                  </a:lnTo>
                  <a:lnTo>
                    <a:pt x="438" y="338"/>
                  </a:lnTo>
                  <a:lnTo>
                    <a:pt x="452" y="353"/>
                  </a:lnTo>
                  <a:lnTo>
                    <a:pt x="467" y="375"/>
                  </a:lnTo>
                  <a:lnTo>
                    <a:pt x="474" y="390"/>
                  </a:lnTo>
                  <a:lnTo>
                    <a:pt x="489" y="413"/>
                  </a:lnTo>
                  <a:lnTo>
                    <a:pt x="503" y="428"/>
                  </a:lnTo>
                  <a:lnTo>
                    <a:pt x="518" y="450"/>
                  </a:lnTo>
                  <a:lnTo>
                    <a:pt x="525" y="465"/>
                  </a:lnTo>
                  <a:lnTo>
                    <a:pt x="540" y="488"/>
                  </a:lnTo>
                  <a:lnTo>
                    <a:pt x="547" y="510"/>
                  </a:lnTo>
                  <a:lnTo>
                    <a:pt x="562" y="525"/>
                  </a:lnTo>
                  <a:lnTo>
                    <a:pt x="569" y="548"/>
                  </a:lnTo>
                  <a:lnTo>
                    <a:pt x="576" y="563"/>
                  </a:lnTo>
                  <a:lnTo>
                    <a:pt x="503" y="600"/>
                  </a:lnTo>
                  <a:lnTo>
                    <a:pt x="496" y="578"/>
                  </a:lnTo>
                  <a:lnTo>
                    <a:pt x="481" y="563"/>
                  </a:lnTo>
                  <a:lnTo>
                    <a:pt x="474" y="540"/>
                  </a:lnTo>
                  <a:lnTo>
                    <a:pt x="459" y="525"/>
                  </a:lnTo>
                  <a:lnTo>
                    <a:pt x="452" y="503"/>
                  </a:lnTo>
                  <a:lnTo>
                    <a:pt x="438" y="488"/>
                  </a:lnTo>
                  <a:lnTo>
                    <a:pt x="430" y="465"/>
                  </a:lnTo>
                  <a:lnTo>
                    <a:pt x="416" y="450"/>
                  </a:lnTo>
                  <a:lnTo>
                    <a:pt x="401" y="435"/>
                  </a:lnTo>
                  <a:lnTo>
                    <a:pt x="394" y="413"/>
                  </a:lnTo>
                  <a:lnTo>
                    <a:pt x="379" y="398"/>
                  </a:lnTo>
                  <a:lnTo>
                    <a:pt x="365" y="383"/>
                  </a:lnTo>
                  <a:lnTo>
                    <a:pt x="350" y="368"/>
                  </a:lnTo>
                  <a:lnTo>
                    <a:pt x="336" y="353"/>
                  </a:lnTo>
                  <a:lnTo>
                    <a:pt x="321" y="330"/>
                  </a:lnTo>
                  <a:lnTo>
                    <a:pt x="314" y="315"/>
                  </a:lnTo>
                  <a:lnTo>
                    <a:pt x="292" y="300"/>
                  </a:lnTo>
                  <a:lnTo>
                    <a:pt x="277" y="285"/>
                  </a:lnTo>
                  <a:lnTo>
                    <a:pt x="263" y="270"/>
                  </a:lnTo>
                  <a:lnTo>
                    <a:pt x="248" y="255"/>
                  </a:lnTo>
                  <a:lnTo>
                    <a:pt x="234" y="240"/>
                  </a:lnTo>
                  <a:lnTo>
                    <a:pt x="219" y="225"/>
                  </a:lnTo>
                  <a:lnTo>
                    <a:pt x="204" y="210"/>
                  </a:lnTo>
                  <a:lnTo>
                    <a:pt x="190" y="203"/>
                  </a:lnTo>
                  <a:lnTo>
                    <a:pt x="168" y="188"/>
                  </a:lnTo>
                  <a:lnTo>
                    <a:pt x="153" y="173"/>
                  </a:lnTo>
                  <a:lnTo>
                    <a:pt x="139" y="158"/>
                  </a:lnTo>
                  <a:lnTo>
                    <a:pt x="117" y="150"/>
                  </a:lnTo>
                  <a:lnTo>
                    <a:pt x="102" y="135"/>
                  </a:lnTo>
                  <a:lnTo>
                    <a:pt x="88" y="128"/>
                  </a:lnTo>
                  <a:lnTo>
                    <a:pt x="66" y="113"/>
                  </a:lnTo>
                  <a:lnTo>
                    <a:pt x="51" y="105"/>
                  </a:lnTo>
                  <a:lnTo>
                    <a:pt x="29" y="90"/>
                  </a:lnTo>
                  <a:lnTo>
                    <a:pt x="15" y="83"/>
                  </a:lnTo>
                  <a:lnTo>
                    <a:pt x="0" y="75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D8FF7F"/>
            </a:solidFill>
            <a:ln w="11113">
              <a:solidFill>
                <a:srgbClr val="B1FF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23"/>
            <p:cNvSpPr>
              <a:spLocks/>
            </p:cNvSpPr>
            <p:nvPr/>
          </p:nvSpPr>
          <p:spPr bwMode="auto">
            <a:xfrm>
              <a:off x="3794" y="1868"/>
              <a:ext cx="95" cy="75"/>
            </a:xfrm>
            <a:custGeom>
              <a:avLst/>
              <a:gdLst>
                <a:gd name="T0" fmla="*/ 73 w 95"/>
                <a:gd name="T1" fmla="*/ 0 h 75"/>
                <a:gd name="T2" fmla="*/ 88 w 95"/>
                <a:gd name="T3" fmla="*/ 22 h 75"/>
                <a:gd name="T4" fmla="*/ 95 w 95"/>
                <a:gd name="T5" fmla="*/ 37 h 75"/>
                <a:gd name="T6" fmla="*/ 22 w 95"/>
                <a:gd name="T7" fmla="*/ 75 h 75"/>
                <a:gd name="T8" fmla="*/ 8 w 95"/>
                <a:gd name="T9" fmla="*/ 52 h 75"/>
                <a:gd name="T10" fmla="*/ 0 w 95"/>
                <a:gd name="T11" fmla="*/ 37 h 75"/>
                <a:gd name="T12" fmla="*/ 73 w 95"/>
                <a:gd name="T13" fmla="*/ 0 h 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5"/>
                <a:gd name="T22" fmla="*/ 0 h 75"/>
                <a:gd name="T23" fmla="*/ 95 w 95"/>
                <a:gd name="T24" fmla="*/ 75 h 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5" h="75">
                  <a:moveTo>
                    <a:pt x="73" y="0"/>
                  </a:moveTo>
                  <a:lnTo>
                    <a:pt x="88" y="22"/>
                  </a:lnTo>
                  <a:lnTo>
                    <a:pt x="95" y="37"/>
                  </a:lnTo>
                  <a:lnTo>
                    <a:pt x="22" y="75"/>
                  </a:lnTo>
                  <a:lnTo>
                    <a:pt x="8" y="52"/>
                  </a:lnTo>
                  <a:lnTo>
                    <a:pt x="0" y="37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E77FFF"/>
            </a:solidFill>
            <a:ln w="11113">
              <a:solidFill>
                <a:srgbClr val="D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6" name="Rectangle 32"/>
          <p:cNvSpPr>
            <a:spLocks noChangeArrowheads="1"/>
          </p:cNvSpPr>
          <p:nvPr/>
        </p:nvSpPr>
        <p:spPr bwMode="auto">
          <a:xfrm>
            <a:off x="4419600" y="5334000"/>
            <a:ext cx="8382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 dirty="0">
                <a:latin typeface="Corbel"/>
                <a:cs typeface="Corbel"/>
              </a:rPr>
              <a:t>GFP_AAV</a:t>
            </a:r>
          </a:p>
        </p:txBody>
      </p:sp>
      <p:sp>
        <p:nvSpPr>
          <p:cNvPr id="107" name="Rectangle 30"/>
          <p:cNvSpPr>
            <a:spLocks noChangeArrowheads="1"/>
          </p:cNvSpPr>
          <p:nvPr/>
        </p:nvSpPr>
        <p:spPr bwMode="auto">
          <a:xfrm>
            <a:off x="3505200" y="1447800"/>
            <a:ext cx="838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 dirty="0" err="1">
                <a:latin typeface="Corbel"/>
                <a:cs typeface="Corbel"/>
              </a:rPr>
              <a:t>PLlacO</a:t>
            </a:r>
            <a:endParaRPr lang="en-US" sz="1400" b="0" u="none" dirty="0">
              <a:latin typeface="Corbel"/>
              <a:cs typeface="Corbel"/>
            </a:endParaRPr>
          </a:p>
        </p:txBody>
      </p:sp>
      <p:sp>
        <p:nvSpPr>
          <p:cNvPr id="108" name="Rectangle 31"/>
          <p:cNvSpPr>
            <a:spLocks noChangeArrowheads="1"/>
          </p:cNvSpPr>
          <p:nvPr/>
        </p:nvSpPr>
        <p:spPr bwMode="auto">
          <a:xfrm>
            <a:off x="4191000" y="1447800"/>
            <a:ext cx="838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 dirty="0" err="1">
                <a:latin typeface="Corbel"/>
                <a:cs typeface="Corbel"/>
              </a:rPr>
              <a:t>PLtetO</a:t>
            </a:r>
            <a:endParaRPr lang="en-US" sz="1400" b="0" u="none" dirty="0">
              <a:latin typeface="Corbel"/>
              <a:cs typeface="Corbel"/>
            </a:endParaRPr>
          </a:p>
        </p:txBody>
      </p:sp>
      <p:sp>
        <p:nvSpPr>
          <p:cNvPr id="109" name="Rectangle 7"/>
          <p:cNvSpPr>
            <a:spLocks noChangeArrowheads="1"/>
          </p:cNvSpPr>
          <p:nvPr/>
        </p:nvSpPr>
        <p:spPr bwMode="auto">
          <a:xfrm>
            <a:off x="7772400" y="6362700"/>
            <a:ext cx="762000" cy="4953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 dirty="0">
                <a:latin typeface="Corbel"/>
                <a:cs typeface="Corbel"/>
              </a:rPr>
              <a:t>ECFP +AAV</a:t>
            </a:r>
          </a:p>
        </p:txBody>
      </p:sp>
      <p:sp>
        <p:nvSpPr>
          <p:cNvPr id="110" name="Rectangle 17"/>
          <p:cNvSpPr>
            <a:spLocks noChangeArrowheads="1"/>
          </p:cNvSpPr>
          <p:nvPr/>
        </p:nvSpPr>
        <p:spPr bwMode="auto">
          <a:xfrm>
            <a:off x="3886200" y="6362700"/>
            <a:ext cx="990600" cy="49530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 dirty="0">
                <a:latin typeface="Corbel"/>
                <a:cs typeface="Corbel"/>
              </a:rPr>
              <a:t>p22 </a:t>
            </a:r>
            <a:r>
              <a:rPr lang="en-US" sz="1400" u="none" dirty="0" err="1">
                <a:latin typeface="Corbel"/>
                <a:cs typeface="Corbel"/>
              </a:rPr>
              <a:t>attP</a:t>
            </a:r>
            <a:endParaRPr lang="en-US" sz="1400" u="none" dirty="0">
              <a:latin typeface="Corbel"/>
              <a:cs typeface="Corbel"/>
            </a:endParaRPr>
          </a:p>
        </p:txBody>
      </p:sp>
      <p:sp>
        <p:nvSpPr>
          <p:cNvPr id="111" name="Rectangle 20"/>
          <p:cNvSpPr>
            <a:spLocks noChangeArrowheads="1"/>
          </p:cNvSpPr>
          <p:nvPr/>
        </p:nvSpPr>
        <p:spPr bwMode="auto">
          <a:xfrm>
            <a:off x="5029200" y="6362700"/>
            <a:ext cx="1219200" cy="4953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Reverse Terminator</a:t>
            </a:r>
          </a:p>
        </p:txBody>
      </p:sp>
      <p:sp>
        <p:nvSpPr>
          <p:cNvPr id="112" name="Rectangle 22"/>
          <p:cNvSpPr>
            <a:spLocks noChangeArrowheads="1"/>
          </p:cNvSpPr>
          <p:nvPr/>
        </p:nvSpPr>
        <p:spPr bwMode="auto">
          <a:xfrm>
            <a:off x="6400800" y="6362700"/>
            <a:ext cx="1219200" cy="49530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p22 attB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u="none">
                <a:latin typeface="Corbel"/>
                <a:cs typeface="Corbel"/>
              </a:rPr>
              <a:t>(rev comp)</a:t>
            </a:r>
          </a:p>
        </p:txBody>
      </p:sp>
      <p:cxnSp>
        <p:nvCxnSpPr>
          <p:cNvPr id="114" name="Straight Connector 113"/>
          <p:cNvCxnSpPr>
            <a:endCxn id="110" idx="1"/>
          </p:cNvCxnSpPr>
          <p:nvPr/>
        </p:nvCxnSpPr>
        <p:spPr>
          <a:xfrm rot="16200000" flipH="1">
            <a:off x="3356028" y="6080177"/>
            <a:ext cx="598271" cy="4620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5848358" y="5604524"/>
            <a:ext cx="2686043" cy="758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Rectangle 46"/>
          <p:cNvSpPr>
            <a:spLocks noChangeArrowheads="1"/>
          </p:cNvSpPr>
          <p:nvPr/>
        </p:nvSpPr>
        <p:spPr bwMode="auto">
          <a:xfrm>
            <a:off x="2743200" y="4583668"/>
            <a:ext cx="4038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0" u="none" dirty="0" smtClean="0">
                <a:solidFill>
                  <a:srgbClr val="FF0000"/>
                </a:solidFill>
                <a:latin typeface="Corbel"/>
                <a:cs typeface="Corbel"/>
              </a:rPr>
              <a:t>Inverting lambda and GFP? </a:t>
            </a:r>
            <a:r>
              <a:rPr lang="en-US" dirty="0" smtClean="0">
                <a:solidFill>
                  <a:srgbClr val="FF0000"/>
                </a:solidFill>
                <a:latin typeface="Corbel"/>
                <a:cs typeface="Corbel"/>
              </a:rPr>
              <a:t>Why? </a:t>
            </a:r>
            <a:endParaRPr lang="en-US" b="0" u="none" dirty="0">
              <a:solidFill>
                <a:srgbClr val="FF0000"/>
              </a:solidFill>
              <a:latin typeface="Corbel"/>
              <a:cs typeface="Corbel"/>
            </a:endParaRPr>
          </a:p>
        </p:txBody>
      </p:sp>
      <p:sp>
        <p:nvSpPr>
          <p:cNvPr id="120" name="Rectangle 46"/>
          <p:cNvSpPr>
            <a:spLocks noChangeArrowheads="1"/>
          </p:cNvSpPr>
          <p:nvPr/>
        </p:nvSpPr>
        <p:spPr bwMode="auto">
          <a:xfrm>
            <a:off x="3886200" y="5943600"/>
            <a:ext cx="46482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buFontTx/>
              <a:buNone/>
            </a:pPr>
            <a:r>
              <a:rPr lang="en-US" b="0" u="none" dirty="0" smtClean="0">
                <a:solidFill>
                  <a:srgbClr val="FF0000"/>
                </a:solidFill>
                <a:latin typeface="Corbel"/>
                <a:cs typeface="Corbel"/>
              </a:rPr>
              <a:t>Not designed?</a:t>
            </a:r>
            <a:endParaRPr lang="en-US" b="0" u="none" dirty="0">
              <a:solidFill>
                <a:srgbClr val="FF0000"/>
              </a:solidFill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Failure analysis</a:t>
            </a:r>
          </a:p>
          <a:p>
            <a:pPr algn="ctr"/>
            <a:r>
              <a:rPr lang="en-US" sz="2400" dirty="0" smtClean="0">
                <a:latin typeface="Corbel" charset="0"/>
                <a:ea typeface="Corbel" charset="0"/>
                <a:cs typeface="Corbel" charset="0"/>
              </a:rPr>
              <a:t>Overlap implies cross talk between </a:t>
            </a:r>
            <a:r>
              <a:rPr lang="en-US" sz="2400" dirty="0" err="1" smtClean="0">
                <a:latin typeface="Corbel" charset="0"/>
                <a:ea typeface="Corbel" charset="0"/>
                <a:cs typeface="Corbel" charset="0"/>
              </a:rPr>
              <a:t>Int</a:t>
            </a:r>
            <a:r>
              <a:rPr lang="en-US" sz="2400" dirty="0" smtClean="0">
                <a:latin typeface="Corbel" charset="0"/>
                <a:ea typeface="Corbel" charset="0"/>
                <a:cs typeface="Corbel" charset="0"/>
              </a:rPr>
              <a:t> and </a:t>
            </a:r>
            <a:r>
              <a:rPr lang="en-US" sz="2400" dirty="0" err="1" smtClean="0">
                <a:latin typeface="Corbel" charset="0"/>
                <a:ea typeface="Corbel" charset="0"/>
                <a:cs typeface="Corbel" charset="0"/>
              </a:rPr>
              <a:t>Xis</a:t>
            </a:r>
            <a:r>
              <a:rPr lang="en-US" sz="2400" dirty="0" smtClean="0">
                <a:latin typeface="Corbel" charset="0"/>
                <a:ea typeface="Corbel" charset="0"/>
                <a:cs typeface="Corbel" charset="0"/>
              </a:rPr>
              <a:t> or </a:t>
            </a:r>
          </a:p>
          <a:p>
            <a:pPr algn="ctr"/>
            <a:r>
              <a:rPr lang="en-US" sz="2400" dirty="0">
                <a:latin typeface="Corbel" charset="0"/>
                <a:ea typeface="Corbel" charset="0"/>
                <a:cs typeface="Corbel" charset="0"/>
              </a:rPr>
              <a:t>b</a:t>
            </a:r>
            <a:r>
              <a:rPr lang="en-US" sz="2400" dirty="0" smtClean="0">
                <a:latin typeface="Corbel" charset="0"/>
                <a:ea typeface="Corbel" charset="0"/>
                <a:cs typeface="Corbel" charset="0"/>
              </a:rPr>
              <a:t>inding  of wrong region of </a:t>
            </a:r>
            <a:r>
              <a:rPr lang="en-US" sz="2400" dirty="0" err="1" smtClean="0">
                <a:latin typeface="Corbel" charset="0"/>
                <a:ea typeface="Corbel" charset="0"/>
                <a:cs typeface="Corbel" charset="0"/>
              </a:rPr>
              <a:t>Int</a:t>
            </a:r>
            <a:r>
              <a:rPr lang="en-US" sz="2400" dirty="0" smtClean="0">
                <a:latin typeface="Corbel" charset="0"/>
                <a:ea typeface="Corbel" charset="0"/>
                <a:cs typeface="Corbel" charset="0"/>
              </a:rPr>
              <a:t> / </a:t>
            </a:r>
            <a:r>
              <a:rPr lang="en-US" sz="2400" dirty="0" err="1" smtClean="0">
                <a:latin typeface="Corbel" charset="0"/>
                <a:ea typeface="Corbel" charset="0"/>
                <a:cs typeface="Corbel" charset="0"/>
              </a:rPr>
              <a:t>Xis</a:t>
            </a:r>
            <a:r>
              <a:rPr lang="en-US" sz="2400" dirty="0" smtClean="0">
                <a:latin typeface="Corbel" charset="0"/>
                <a:ea typeface="Corbel" charset="0"/>
                <a:cs typeface="Corbel" charset="0"/>
              </a:rPr>
              <a:t> to site?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11" name="Oval 2"/>
          <p:cNvSpPr>
            <a:spLocks noChangeArrowheads="1"/>
          </p:cNvSpPr>
          <p:nvPr/>
        </p:nvSpPr>
        <p:spPr bwMode="auto">
          <a:xfrm>
            <a:off x="2362200" y="1905000"/>
            <a:ext cx="3962400" cy="4038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09600" y="6400800"/>
            <a:ext cx="8382000" cy="2746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lvl="2" algn="r">
              <a:lnSpc>
                <a:spcPct val="100000"/>
              </a:lnSpc>
              <a:buFontTx/>
              <a:buNone/>
            </a:pPr>
            <a:endParaRPr lang="en-US" sz="1200" b="0" u="none" dirty="0">
              <a:solidFill>
                <a:schemeClr val="tx2"/>
              </a:solidFill>
            </a:endParaRPr>
          </a:p>
        </p:txBody>
      </p:sp>
      <p:sp>
        <p:nvSpPr>
          <p:cNvPr id="13" name="Freeform 5"/>
          <p:cNvSpPr>
            <a:spLocks/>
          </p:cNvSpPr>
          <p:nvPr/>
        </p:nvSpPr>
        <p:spPr bwMode="auto">
          <a:xfrm>
            <a:off x="4322763" y="1893888"/>
            <a:ext cx="46037" cy="1587"/>
          </a:xfrm>
          <a:custGeom>
            <a:avLst/>
            <a:gdLst>
              <a:gd name="T0" fmla="*/ 0 w 29"/>
              <a:gd name="T1" fmla="*/ 0 h 1587"/>
              <a:gd name="T2" fmla="*/ 22 w 29"/>
              <a:gd name="T3" fmla="*/ 0 h 1587"/>
              <a:gd name="T4" fmla="*/ 29 w 29"/>
              <a:gd name="T5" fmla="*/ 0 h 1587"/>
              <a:gd name="T6" fmla="*/ 0 60000 65536"/>
              <a:gd name="T7" fmla="*/ 0 60000 65536"/>
              <a:gd name="T8" fmla="*/ 0 60000 65536"/>
              <a:gd name="T9" fmla="*/ 0 w 29"/>
              <a:gd name="T10" fmla="*/ 0 h 1587"/>
              <a:gd name="T11" fmla="*/ 29 w 29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" h="1587">
                <a:moveTo>
                  <a:pt x="0" y="0"/>
                </a:moveTo>
                <a:lnTo>
                  <a:pt x="22" y="0"/>
                </a:lnTo>
                <a:lnTo>
                  <a:pt x="29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4646613" y="1917700"/>
            <a:ext cx="11112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7"/>
          <p:cNvSpPr>
            <a:spLocks/>
          </p:cNvSpPr>
          <p:nvPr/>
        </p:nvSpPr>
        <p:spPr bwMode="auto">
          <a:xfrm>
            <a:off x="5213350" y="2108200"/>
            <a:ext cx="46038" cy="23813"/>
          </a:xfrm>
          <a:custGeom>
            <a:avLst/>
            <a:gdLst>
              <a:gd name="T0" fmla="*/ 0 w 29"/>
              <a:gd name="T1" fmla="*/ 0 h 15"/>
              <a:gd name="T2" fmla="*/ 15 w 29"/>
              <a:gd name="T3" fmla="*/ 7 h 15"/>
              <a:gd name="T4" fmla="*/ 29 w 29"/>
              <a:gd name="T5" fmla="*/ 15 h 15"/>
              <a:gd name="T6" fmla="*/ 0 60000 65536"/>
              <a:gd name="T7" fmla="*/ 0 60000 65536"/>
              <a:gd name="T8" fmla="*/ 0 60000 65536"/>
              <a:gd name="T9" fmla="*/ 0 w 29"/>
              <a:gd name="T10" fmla="*/ 0 h 15"/>
              <a:gd name="T11" fmla="*/ 29 w 29"/>
              <a:gd name="T12" fmla="*/ 15 h 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" h="15">
                <a:moveTo>
                  <a:pt x="0" y="0"/>
                </a:moveTo>
                <a:lnTo>
                  <a:pt x="15" y="7"/>
                </a:lnTo>
                <a:lnTo>
                  <a:pt x="29" y="15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6081713" y="2989263"/>
            <a:ext cx="158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9"/>
          <p:cNvSpPr>
            <a:spLocks/>
          </p:cNvSpPr>
          <p:nvPr/>
        </p:nvSpPr>
        <p:spPr bwMode="auto">
          <a:xfrm>
            <a:off x="6116638" y="3048000"/>
            <a:ext cx="92075" cy="263525"/>
          </a:xfrm>
          <a:custGeom>
            <a:avLst/>
            <a:gdLst>
              <a:gd name="T0" fmla="*/ 0 w 58"/>
              <a:gd name="T1" fmla="*/ 0 h 166"/>
              <a:gd name="T2" fmla="*/ 7 w 58"/>
              <a:gd name="T3" fmla="*/ 23 h 166"/>
              <a:gd name="T4" fmla="*/ 14 w 58"/>
              <a:gd name="T5" fmla="*/ 45 h 166"/>
              <a:gd name="T6" fmla="*/ 21 w 58"/>
              <a:gd name="T7" fmla="*/ 68 h 166"/>
              <a:gd name="T8" fmla="*/ 29 w 58"/>
              <a:gd name="T9" fmla="*/ 83 h 166"/>
              <a:gd name="T10" fmla="*/ 36 w 58"/>
              <a:gd name="T11" fmla="*/ 105 h 166"/>
              <a:gd name="T12" fmla="*/ 51 w 58"/>
              <a:gd name="T13" fmla="*/ 128 h 166"/>
              <a:gd name="T14" fmla="*/ 51 w 58"/>
              <a:gd name="T15" fmla="*/ 151 h 166"/>
              <a:gd name="T16" fmla="*/ 58 w 58"/>
              <a:gd name="T17" fmla="*/ 166 h 1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"/>
              <a:gd name="T28" fmla="*/ 0 h 166"/>
              <a:gd name="T29" fmla="*/ 58 w 58"/>
              <a:gd name="T30" fmla="*/ 166 h 16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" h="166">
                <a:moveTo>
                  <a:pt x="0" y="0"/>
                </a:moveTo>
                <a:lnTo>
                  <a:pt x="7" y="23"/>
                </a:lnTo>
                <a:lnTo>
                  <a:pt x="14" y="45"/>
                </a:lnTo>
                <a:lnTo>
                  <a:pt x="21" y="68"/>
                </a:lnTo>
                <a:lnTo>
                  <a:pt x="29" y="83"/>
                </a:lnTo>
                <a:lnTo>
                  <a:pt x="36" y="105"/>
                </a:lnTo>
                <a:lnTo>
                  <a:pt x="51" y="128"/>
                </a:lnTo>
                <a:lnTo>
                  <a:pt x="51" y="151"/>
                </a:lnTo>
                <a:lnTo>
                  <a:pt x="58" y="166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0"/>
          <p:cNvSpPr>
            <a:spLocks/>
          </p:cNvSpPr>
          <p:nvPr/>
        </p:nvSpPr>
        <p:spPr bwMode="auto">
          <a:xfrm>
            <a:off x="5353050" y="5419725"/>
            <a:ext cx="323850" cy="249238"/>
          </a:xfrm>
          <a:custGeom>
            <a:avLst/>
            <a:gdLst>
              <a:gd name="T0" fmla="*/ 204 w 204"/>
              <a:gd name="T1" fmla="*/ 0 h 157"/>
              <a:gd name="T2" fmla="*/ 182 w 204"/>
              <a:gd name="T3" fmla="*/ 15 h 157"/>
              <a:gd name="T4" fmla="*/ 167 w 204"/>
              <a:gd name="T5" fmla="*/ 30 h 157"/>
              <a:gd name="T6" fmla="*/ 153 w 204"/>
              <a:gd name="T7" fmla="*/ 37 h 157"/>
              <a:gd name="T8" fmla="*/ 138 w 204"/>
              <a:gd name="T9" fmla="*/ 52 h 157"/>
              <a:gd name="T10" fmla="*/ 116 w 204"/>
              <a:gd name="T11" fmla="*/ 67 h 157"/>
              <a:gd name="T12" fmla="*/ 102 w 204"/>
              <a:gd name="T13" fmla="*/ 82 h 157"/>
              <a:gd name="T14" fmla="*/ 80 w 204"/>
              <a:gd name="T15" fmla="*/ 97 h 157"/>
              <a:gd name="T16" fmla="*/ 65 w 204"/>
              <a:gd name="T17" fmla="*/ 112 h 157"/>
              <a:gd name="T18" fmla="*/ 51 w 204"/>
              <a:gd name="T19" fmla="*/ 120 h 157"/>
              <a:gd name="T20" fmla="*/ 29 w 204"/>
              <a:gd name="T21" fmla="*/ 135 h 157"/>
              <a:gd name="T22" fmla="*/ 14 w 204"/>
              <a:gd name="T23" fmla="*/ 142 h 157"/>
              <a:gd name="T24" fmla="*/ 0 w 204"/>
              <a:gd name="T25" fmla="*/ 157 h 15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04"/>
              <a:gd name="T40" fmla="*/ 0 h 157"/>
              <a:gd name="T41" fmla="*/ 204 w 204"/>
              <a:gd name="T42" fmla="*/ 157 h 15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04" h="157">
                <a:moveTo>
                  <a:pt x="204" y="0"/>
                </a:moveTo>
                <a:lnTo>
                  <a:pt x="182" y="15"/>
                </a:lnTo>
                <a:lnTo>
                  <a:pt x="167" y="30"/>
                </a:lnTo>
                <a:lnTo>
                  <a:pt x="153" y="37"/>
                </a:lnTo>
                <a:lnTo>
                  <a:pt x="138" y="52"/>
                </a:lnTo>
                <a:lnTo>
                  <a:pt x="116" y="67"/>
                </a:lnTo>
                <a:lnTo>
                  <a:pt x="102" y="82"/>
                </a:lnTo>
                <a:lnTo>
                  <a:pt x="80" y="97"/>
                </a:lnTo>
                <a:lnTo>
                  <a:pt x="65" y="112"/>
                </a:lnTo>
                <a:lnTo>
                  <a:pt x="51" y="120"/>
                </a:lnTo>
                <a:lnTo>
                  <a:pt x="29" y="135"/>
                </a:lnTo>
                <a:lnTo>
                  <a:pt x="14" y="142"/>
                </a:lnTo>
                <a:lnTo>
                  <a:pt x="0" y="157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11"/>
          <p:cNvSpPr>
            <a:spLocks/>
          </p:cNvSpPr>
          <p:nvPr/>
        </p:nvSpPr>
        <p:spPr bwMode="auto">
          <a:xfrm>
            <a:off x="2784475" y="5205413"/>
            <a:ext cx="508000" cy="452437"/>
          </a:xfrm>
          <a:custGeom>
            <a:avLst/>
            <a:gdLst>
              <a:gd name="T0" fmla="*/ 320 w 320"/>
              <a:gd name="T1" fmla="*/ 285 h 285"/>
              <a:gd name="T2" fmla="*/ 306 w 320"/>
              <a:gd name="T3" fmla="*/ 270 h 285"/>
              <a:gd name="T4" fmla="*/ 284 w 320"/>
              <a:gd name="T5" fmla="*/ 262 h 285"/>
              <a:gd name="T6" fmla="*/ 269 w 320"/>
              <a:gd name="T7" fmla="*/ 247 h 285"/>
              <a:gd name="T8" fmla="*/ 247 w 320"/>
              <a:gd name="T9" fmla="*/ 232 h 285"/>
              <a:gd name="T10" fmla="*/ 233 w 320"/>
              <a:gd name="T11" fmla="*/ 225 h 285"/>
              <a:gd name="T12" fmla="*/ 211 w 320"/>
              <a:gd name="T13" fmla="*/ 210 h 285"/>
              <a:gd name="T14" fmla="*/ 196 w 320"/>
              <a:gd name="T15" fmla="*/ 195 h 285"/>
              <a:gd name="T16" fmla="*/ 182 w 320"/>
              <a:gd name="T17" fmla="*/ 180 h 285"/>
              <a:gd name="T18" fmla="*/ 160 w 320"/>
              <a:gd name="T19" fmla="*/ 165 h 285"/>
              <a:gd name="T20" fmla="*/ 145 w 320"/>
              <a:gd name="T21" fmla="*/ 150 h 285"/>
              <a:gd name="T22" fmla="*/ 131 w 320"/>
              <a:gd name="T23" fmla="*/ 135 h 285"/>
              <a:gd name="T24" fmla="*/ 116 w 320"/>
              <a:gd name="T25" fmla="*/ 120 h 285"/>
              <a:gd name="T26" fmla="*/ 102 w 320"/>
              <a:gd name="T27" fmla="*/ 105 h 285"/>
              <a:gd name="T28" fmla="*/ 87 w 320"/>
              <a:gd name="T29" fmla="*/ 90 h 285"/>
              <a:gd name="T30" fmla="*/ 65 w 320"/>
              <a:gd name="T31" fmla="*/ 75 h 285"/>
              <a:gd name="T32" fmla="*/ 51 w 320"/>
              <a:gd name="T33" fmla="*/ 60 h 285"/>
              <a:gd name="T34" fmla="*/ 36 w 320"/>
              <a:gd name="T35" fmla="*/ 37 h 285"/>
              <a:gd name="T36" fmla="*/ 21 w 320"/>
              <a:gd name="T37" fmla="*/ 22 h 285"/>
              <a:gd name="T38" fmla="*/ 14 w 320"/>
              <a:gd name="T39" fmla="*/ 7 h 285"/>
              <a:gd name="T40" fmla="*/ 0 w 320"/>
              <a:gd name="T41" fmla="*/ 0 h 28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20"/>
              <a:gd name="T64" fmla="*/ 0 h 285"/>
              <a:gd name="T65" fmla="*/ 320 w 320"/>
              <a:gd name="T66" fmla="*/ 285 h 28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20" h="285">
                <a:moveTo>
                  <a:pt x="320" y="285"/>
                </a:moveTo>
                <a:lnTo>
                  <a:pt x="306" y="270"/>
                </a:lnTo>
                <a:lnTo>
                  <a:pt x="284" y="262"/>
                </a:lnTo>
                <a:lnTo>
                  <a:pt x="269" y="247"/>
                </a:lnTo>
                <a:lnTo>
                  <a:pt x="247" y="232"/>
                </a:lnTo>
                <a:lnTo>
                  <a:pt x="233" y="225"/>
                </a:lnTo>
                <a:lnTo>
                  <a:pt x="211" y="210"/>
                </a:lnTo>
                <a:lnTo>
                  <a:pt x="196" y="195"/>
                </a:lnTo>
                <a:lnTo>
                  <a:pt x="182" y="180"/>
                </a:lnTo>
                <a:lnTo>
                  <a:pt x="160" y="165"/>
                </a:lnTo>
                <a:lnTo>
                  <a:pt x="145" y="150"/>
                </a:lnTo>
                <a:lnTo>
                  <a:pt x="131" y="135"/>
                </a:lnTo>
                <a:lnTo>
                  <a:pt x="116" y="120"/>
                </a:lnTo>
                <a:lnTo>
                  <a:pt x="102" y="105"/>
                </a:lnTo>
                <a:lnTo>
                  <a:pt x="87" y="90"/>
                </a:lnTo>
                <a:lnTo>
                  <a:pt x="65" y="75"/>
                </a:lnTo>
                <a:lnTo>
                  <a:pt x="51" y="60"/>
                </a:lnTo>
                <a:lnTo>
                  <a:pt x="36" y="37"/>
                </a:lnTo>
                <a:lnTo>
                  <a:pt x="21" y="22"/>
                </a:lnTo>
                <a:lnTo>
                  <a:pt x="14" y="7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12"/>
          <p:cNvSpPr>
            <a:spLocks noChangeShapeType="1"/>
          </p:cNvSpPr>
          <p:nvPr/>
        </p:nvSpPr>
        <p:spPr bwMode="auto">
          <a:xfrm flipV="1">
            <a:off x="2355850" y="3978275"/>
            <a:ext cx="1588" cy="111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13"/>
          <p:cNvSpPr>
            <a:spLocks/>
          </p:cNvSpPr>
          <p:nvPr/>
        </p:nvSpPr>
        <p:spPr bwMode="auto">
          <a:xfrm>
            <a:off x="2366963" y="3359150"/>
            <a:ext cx="58737" cy="273050"/>
          </a:xfrm>
          <a:custGeom>
            <a:avLst/>
            <a:gdLst>
              <a:gd name="T0" fmla="*/ 0 w 37"/>
              <a:gd name="T1" fmla="*/ 172 h 172"/>
              <a:gd name="T2" fmla="*/ 7 w 37"/>
              <a:gd name="T3" fmla="*/ 150 h 172"/>
              <a:gd name="T4" fmla="*/ 7 w 37"/>
              <a:gd name="T5" fmla="*/ 127 h 172"/>
              <a:gd name="T6" fmla="*/ 15 w 37"/>
              <a:gd name="T7" fmla="*/ 105 h 172"/>
              <a:gd name="T8" fmla="*/ 22 w 37"/>
              <a:gd name="T9" fmla="*/ 82 h 172"/>
              <a:gd name="T10" fmla="*/ 22 w 37"/>
              <a:gd name="T11" fmla="*/ 67 h 172"/>
              <a:gd name="T12" fmla="*/ 29 w 37"/>
              <a:gd name="T13" fmla="*/ 45 h 172"/>
              <a:gd name="T14" fmla="*/ 37 w 37"/>
              <a:gd name="T15" fmla="*/ 22 h 172"/>
              <a:gd name="T16" fmla="*/ 37 w 37"/>
              <a:gd name="T17" fmla="*/ 0 h 1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7"/>
              <a:gd name="T28" fmla="*/ 0 h 172"/>
              <a:gd name="T29" fmla="*/ 37 w 37"/>
              <a:gd name="T30" fmla="*/ 172 h 17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7" h="172">
                <a:moveTo>
                  <a:pt x="0" y="172"/>
                </a:moveTo>
                <a:lnTo>
                  <a:pt x="7" y="150"/>
                </a:lnTo>
                <a:lnTo>
                  <a:pt x="7" y="127"/>
                </a:lnTo>
                <a:lnTo>
                  <a:pt x="15" y="105"/>
                </a:lnTo>
                <a:lnTo>
                  <a:pt x="22" y="82"/>
                </a:lnTo>
                <a:lnTo>
                  <a:pt x="22" y="67"/>
                </a:lnTo>
                <a:lnTo>
                  <a:pt x="29" y="45"/>
                </a:lnTo>
                <a:lnTo>
                  <a:pt x="37" y="22"/>
                </a:lnTo>
                <a:lnTo>
                  <a:pt x="37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4021138" y="1917700"/>
            <a:ext cx="1587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15"/>
          <p:cNvSpPr>
            <a:spLocks noChangeShapeType="1"/>
          </p:cNvSpPr>
          <p:nvPr/>
        </p:nvSpPr>
        <p:spPr bwMode="auto">
          <a:xfrm>
            <a:off x="4298950" y="1893888"/>
            <a:ext cx="23813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17"/>
          <p:cNvSpPr>
            <a:spLocks/>
          </p:cNvSpPr>
          <p:nvPr/>
        </p:nvSpPr>
        <p:spPr bwMode="auto">
          <a:xfrm>
            <a:off x="5629275" y="3287713"/>
            <a:ext cx="741363" cy="2179637"/>
          </a:xfrm>
          <a:custGeom>
            <a:avLst/>
            <a:gdLst>
              <a:gd name="T0" fmla="*/ 88 w 467"/>
              <a:gd name="T1" fmla="*/ 1343 h 1373"/>
              <a:gd name="T2" fmla="*/ 132 w 467"/>
              <a:gd name="T3" fmla="*/ 1290 h 1373"/>
              <a:gd name="T4" fmla="*/ 175 w 467"/>
              <a:gd name="T5" fmla="*/ 1238 h 1373"/>
              <a:gd name="T6" fmla="*/ 219 w 467"/>
              <a:gd name="T7" fmla="*/ 1178 h 1373"/>
              <a:gd name="T8" fmla="*/ 256 w 467"/>
              <a:gd name="T9" fmla="*/ 1125 h 1373"/>
              <a:gd name="T10" fmla="*/ 292 w 467"/>
              <a:gd name="T11" fmla="*/ 1065 h 1373"/>
              <a:gd name="T12" fmla="*/ 321 w 467"/>
              <a:gd name="T13" fmla="*/ 1005 h 1373"/>
              <a:gd name="T14" fmla="*/ 350 w 467"/>
              <a:gd name="T15" fmla="*/ 945 h 1373"/>
              <a:gd name="T16" fmla="*/ 379 w 467"/>
              <a:gd name="T17" fmla="*/ 878 h 1373"/>
              <a:gd name="T18" fmla="*/ 401 w 467"/>
              <a:gd name="T19" fmla="*/ 810 h 1373"/>
              <a:gd name="T20" fmla="*/ 423 w 467"/>
              <a:gd name="T21" fmla="*/ 742 h 1373"/>
              <a:gd name="T22" fmla="*/ 438 w 467"/>
              <a:gd name="T23" fmla="*/ 682 h 1373"/>
              <a:gd name="T24" fmla="*/ 452 w 467"/>
              <a:gd name="T25" fmla="*/ 607 h 1373"/>
              <a:gd name="T26" fmla="*/ 460 w 467"/>
              <a:gd name="T27" fmla="*/ 540 h 1373"/>
              <a:gd name="T28" fmla="*/ 467 w 467"/>
              <a:gd name="T29" fmla="*/ 472 h 1373"/>
              <a:gd name="T30" fmla="*/ 467 w 467"/>
              <a:gd name="T31" fmla="*/ 405 h 1373"/>
              <a:gd name="T32" fmla="*/ 467 w 467"/>
              <a:gd name="T33" fmla="*/ 337 h 1373"/>
              <a:gd name="T34" fmla="*/ 460 w 467"/>
              <a:gd name="T35" fmla="*/ 262 h 1373"/>
              <a:gd name="T36" fmla="*/ 452 w 467"/>
              <a:gd name="T37" fmla="*/ 195 h 1373"/>
              <a:gd name="T38" fmla="*/ 438 w 467"/>
              <a:gd name="T39" fmla="*/ 127 h 1373"/>
              <a:gd name="T40" fmla="*/ 423 w 467"/>
              <a:gd name="T41" fmla="*/ 60 h 1373"/>
              <a:gd name="T42" fmla="*/ 409 w 467"/>
              <a:gd name="T43" fmla="*/ 0 h 1373"/>
              <a:gd name="T44" fmla="*/ 336 w 467"/>
              <a:gd name="T45" fmla="*/ 67 h 1373"/>
              <a:gd name="T46" fmla="*/ 358 w 467"/>
              <a:gd name="T47" fmla="*/ 135 h 1373"/>
              <a:gd name="T48" fmla="*/ 365 w 467"/>
              <a:gd name="T49" fmla="*/ 195 h 1373"/>
              <a:gd name="T50" fmla="*/ 372 w 467"/>
              <a:gd name="T51" fmla="*/ 262 h 1373"/>
              <a:gd name="T52" fmla="*/ 379 w 467"/>
              <a:gd name="T53" fmla="*/ 322 h 1373"/>
              <a:gd name="T54" fmla="*/ 379 w 467"/>
              <a:gd name="T55" fmla="*/ 390 h 1373"/>
              <a:gd name="T56" fmla="*/ 379 w 467"/>
              <a:gd name="T57" fmla="*/ 457 h 1373"/>
              <a:gd name="T58" fmla="*/ 379 w 467"/>
              <a:gd name="T59" fmla="*/ 517 h 1373"/>
              <a:gd name="T60" fmla="*/ 372 w 467"/>
              <a:gd name="T61" fmla="*/ 585 h 1373"/>
              <a:gd name="T62" fmla="*/ 358 w 467"/>
              <a:gd name="T63" fmla="*/ 645 h 1373"/>
              <a:gd name="T64" fmla="*/ 343 w 467"/>
              <a:gd name="T65" fmla="*/ 712 h 1373"/>
              <a:gd name="T66" fmla="*/ 328 w 467"/>
              <a:gd name="T67" fmla="*/ 772 h 1373"/>
              <a:gd name="T68" fmla="*/ 307 w 467"/>
              <a:gd name="T69" fmla="*/ 833 h 1373"/>
              <a:gd name="T70" fmla="*/ 285 w 467"/>
              <a:gd name="T71" fmla="*/ 893 h 1373"/>
              <a:gd name="T72" fmla="*/ 256 w 467"/>
              <a:gd name="T73" fmla="*/ 953 h 1373"/>
              <a:gd name="T74" fmla="*/ 226 w 467"/>
              <a:gd name="T75" fmla="*/ 1013 h 1373"/>
              <a:gd name="T76" fmla="*/ 197 w 467"/>
              <a:gd name="T77" fmla="*/ 1065 h 1373"/>
              <a:gd name="T78" fmla="*/ 161 w 467"/>
              <a:gd name="T79" fmla="*/ 1118 h 1373"/>
              <a:gd name="T80" fmla="*/ 124 w 467"/>
              <a:gd name="T81" fmla="*/ 1170 h 1373"/>
              <a:gd name="T82" fmla="*/ 81 w 467"/>
              <a:gd name="T83" fmla="*/ 1223 h 1373"/>
              <a:gd name="T84" fmla="*/ 37 w 467"/>
              <a:gd name="T85" fmla="*/ 1268 h 1373"/>
              <a:gd name="T86" fmla="*/ 0 w 467"/>
              <a:gd name="T87" fmla="*/ 1313 h 137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67"/>
              <a:gd name="T133" fmla="*/ 0 h 1373"/>
              <a:gd name="T134" fmla="*/ 467 w 467"/>
              <a:gd name="T135" fmla="*/ 1373 h 137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67" h="1373">
                <a:moveTo>
                  <a:pt x="51" y="1373"/>
                </a:moveTo>
                <a:lnTo>
                  <a:pt x="73" y="1358"/>
                </a:lnTo>
                <a:lnTo>
                  <a:pt x="88" y="1343"/>
                </a:lnTo>
                <a:lnTo>
                  <a:pt x="102" y="1320"/>
                </a:lnTo>
                <a:lnTo>
                  <a:pt x="117" y="1305"/>
                </a:lnTo>
                <a:lnTo>
                  <a:pt x="132" y="1290"/>
                </a:lnTo>
                <a:lnTo>
                  <a:pt x="146" y="1268"/>
                </a:lnTo>
                <a:lnTo>
                  <a:pt x="161" y="1253"/>
                </a:lnTo>
                <a:lnTo>
                  <a:pt x="175" y="1238"/>
                </a:lnTo>
                <a:lnTo>
                  <a:pt x="190" y="1215"/>
                </a:lnTo>
                <a:lnTo>
                  <a:pt x="204" y="1200"/>
                </a:lnTo>
                <a:lnTo>
                  <a:pt x="219" y="1178"/>
                </a:lnTo>
                <a:lnTo>
                  <a:pt x="234" y="1163"/>
                </a:lnTo>
                <a:lnTo>
                  <a:pt x="241" y="1140"/>
                </a:lnTo>
                <a:lnTo>
                  <a:pt x="256" y="1125"/>
                </a:lnTo>
                <a:lnTo>
                  <a:pt x="270" y="1103"/>
                </a:lnTo>
                <a:lnTo>
                  <a:pt x="277" y="1088"/>
                </a:lnTo>
                <a:lnTo>
                  <a:pt x="292" y="1065"/>
                </a:lnTo>
                <a:lnTo>
                  <a:pt x="307" y="1043"/>
                </a:lnTo>
                <a:lnTo>
                  <a:pt x="314" y="1028"/>
                </a:lnTo>
                <a:lnTo>
                  <a:pt x="321" y="1005"/>
                </a:lnTo>
                <a:lnTo>
                  <a:pt x="336" y="983"/>
                </a:lnTo>
                <a:lnTo>
                  <a:pt x="343" y="960"/>
                </a:lnTo>
                <a:lnTo>
                  <a:pt x="350" y="945"/>
                </a:lnTo>
                <a:lnTo>
                  <a:pt x="365" y="923"/>
                </a:lnTo>
                <a:lnTo>
                  <a:pt x="372" y="900"/>
                </a:lnTo>
                <a:lnTo>
                  <a:pt x="379" y="878"/>
                </a:lnTo>
                <a:lnTo>
                  <a:pt x="387" y="855"/>
                </a:lnTo>
                <a:lnTo>
                  <a:pt x="394" y="833"/>
                </a:lnTo>
                <a:lnTo>
                  <a:pt x="401" y="810"/>
                </a:lnTo>
                <a:lnTo>
                  <a:pt x="409" y="787"/>
                </a:lnTo>
                <a:lnTo>
                  <a:pt x="416" y="765"/>
                </a:lnTo>
                <a:lnTo>
                  <a:pt x="423" y="742"/>
                </a:lnTo>
                <a:lnTo>
                  <a:pt x="423" y="720"/>
                </a:lnTo>
                <a:lnTo>
                  <a:pt x="430" y="705"/>
                </a:lnTo>
                <a:lnTo>
                  <a:pt x="438" y="682"/>
                </a:lnTo>
                <a:lnTo>
                  <a:pt x="438" y="652"/>
                </a:lnTo>
                <a:lnTo>
                  <a:pt x="445" y="630"/>
                </a:lnTo>
                <a:lnTo>
                  <a:pt x="452" y="607"/>
                </a:lnTo>
                <a:lnTo>
                  <a:pt x="452" y="585"/>
                </a:lnTo>
                <a:lnTo>
                  <a:pt x="452" y="562"/>
                </a:lnTo>
                <a:lnTo>
                  <a:pt x="460" y="540"/>
                </a:lnTo>
                <a:lnTo>
                  <a:pt x="460" y="517"/>
                </a:lnTo>
                <a:lnTo>
                  <a:pt x="460" y="495"/>
                </a:lnTo>
                <a:lnTo>
                  <a:pt x="467" y="472"/>
                </a:lnTo>
                <a:lnTo>
                  <a:pt x="467" y="450"/>
                </a:lnTo>
                <a:lnTo>
                  <a:pt x="467" y="427"/>
                </a:lnTo>
                <a:lnTo>
                  <a:pt x="467" y="405"/>
                </a:lnTo>
                <a:lnTo>
                  <a:pt x="467" y="382"/>
                </a:lnTo>
                <a:lnTo>
                  <a:pt x="467" y="360"/>
                </a:lnTo>
                <a:lnTo>
                  <a:pt x="467" y="337"/>
                </a:lnTo>
                <a:lnTo>
                  <a:pt x="460" y="315"/>
                </a:lnTo>
                <a:lnTo>
                  <a:pt x="460" y="285"/>
                </a:lnTo>
                <a:lnTo>
                  <a:pt x="460" y="262"/>
                </a:lnTo>
                <a:lnTo>
                  <a:pt x="460" y="240"/>
                </a:lnTo>
                <a:lnTo>
                  <a:pt x="452" y="217"/>
                </a:lnTo>
                <a:lnTo>
                  <a:pt x="452" y="195"/>
                </a:lnTo>
                <a:lnTo>
                  <a:pt x="445" y="172"/>
                </a:lnTo>
                <a:lnTo>
                  <a:pt x="445" y="150"/>
                </a:lnTo>
                <a:lnTo>
                  <a:pt x="438" y="127"/>
                </a:lnTo>
                <a:lnTo>
                  <a:pt x="430" y="105"/>
                </a:lnTo>
                <a:lnTo>
                  <a:pt x="430" y="82"/>
                </a:lnTo>
                <a:lnTo>
                  <a:pt x="423" y="60"/>
                </a:lnTo>
                <a:lnTo>
                  <a:pt x="416" y="37"/>
                </a:lnTo>
                <a:lnTo>
                  <a:pt x="409" y="15"/>
                </a:lnTo>
                <a:lnTo>
                  <a:pt x="409" y="0"/>
                </a:lnTo>
                <a:lnTo>
                  <a:pt x="328" y="30"/>
                </a:lnTo>
                <a:lnTo>
                  <a:pt x="336" y="52"/>
                </a:lnTo>
                <a:lnTo>
                  <a:pt x="336" y="67"/>
                </a:lnTo>
                <a:lnTo>
                  <a:pt x="343" y="90"/>
                </a:lnTo>
                <a:lnTo>
                  <a:pt x="350" y="112"/>
                </a:lnTo>
                <a:lnTo>
                  <a:pt x="358" y="135"/>
                </a:lnTo>
                <a:lnTo>
                  <a:pt x="358" y="157"/>
                </a:lnTo>
                <a:lnTo>
                  <a:pt x="365" y="172"/>
                </a:lnTo>
                <a:lnTo>
                  <a:pt x="365" y="195"/>
                </a:lnTo>
                <a:lnTo>
                  <a:pt x="372" y="217"/>
                </a:lnTo>
                <a:lnTo>
                  <a:pt x="372" y="240"/>
                </a:lnTo>
                <a:lnTo>
                  <a:pt x="372" y="262"/>
                </a:lnTo>
                <a:lnTo>
                  <a:pt x="379" y="285"/>
                </a:lnTo>
                <a:lnTo>
                  <a:pt x="379" y="307"/>
                </a:lnTo>
                <a:lnTo>
                  <a:pt x="379" y="322"/>
                </a:lnTo>
                <a:lnTo>
                  <a:pt x="379" y="345"/>
                </a:lnTo>
                <a:lnTo>
                  <a:pt x="379" y="367"/>
                </a:lnTo>
                <a:lnTo>
                  <a:pt x="379" y="390"/>
                </a:lnTo>
                <a:lnTo>
                  <a:pt x="379" y="412"/>
                </a:lnTo>
                <a:lnTo>
                  <a:pt x="379" y="435"/>
                </a:lnTo>
                <a:lnTo>
                  <a:pt x="379" y="457"/>
                </a:lnTo>
                <a:lnTo>
                  <a:pt x="379" y="480"/>
                </a:lnTo>
                <a:lnTo>
                  <a:pt x="379" y="495"/>
                </a:lnTo>
                <a:lnTo>
                  <a:pt x="379" y="517"/>
                </a:lnTo>
                <a:lnTo>
                  <a:pt x="372" y="540"/>
                </a:lnTo>
                <a:lnTo>
                  <a:pt x="372" y="562"/>
                </a:lnTo>
                <a:lnTo>
                  <a:pt x="372" y="585"/>
                </a:lnTo>
                <a:lnTo>
                  <a:pt x="365" y="607"/>
                </a:lnTo>
                <a:lnTo>
                  <a:pt x="365" y="630"/>
                </a:lnTo>
                <a:lnTo>
                  <a:pt x="358" y="645"/>
                </a:lnTo>
                <a:lnTo>
                  <a:pt x="358" y="667"/>
                </a:lnTo>
                <a:lnTo>
                  <a:pt x="350" y="690"/>
                </a:lnTo>
                <a:lnTo>
                  <a:pt x="343" y="712"/>
                </a:lnTo>
                <a:lnTo>
                  <a:pt x="336" y="735"/>
                </a:lnTo>
                <a:lnTo>
                  <a:pt x="336" y="750"/>
                </a:lnTo>
                <a:lnTo>
                  <a:pt x="328" y="772"/>
                </a:lnTo>
                <a:lnTo>
                  <a:pt x="321" y="795"/>
                </a:lnTo>
                <a:lnTo>
                  <a:pt x="314" y="817"/>
                </a:lnTo>
                <a:lnTo>
                  <a:pt x="307" y="833"/>
                </a:lnTo>
                <a:lnTo>
                  <a:pt x="299" y="855"/>
                </a:lnTo>
                <a:lnTo>
                  <a:pt x="292" y="878"/>
                </a:lnTo>
                <a:lnTo>
                  <a:pt x="285" y="893"/>
                </a:lnTo>
                <a:lnTo>
                  <a:pt x="277" y="915"/>
                </a:lnTo>
                <a:lnTo>
                  <a:pt x="263" y="938"/>
                </a:lnTo>
                <a:lnTo>
                  <a:pt x="256" y="953"/>
                </a:lnTo>
                <a:lnTo>
                  <a:pt x="248" y="975"/>
                </a:lnTo>
                <a:lnTo>
                  <a:pt x="234" y="990"/>
                </a:lnTo>
                <a:lnTo>
                  <a:pt x="226" y="1013"/>
                </a:lnTo>
                <a:lnTo>
                  <a:pt x="219" y="1028"/>
                </a:lnTo>
                <a:lnTo>
                  <a:pt x="204" y="1050"/>
                </a:lnTo>
                <a:lnTo>
                  <a:pt x="197" y="1065"/>
                </a:lnTo>
                <a:lnTo>
                  <a:pt x="183" y="1088"/>
                </a:lnTo>
                <a:lnTo>
                  <a:pt x="168" y="1103"/>
                </a:lnTo>
                <a:lnTo>
                  <a:pt x="161" y="1118"/>
                </a:lnTo>
                <a:lnTo>
                  <a:pt x="146" y="1140"/>
                </a:lnTo>
                <a:lnTo>
                  <a:pt x="132" y="1155"/>
                </a:lnTo>
                <a:lnTo>
                  <a:pt x="124" y="1170"/>
                </a:lnTo>
                <a:lnTo>
                  <a:pt x="110" y="1193"/>
                </a:lnTo>
                <a:lnTo>
                  <a:pt x="95" y="1208"/>
                </a:lnTo>
                <a:lnTo>
                  <a:pt x="81" y="1223"/>
                </a:lnTo>
                <a:lnTo>
                  <a:pt x="66" y="1238"/>
                </a:lnTo>
                <a:lnTo>
                  <a:pt x="51" y="1253"/>
                </a:lnTo>
                <a:lnTo>
                  <a:pt x="37" y="1268"/>
                </a:lnTo>
                <a:lnTo>
                  <a:pt x="22" y="1283"/>
                </a:lnTo>
                <a:lnTo>
                  <a:pt x="8" y="1298"/>
                </a:lnTo>
                <a:lnTo>
                  <a:pt x="0" y="1313"/>
                </a:lnTo>
                <a:lnTo>
                  <a:pt x="51" y="1373"/>
                </a:lnTo>
                <a:close/>
              </a:path>
            </a:pathLst>
          </a:custGeom>
          <a:solidFill>
            <a:srgbClr val="9966FF"/>
          </a:solidFill>
          <a:ln w="11113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18"/>
          <p:cNvSpPr>
            <a:spLocks/>
          </p:cNvSpPr>
          <p:nvPr/>
        </p:nvSpPr>
        <p:spPr bwMode="auto">
          <a:xfrm rot="8369076">
            <a:off x="4953000" y="1600200"/>
            <a:ext cx="555625" cy="1250950"/>
          </a:xfrm>
          <a:custGeom>
            <a:avLst/>
            <a:gdLst>
              <a:gd name="T0" fmla="*/ 0 w 350"/>
              <a:gd name="T1" fmla="*/ 30 h 788"/>
              <a:gd name="T2" fmla="*/ 7 w 350"/>
              <a:gd name="T3" fmla="*/ 75 h 788"/>
              <a:gd name="T4" fmla="*/ 7 w 350"/>
              <a:gd name="T5" fmla="*/ 120 h 788"/>
              <a:gd name="T6" fmla="*/ 15 w 350"/>
              <a:gd name="T7" fmla="*/ 165 h 788"/>
              <a:gd name="T8" fmla="*/ 22 w 350"/>
              <a:gd name="T9" fmla="*/ 210 h 788"/>
              <a:gd name="T10" fmla="*/ 37 w 350"/>
              <a:gd name="T11" fmla="*/ 255 h 788"/>
              <a:gd name="T12" fmla="*/ 44 w 350"/>
              <a:gd name="T13" fmla="*/ 300 h 788"/>
              <a:gd name="T14" fmla="*/ 58 w 350"/>
              <a:gd name="T15" fmla="*/ 345 h 788"/>
              <a:gd name="T16" fmla="*/ 73 w 350"/>
              <a:gd name="T17" fmla="*/ 391 h 788"/>
              <a:gd name="T18" fmla="*/ 88 w 350"/>
              <a:gd name="T19" fmla="*/ 436 h 788"/>
              <a:gd name="T20" fmla="*/ 102 w 350"/>
              <a:gd name="T21" fmla="*/ 473 h 788"/>
              <a:gd name="T22" fmla="*/ 124 w 350"/>
              <a:gd name="T23" fmla="*/ 518 h 788"/>
              <a:gd name="T24" fmla="*/ 139 w 350"/>
              <a:gd name="T25" fmla="*/ 563 h 788"/>
              <a:gd name="T26" fmla="*/ 160 w 350"/>
              <a:gd name="T27" fmla="*/ 601 h 788"/>
              <a:gd name="T28" fmla="*/ 182 w 350"/>
              <a:gd name="T29" fmla="*/ 638 h 788"/>
              <a:gd name="T30" fmla="*/ 211 w 350"/>
              <a:gd name="T31" fmla="*/ 683 h 788"/>
              <a:gd name="T32" fmla="*/ 233 w 350"/>
              <a:gd name="T33" fmla="*/ 721 h 788"/>
              <a:gd name="T34" fmla="*/ 263 w 350"/>
              <a:gd name="T35" fmla="*/ 758 h 788"/>
              <a:gd name="T36" fmla="*/ 284 w 350"/>
              <a:gd name="T37" fmla="*/ 788 h 788"/>
              <a:gd name="T38" fmla="*/ 335 w 350"/>
              <a:gd name="T39" fmla="*/ 721 h 788"/>
              <a:gd name="T40" fmla="*/ 314 w 350"/>
              <a:gd name="T41" fmla="*/ 683 h 788"/>
              <a:gd name="T42" fmla="*/ 284 w 350"/>
              <a:gd name="T43" fmla="*/ 646 h 788"/>
              <a:gd name="T44" fmla="*/ 263 w 350"/>
              <a:gd name="T45" fmla="*/ 616 h 788"/>
              <a:gd name="T46" fmla="*/ 241 w 350"/>
              <a:gd name="T47" fmla="*/ 578 h 788"/>
              <a:gd name="T48" fmla="*/ 226 w 350"/>
              <a:gd name="T49" fmla="*/ 541 h 788"/>
              <a:gd name="T50" fmla="*/ 204 w 350"/>
              <a:gd name="T51" fmla="*/ 496 h 788"/>
              <a:gd name="T52" fmla="*/ 182 w 350"/>
              <a:gd name="T53" fmla="*/ 458 h 788"/>
              <a:gd name="T54" fmla="*/ 168 w 350"/>
              <a:gd name="T55" fmla="*/ 421 h 788"/>
              <a:gd name="T56" fmla="*/ 153 w 350"/>
              <a:gd name="T57" fmla="*/ 375 h 788"/>
              <a:gd name="T58" fmla="*/ 139 w 350"/>
              <a:gd name="T59" fmla="*/ 338 h 788"/>
              <a:gd name="T60" fmla="*/ 131 w 350"/>
              <a:gd name="T61" fmla="*/ 293 h 788"/>
              <a:gd name="T62" fmla="*/ 117 w 350"/>
              <a:gd name="T63" fmla="*/ 255 h 788"/>
              <a:gd name="T64" fmla="*/ 109 w 350"/>
              <a:gd name="T65" fmla="*/ 210 h 788"/>
              <a:gd name="T66" fmla="*/ 102 w 350"/>
              <a:gd name="T67" fmla="*/ 173 h 788"/>
              <a:gd name="T68" fmla="*/ 95 w 350"/>
              <a:gd name="T69" fmla="*/ 128 h 788"/>
              <a:gd name="T70" fmla="*/ 88 w 350"/>
              <a:gd name="T71" fmla="*/ 83 h 788"/>
              <a:gd name="T72" fmla="*/ 88 w 350"/>
              <a:gd name="T73" fmla="*/ 38 h 788"/>
              <a:gd name="T74" fmla="*/ 80 w 350"/>
              <a:gd name="T75" fmla="*/ 0 h 78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350"/>
              <a:gd name="T115" fmla="*/ 0 h 788"/>
              <a:gd name="T116" fmla="*/ 350 w 350"/>
              <a:gd name="T117" fmla="*/ 788 h 78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350" h="788">
                <a:moveTo>
                  <a:pt x="0" y="8"/>
                </a:moveTo>
                <a:lnTo>
                  <a:pt x="0" y="30"/>
                </a:lnTo>
                <a:lnTo>
                  <a:pt x="7" y="53"/>
                </a:lnTo>
                <a:lnTo>
                  <a:pt x="7" y="75"/>
                </a:lnTo>
                <a:lnTo>
                  <a:pt x="7" y="98"/>
                </a:lnTo>
                <a:lnTo>
                  <a:pt x="7" y="120"/>
                </a:lnTo>
                <a:lnTo>
                  <a:pt x="15" y="143"/>
                </a:lnTo>
                <a:lnTo>
                  <a:pt x="15" y="165"/>
                </a:lnTo>
                <a:lnTo>
                  <a:pt x="22" y="188"/>
                </a:lnTo>
                <a:lnTo>
                  <a:pt x="22" y="210"/>
                </a:lnTo>
                <a:lnTo>
                  <a:pt x="29" y="233"/>
                </a:lnTo>
                <a:lnTo>
                  <a:pt x="37" y="255"/>
                </a:lnTo>
                <a:lnTo>
                  <a:pt x="37" y="278"/>
                </a:lnTo>
                <a:lnTo>
                  <a:pt x="44" y="300"/>
                </a:lnTo>
                <a:lnTo>
                  <a:pt x="51" y="323"/>
                </a:lnTo>
                <a:lnTo>
                  <a:pt x="58" y="345"/>
                </a:lnTo>
                <a:lnTo>
                  <a:pt x="66" y="368"/>
                </a:lnTo>
                <a:lnTo>
                  <a:pt x="73" y="391"/>
                </a:lnTo>
                <a:lnTo>
                  <a:pt x="80" y="413"/>
                </a:lnTo>
                <a:lnTo>
                  <a:pt x="88" y="436"/>
                </a:lnTo>
                <a:lnTo>
                  <a:pt x="95" y="458"/>
                </a:lnTo>
                <a:lnTo>
                  <a:pt x="102" y="473"/>
                </a:lnTo>
                <a:lnTo>
                  <a:pt x="109" y="496"/>
                </a:lnTo>
                <a:lnTo>
                  <a:pt x="124" y="518"/>
                </a:lnTo>
                <a:lnTo>
                  <a:pt x="131" y="541"/>
                </a:lnTo>
                <a:lnTo>
                  <a:pt x="139" y="563"/>
                </a:lnTo>
                <a:lnTo>
                  <a:pt x="153" y="578"/>
                </a:lnTo>
                <a:lnTo>
                  <a:pt x="160" y="601"/>
                </a:lnTo>
                <a:lnTo>
                  <a:pt x="175" y="623"/>
                </a:lnTo>
                <a:lnTo>
                  <a:pt x="182" y="638"/>
                </a:lnTo>
                <a:lnTo>
                  <a:pt x="197" y="661"/>
                </a:lnTo>
                <a:lnTo>
                  <a:pt x="211" y="683"/>
                </a:lnTo>
                <a:lnTo>
                  <a:pt x="219" y="698"/>
                </a:lnTo>
                <a:lnTo>
                  <a:pt x="233" y="721"/>
                </a:lnTo>
                <a:lnTo>
                  <a:pt x="248" y="736"/>
                </a:lnTo>
                <a:lnTo>
                  <a:pt x="263" y="758"/>
                </a:lnTo>
                <a:lnTo>
                  <a:pt x="277" y="773"/>
                </a:lnTo>
                <a:lnTo>
                  <a:pt x="284" y="788"/>
                </a:lnTo>
                <a:lnTo>
                  <a:pt x="350" y="736"/>
                </a:lnTo>
                <a:lnTo>
                  <a:pt x="335" y="721"/>
                </a:lnTo>
                <a:lnTo>
                  <a:pt x="321" y="698"/>
                </a:lnTo>
                <a:lnTo>
                  <a:pt x="314" y="683"/>
                </a:lnTo>
                <a:lnTo>
                  <a:pt x="299" y="668"/>
                </a:lnTo>
                <a:lnTo>
                  <a:pt x="284" y="646"/>
                </a:lnTo>
                <a:lnTo>
                  <a:pt x="277" y="631"/>
                </a:lnTo>
                <a:lnTo>
                  <a:pt x="263" y="616"/>
                </a:lnTo>
                <a:lnTo>
                  <a:pt x="255" y="593"/>
                </a:lnTo>
                <a:lnTo>
                  <a:pt x="241" y="578"/>
                </a:lnTo>
                <a:lnTo>
                  <a:pt x="233" y="556"/>
                </a:lnTo>
                <a:lnTo>
                  <a:pt x="226" y="541"/>
                </a:lnTo>
                <a:lnTo>
                  <a:pt x="211" y="518"/>
                </a:lnTo>
                <a:lnTo>
                  <a:pt x="204" y="496"/>
                </a:lnTo>
                <a:lnTo>
                  <a:pt x="197" y="481"/>
                </a:lnTo>
                <a:lnTo>
                  <a:pt x="182" y="458"/>
                </a:lnTo>
                <a:lnTo>
                  <a:pt x="175" y="436"/>
                </a:lnTo>
                <a:lnTo>
                  <a:pt x="168" y="421"/>
                </a:lnTo>
                <a:lnTo>
                  <a:pt x="160" y="398"/>
                </a:lnTo>
                <a:lnTo>
                  <a:pt x="153" y="375"/>
                </a:lnTo>
                <a:lnTo>
                  <a:pt x="146" y="360"/>
                </a:lnTo>
                <a:lnTo>
                  <a:pt x="139" y="338"/>
                </a:lnTo>
                <a:lnTo>
                  <a:pt x="131" y="315"/>
                </a:lnTo>
                <a:lnTo>
                  <a:pt x="131" y="293"/>
                </a:lnTo>
                <a:lnTo>
                  <a:pt x="124" y="278"/>
                </a:lnTo>
                <a:lnTo>
                  <a:pt x="117" y="255"/>
                </a:lnTo>
                <a:lnTo>
                  <a:pt x="109" y="233"/>
                </a:lnTo>
                <a:lnTo>
                  <a:pt x="109" y="210"/>
                </a:lnTo>
                <a:lnTo>
                  <a:pt x="102" y="188"/>
                </a:lnTo>
                <a:lnTo>
                  <a:pt x="102" y="173"/>
                </a:lnTo>
                <a:lnTo>
                  <a:pt x="95" y="150"/>
                </a:lnTo>
                <a:lnTo>
                  <a:pt x="95" y="128"/>
                </a:lnTo>
                <a:lnTo>
                  <a:pt x="95" y="105"/>
                </a:lnTo>
                <a:lnTo>
                  <a:pt x="88" y="83"/>
                </a:lnTo>
                <a:lnTo>
                  <a:pt x="88" y="60"/>
                </a:lnTo>
                <a:lnTo>
                  <a:pt x="88" y="38"/>
                </a:lnTo>
                <a:lnTo>
                  <a:pt x="88" y="23"/>
                </a:lnTo>
                <a:lnTo>
                  <a:pt x="80" y="0"/>
                </a:lnTo>
                <a:lnTo>
                  <a:pt x="0" y="8"/>
                </a:lnTo>
                <a:close/>
              </a:path>
            </a:pathLst>
          </a:custGeom>
          <a:solidFill>
            <a:srgbClr val="7FD8FF"/>
          </a:solidFill>
          <a:ln w="11113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 rot="12609630" flipH="1">
            <a:off x="3819525" y="5111750"/>
            <a:ext cx="1527175" cy="1227138"/>
            <a:chOff x="2927" y="1170"/>
            <a:chExt cx="962" cy="773"/>
          </a:xfrm>
        </p:grpSpPr>
        <p:sp>
          <p:nvSpPr>
            <p:cNvPr id="36" name="Freeform 21"/>
            <p:cNvSpPr>
              <a:spLocks/>
            </p:cNvSpPr>
            <p:nvPr/>
          </p:nvSpPr>
          <p:spPr bwMode="auto">
            <a:xfrm>
              <a:off x="2927" y="1170"/>
              <a:ext cx="372" cy="195"/>
            </a:xfrm>
            <a:custGeom>
              <a:avLst/>
              <a:gdLst>
                <a:gd name="T0" fmla="*/ 7 w 372"/>
                <a:gd name="T1" fmla="*/ 0 h 195"/>
                <a:gd name="T2" fmla="*/ 36 w 372"/>
                <a:gd name="T3" fmla="*/ 0 h 195"/>
                <a:gd name="T4" fmla="*/ 58 w 372"/>
                <a:gd name="T5" fmla="*/ 7 h 195"/>
                <a:gd name="T6" fmla="*/ 80 w 372"/>
                <a:gd name="T7" fmla="*/ 7 h 195"/>
                <a:gd name="T8" fmla="*/ 102 w 372"/>
                <a:gd name="T9" fmla="*/ 15 h 195"/>
                <a:gd name="T10" fmla="*/ 124 w 372"/>
                <a:gd name="T11" fmla="*/ 23 h 195"/>
                <a:gd name="T12" fmla="*/ 146 w 372"/>
                <a:gd name="T13" fmla="*/ 30 h 195"/>
                <a:gd name="T14" fmla="*/ 160 w 372"/>
                <a:gd name="T15" fmla="*/ 30 h 195"/>
                <a:gd name="T16" fmla="*/ 182 w 372"/>
                <a:gd name="T17" fmla="*/ 38 h 195"/>
                <a:gd name="T18" fmla="*/ 204 w 372"/>
                <a:gd name="T19" fmla="*/ 45 h 195"/>
                <a:gd name="T20" fmla="*/ 226 w 372"/>
                <a:gd name="T21" fmla="*/ 53 h 195"/>
                <a:gd name="T22" fmla="*/ 248 w 372"/>
                <a:gd name="T23" fmla="*/ 60 h 195"/>
                <a:gd name="T24" fmla="*/ 270 w 372"/>
                <a:gd name="T25" fmla="*/ 68 h 195"/>
                <a:gd name="T26" fmla="*/ 291 w 372"/>
                <a:gd name="T27" fmla="*/ 83 h 195"/>
                <a:gd name="T28" fmla="*/ 313 w 372"/>
                <a:gd name="T29" fmla="*/ 90 h 195"/>
                <a:gd name="T30" fmla="*/ 335 w 372"/>
                <a:gd name="T31" fmla="*/ 98 h 195"/>
                <a:gd name="T32" fmla="*/ 350 w 372"/>
                <a:gd name="T33" fmla="*/ 105 h 195"/>
                <a:gd name="T34" fmla="*/ 372 w 372"/>
                <a:gd name="T35" fmla="*/ 120 h 195"/>
                <a:gd name="T36" fmla="*/ 372 w 372"/>
                <a:gd name="T37" fmla="*/ 120 h 195"/>
                <a:gd name="T38" fmla="*/ 335 w 372"/>
                <a:gd name="T39" fmla="*/ 195 h 195"/>
                <a:gd name="T40" fmla="*/ 321 w 372"/>
                <a:gd name="T41" fmla="*/ 188 h 195"/>
                <a:gd name="T42" fmla="*/ 299 w 372"/>
                <a:gd name="T43" fmla="*/ 173 h 195"/>
                <a:gd name="T44" fmla="*/ 277 w 372"/>
                <a:gd name="T45" fmla="*/ 165 h 195"/>
                <a:gd name="T46" fmla="*/ 262 w 372"/>
                <a:gd name="T47" fmla="*/ 158 h 195"/>
                <a:gd name="T48" fmla="*/ 240 w 372"/>
                <a:gd name="T49" fmla="*/ 150 h 195"/>
                <a:gd name="T50" fmla="*/ 219 w 372"/>
                <a:gd name="T51" fmla="*/ 143 h 195"/>
                <a:gd name="T52" fmla="*/ 204 w 372"/>
                <a:gd name="T53" fmla="*/ 135 h 195"/>
                <a:gd name="T54" fmla="*/ 182 w 372"/>
                <a:gd name="T55" fmla="*/ 128 h 195"/>
                <a:gd name="T56" fmla="*/ 160 w 372"/>
                <a:gd name="T57" fmla="*/ 120 h 195"/>
                <a:gd name="T58" fmla="*/ 138 w 372"/>
                <a:gd name="T59" fmla="*/ 113 h 195"/>
                <a:gd name="T60" fmla="*/ 124 w 372"/>
                <a:gd name="T61" fmla="*/ 113 h 195"/>
                <a:gd name="T62" fmla="*/ 102 w 372"/>
                <a:gd name="T63" fmla="*/ 105 h 195"/>
                <a:gd name="T64" fmla="*/ 80 w 372"/>
                <a:gd name="T65" fmla="*/ 98 h 195"/>
                <a:gd name="T66" fmla="*/ 58 w 372"/>
                <a:gd name="T67" fmla="*/ 90 h 195"/>
                <a:gd name="T68" fmla="*/ 36 w 372"/>
                <a:gd name="T69" fmla="*/ 90 h 195"/>
                <a:gd name="T70" fmla="*/ 22 w 372"/>
                <a:gd name="T71" fmla="*/ 83 h 195"/>
                <a:gd name="T72" fmla="*/ 0 w 372"/>
                <a:gd name="T73" fmla="*/ 83 h 195"/>
                <a:gd name="T74" fmla="*/ 0 w 372"/>
                <a:gd name="T75" fmla="*/ 83 h 195"/>
                <a:gd name="T76" fmla="*/ 7 w 372"/>
                <a:gd name="T77" fmla="*/ 0 h 19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72"/>
                <a:gd name="T118" fmla="*/ 0 h 195"/>
                <a:gd name="T119" fmla="*/ 372 w 372"/>
                <a:gd name="T120" fmla="*/ 195 h 19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72" h="195">
                  <a:moveTo>
                    <a:pt x="7" y="0"/>
                  </a:moveTo>
                  <a:lnTo>
                    <a:pt x="36" y="0"/>
                  </a:lnTo>
                  <a:lnTo>
                    <a:pt x="58" y="7"/>
                  </a:lnTo>
                  <a:lnTo>
                    <a:pt x="80" y="7"/>
                  </a:lnTo>
                  <a:lnTo>
                    <a:pt x="102" y="15"/>
                  </a:lnTo>
                  <a:lnTo>
                    <a:pt x="124" y="23"/>
                  </a:lnTo>
                  <a:lnTo>
                    <a:pt x="146" y="30"/>
                  </a:lnTo>
                  <a:lnTo>
                    <a:pt x="160" y="30"/>
                  </a:lnTo>
                  <a:lnTo>
                    <a:pt x="182" y="38"/>
                  </a:lnTo>
                  <a:lnTo>
                    <a:pt x="204" y="45"/>
                  </a:lnTo>
                  <a:lnTo>
                    <a:pt x="226" y="53"/>
                  </a:lnTo>
                  <a:lnTo>
                    <a:pt x="248" y="60"/>
                  </a:lnTo>
                  <a:lnTo>
                    <a:pt x="270" y="68"/>
                  </a:lnTo>
                  <a:lnTo>
                    <a:pt x="291" y="83"/>
                  </a:lnTo>
                  <a:lnTo>
                    <a:pt x="313" y="90"/>
                  </a:lnTo>
                  <a:lnTo>
                    <a:pt x="335" y="98"/>
                  </a:lnTo>
                  <a:lnTo>
                    <a:pt x="350" y="105"/>
                  </a:lnTo>
                  <a:lnTo>
                    <a:pt x="372" y="120"/>
                  </a:lnTo>
                  <a:lnTo>
                    <a:pt x="335" y="195"/>
                  </a:lnTo>
                  <a:lnTo>
                    <a:pt x="321" y="188"/>
                  </a:lnTo>
                  <a:lnTo>
                    <a:pt x="299" y="173"/>
                  </a:lnTo>
                  <a:lnTo>
                    <a:pt x="277" y="165"/>
                  </a:lnTo>
                  <a:lnTo>
                    <a:pt x="262" y="158"/>
                  </a:lnTo>
                  <a:lnTo>
                    <a:pt x="240" y="150"/>
                  </a:lnTo>
                  <a:lnTo>
                    <a:pt x="219" y="143"/>
                  </a:lnTo>
                  <a:lnTo>
                    <a:pt x="204" y="135"/>
                  </a:lnTo>
                  <a:lnTo>
                    <a:pt x="182" y="128"/>
                  </a:lnTo>
                  <a:lnTo>
                    <a:pt x="160" y="120"/>
                  </a:lnTo>
                  <a:lnTo>
                    <a:pt x="138" y="113"/>
                  </a:lnTo>
                  <a:lnTo>
                    <a:pt x="124" y="113"/>
                  </a:lnTo>
                  <a:lnTo>
                    <a:pt x="102" y="105"/>
                  </a:lnTo>
                  <a:lnTo>
                    <a:pt x="80" y="98"/>
                  </a:lnTo>
                  <a:lnTo>
                    <a:pt x="58" y="90"/>
                  </a:lnTo>
                  <a:lnTo>
                    <a:pt x="36" y="90"/>
                  </a:lnTo>
                  <a:lnTo>
                    <a:pt x="22" y="83"/>
                  </a:lnTo>
                  <a:lnTo>
                    <a:pt x="0" y="8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E77FFF"/>
            </a:solidFill>
            <a:ln w="11113">
              <a:solidFill>
                <a:srgbClr val="D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2"/>
            <p:cNvSpPr>
              <a:spLocks/>
            </p:cNvSpPr>
            <p:nvPr/>
          </p:nvSpPr>
          <p:spPr bwMode="auto">
            <a:xfrm>
              <a:off x="3291" y="1305"/>
              <a:ext cx="576" cy="600"/>
            </a:xfrm>
            <a:custGeom>
              <a:avLst/>
              <a:gdLst>
                <a:gd name="T0" fmla="*/ 59 w 576"/>
                <a:gd name="T1" fmla="*/ 15 h 600"/>
                <a:gd name="T2" fmla="*/ 102 w 576"/>
                <a:gd name="T3" fmla="*/ 38 h 600"/>
                <a:gd name="T4" fmla="*/ 139 w 576"/>
                <a:gd name="T5" fmla="*/ 60 h 600"/>
                <a:gd name="T6" fmla="*/ 175 w 576"/>
                <a:gd name="T7" fmla="*/ 83 h 600"/>
                <a:gd name="T8" fmla="*/ 212 w 576"/>
                <a:gd name="T9" fmla="*/ 113 h 600"/>
                <a:gd name="T10" fmla="*/ 248 w 576"/>
                <a:gd name="T11" fmla="*/ 143 h 600"/>
                <a:gd name="T12" fmla="*/ 277 w 576"/>
                <a:gd name="T13" fmla="*/ 173 h 600"/>
                <a:gd name="T14" fmla="*/ 314 w 576"/>
                <a:gd name="T15" fmla="*/ 203 h 600"/>
                <a:gd name="T16" fmla="*/ 343 w 576"/>
                <a:gd name="T17" fmla="*/ 233 h 600"/>
                <a:gd name="T18" fmla="*/ 379 w 576"/>
                <a:gd name="T19" fmla="*/ 270 h 600"/>
                <a:gd name="T20" fmla="*/ 408 w 576"/>
                <a:gd name="T21" fmla="*/ 300 h 600"/>
                <a:gd name="T22" fmla="*/ 438 w 576"/>
                <a:gd name="T23" fmla="*/ 338 h 600"/>
                <a:gd name="T24" fmla="*/ 467 w 576"/>
                <a:gd name="T25" fmla="*/ 375 h 600"/>
                <a:gd name="T26" fmla="*/ 489 w 576"/>
                <a:gd name="T27" fmla="*/ 413 h 600"/>
                <a:gd name="T28" fmla="*/ 518 w 576"/>
                <a:gd name="T29" fmla="*/ 450 h 600"/>
                <a:gd name="T30" fmla="*/ 540 w 576"/>
                <a:gd name="T31" fmla="*/ 488 h 600"/>
                <a:gd name="T32" fmla="*/ 562 w 576"/>
                <a:gd name="T33" fmla="*/ 525 h 600"/>
                <a:gd name="T34" fmla="*/ 576 w 576"/>
                <a:gd name="T35" fmla="*/ 563 h 600"/>
                <a:gd name="T36" fmla="*/ 496 w 576"/>
                <a:gd name="T37" fmla="*/ 578 h 600"/>
                <a:gd name="T38" fmla="*/ 474 w 576"/>
                <a:gd name="T39" fmla="*/ 540 h 600"/>
                <a:gd name="T40" fmla="*/ 452 w 576"/>
                <a:gd name="T41" fmla="*/ 503 h 600"/>
                <a:gd name="T42" fmla="*/ 430 w 576"/>
                <a:gd name="T43" fmla="*/ 465 h 600"/>
                <a:gd name="T44" fmla="*/ 401 w 576"/>
                <a:gd name="T45" fmla="*/ 435 h 600"/>
                <a:gd name="T46" fmla="*/ 379 w 576"/>
                <a:gd name="T47" fmla="*/ 398 h 600"/>
                <a:gd name="T48" fmla="*/ 350 w 576"/>
                <a:gd name="T49" fmla="*/ 368 h 600"/>
                <a:gd name="T50" fmla="*/ 321 w 576"/>
                <a:gd name="T51" fmla="*/ 330 h 600"/>
                <a:gd name="T52" fmla="*/ 292 w 576"/>
                <a:gd name="T53" fmla="*/ 300 h 600"/>
                <a:gd name="T54" fmla="*/ 263 w 576"/>
                <a:gd name="T55" fmla="*/ 270 h 600"/>
                <a:gd name="T56" fmla="*/ 234 w 576"/>
                <a:gd name="T57" fmla="*/ 240 h 600"/>
                <a:gd name="T58" fmla="*/ 204 w 576"/>
                <a:gd name="T59" fmla="*/ 210 h 600"/>
                <a:gd name="T60" fmla="*/ 168 w 576"/>
                <a:gd name="T61" fmla="*/ 188 h 600"/>
                <a:gd name="T62" fmla="*/ 139 w 576"/>
                <a:gd name="T63" fmla="*/ 158 h 600"/>
                <a:gd name="T64" fmla="*/ 102 w 576"/>
                <a:gd name="T65" fmla="*/ 135 h 600"/>
                <a:gd name="T66" fmla="*/ 66 w 576"/>
                <a:gd name="T67" fmla="*/ 113 h 600"/>
                <a:gd name="T68" fmla="*/ 29 w 576"/>
                <a:gd name="T69" fmla="*/ 90 h 600"/>
                <a:gd name="T70" fmla="*/ 0 w 576"/>
                <a:gd name="T71" fmla="*/ 75 h 60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576"/>
                <a:gd name="T109" fmla="*/ 0 h 600"/>
                <a:gd name="T110" fmla="*/ 576 w 576"/>
                <a:gd name="T111" fmla="*/ 600 h 60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576" h="600">
                  <a:moveTo>
                    <a:pt x="44" y="0"/>
                  </a:moveTo>
                  <a:lnTo>
                    <a:pt x="59" y="15"/>
                  </a:lnTo>
                  <a:lnTo>
                    <a:pt x="81" y="23"/>
                  </a:lnTo>
                  <a:lnTo>
                    <a:pt x="102" y="38"/>
                  </a:lnTo>
                  <a:lnTo>
                    <a:pt x="117" y="45"/>
                  </a:lnTo>
                  <a:lnTo>
                    <a:pt x="139" y="60"/>
                  </a:lnTo>
                  <a:lnTo>
                    <a:pt x="153" y="75"/>
                  </a:lnTo>
                  <a:lnTo>
                    <a:pt x="175" y="83"/>
                  </a:lnTo>
                  <a:lnTo>
                    <a:pt x="190" y="98"/>
                  </a:lnTo>
                  <a:lnTo>
                    <a:pt x="212" y="113"/>
                  </a:lnTo>
                  <a:lnTo>
                    <a:pt x="226" y="128"/>
                  </a:lnTo>
                  <a:lnTo>
                    <a:pt x="248" y="143"/>
                  </a:lnTo>
                  <a:lnTo>
                    <a:pt x="263" y="158"/>
                  </a:lnTo>
                  <a:lnTo>
                    <a:pt x="277" y="173"/>
                  </a:lnTo>
                  <a:lnTo>
                    <a:pt x="299" y="188"/>
                  </a:lnTo>
                  <a:lnTo>
                    <a:pt x="314" y="203"/>
                  </a:lnTo>
                  <a:lnTo>
                    <a:pt x="328" y="218"/>
                  </a:lnTo>
                  <a:lnTo>
                    <a:pt x="343" y="233"/>
                  </a:lnTo>
                  <a:lnTo>
                    <a:pt x="365" y="248"/>
                  </a:lnTo>
                  <a:lnTo>
                    <a:pt x="379" y="270"/>
                  </a:lnTo>
                  <a:lnTo>
                    <a:pt x="394" y="285"/>
                  </a:lnTo>
                  <a:lnTo>
                    <a:pt x="408" y="300"/>
                  </a:lnTo>
                  <a:lnTo>
                    <a:pt x="423" y="323"/>
                  </a:lnTo>
                  <a:lnTo>
                    <a:pt x="438" y="338"/>
                  </a:lnTo>
                  <a:lnTo>
                    <a:pt x="452" y="353"/>
                  </a:lnTo>
                  <a:lnTo>
                    <a:pt x="467" y="375"/>
                  </a:lnTo>
                  <a:lnTo>
                    <a:pt x="474" y="390"/>
                  </a:lnTo>
                  <a:lnTo>
                    <a:pt x="489" y="413"/>
                  </a:lnTo>
                  <a:lnTo>
                    <a:pt x="503" y="428"/>
                  </a:lnTo>
                  <a:lnTo>
                    <a:pt x="518" y="450"/>
                  </a:lnTo>
                  <a:lnTo>
                    <a:pt x="525" y="465"/>
                  </a:lnTo>
                  <a:lnTo>
                    <a:pt x="540" y="488"/>
                  </a:lnTo>
                  <a:lnTo>
                    <a:pt x="547" y="510"/>
                  </a:lnTo>
                  <a:lnTo>
                    <a:pt x="562" y="525"/>
                  </a:lnTo>
                  <a:lnTo>
                    <a:pt x="569" y="548"/>
                  </a:lnTo>
                  <a:lnTo>
                    <a:pt x="576" y="563"/>
                  </a:lnTo>
                  <a:lnTo>
                    <a:pt x="503" y="600"/>
                  </a:lnTo>
                  <a:lnTo>
                    <a:pt x="496" y="578"/>
                  </a:lnTo>
                  <a:lnTo>
                    <a:pt x="481" y="563"/>
                  </a:lnTo>
                  <a:lnTo>
                    <a:pt x="474" y="540"/>
                  </a:lnTo>
                  <a:lnTo>
                    <a:pt x="459" y="525"/>
                  </a:lnTo>
                  <a:lnTo>
                    <a:pt x="452" y="503"/>
                  </a:lnTo>
                  <a:lnTo>
                    <a:pt x="438" y="488"/>
                  </a:lnTo>
                  <a:lnTo>
                    <a:pt x="430" y="465"/>
                  </a:lnTo>
                  <a:lnTo>
                    <a:pt x="416" y="450"/>
                  </a:lnTo>
                  <a:lnTo>
                    <a:pt x="401" y="435"/>
                  </a:lnTo>
                  <a:lnTo>
                    <a:pt x="394" y="413"/>
                  </a:lnTo>
                  <a:lnTo>
                    <a:pt x="379" y="398"/>
                  </a:lnTo>
                  <a:lnTo>
                    <a:pt x="365" y="383"/>
                  </a:lnTo>
                  <a:lnTo>
                    <a:pt x="350" y="368"/>
                  </a:lnTo>
                  <a:lnTo>
                    <a:pt x="336" y="353"/>
                  </a:lnTo>
                  <a:lnTo>
                    <a:pt x="321" y="330"/>
                  </a:lnTo>
                  <a:lnTo>
                    <a:pt x="314" y="315"/>
                  </a:lnTo>
                  <a:lnTo>
                    <a:pt x="292" y="300"/>
                  </a:lnTo>
                  <a:lnTo>
                    <a:pt x="277" y="285"/>
                  </a:lnTo>
                  <a:lnTo>
                    <a:pt x="263" y="270"/>
                  </a:lnTo>
                  <a:lnTo>
                    <a:pt x="248" y="255"/>
                  </a:lnTo>
                  <a:lnTo>
                    <a:pt x="234" y="240"/>
                  </a:lnTo>
                  <a:lnTo>
                    <a:pt x="219" y="225"/>
                  </a:lnTo>
                  <a:lnTo>
                    <a:pt x="204" y="210"/>
                  </a:lnTo>
                  <a:lnTo>
                    <a:pt x="190" y="203"/>
                  </a:lnTo>
                  <a:lnTo>
                    <a:pt x="168" y="188"/>
                  </a:lnTo>
                  <a:lnTo>
                    <a:pt x="153" y="173"/>
                  </a:lnTo>
                  <a:lnTo>
                    <a:pt x="139" y="158"/>
                  </a:lnTo>
                  <a:lnTo>
                    <a:pt x="117" y="150"/>
                  </a:lnTo>
                  <a:lnTo>
                    <a:pt x="102" y="135"/>
                  </a:lnTo>
                  <a:lnTo>
                    <a:pt x="88" y="128"/>
                  </a:lnTo>
                  <a:lnTo>
                    <a:pt x="66" y="113"/>
                  </a:lnTo>
                  <a:lnTo>
                    <a:pt x="51" y="105"/>
                  </a:lnTo>
                  <a:lnTo>
                    <a:pt x="29" y="90"/>
                  </a:lnTo>
                  <a:lnTo>
                    <a:pt x="15" y="83"/>
                  </a:lnTo>
                  <a:lnTo>
                    <a:pt x="0" y="75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D8FF7F"/>
            </a:solidFill>
            <a:ln w="11113">
              <a:solidFill>
                <a:srgbClr val="B1FF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3"/>
            <p:cNvSpPr>
              <a:spLocks/>
            </p:cNvSpPr>
            <p:nvPr/>
          </p:nvSpPr>
          <p:spPr bwMode="auto">
            <a:xfrm>
              <a:off x="3794" y="1868"/>
              <a:ext cx="95" cy="75"/>
            </a:xfrm>
            <a:custGeom>
              <a:avLst/>
              <a:gdLst>
                <a:gd name="T0" fmla="*/ 73 w 95"/>
                <a:gd name="T1" fmla="*/ 0 h 75"/>
                <a:gd name="T2" fmla="*/ 88 w 95"/>
                <a:gd name="T3" fmla="*/ 22 h 75"/>
                <a:gd name="T4" fmla="*/ 95 w 95"/>
                <a:gd name="T5" fmla="*/ 37 h 75"/>
                <a:gd name="T6" fmla="*/ 22 w 95"/>
                <a:gd name="T7" fmla="*/ 75 h 75"/>
                <a:gd name="T8" fmla="*/ 8 w 95"/>
                <a:gd name="T9" fmla="*/ 52 h 75"/>
                <a:gd name="T10" fmla="*/ 0 w 95"/>
                <a:gd name="T11" fmla="*/ 37 h 75"/>
                <a:gd name="T12" fmla="*/ 73 w 95"/>
                <a:gd name="T13" fmla="*/ 0 h 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5"/>
                <a:gd name="T22" fmla="*/ 0 h 75"/>
                <a:gd name="T23" fmla="*/ 95 w 95"/>
                <a:gd name="T24" fmla="*/ 75 h 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5" h="75">
                  <a:moveTo>
                    <a:pt x="73" y="0"/>
                  </a:moveTo>
                  <a:lnTo>
                    <a:pt x="88" y="22"/>
                  </a:lnTo>
                  <a:lnTo>
                    <a:pt x="95" y="37"/>
                  </a:lnTo>
                  <a:lnTo>
                    <a:pt x="22" y="75"/>
                  </a:lnTo>
                  <a:lnTo>
                    <a:pt x="8" y="52"/>
                  </a:lnTo>
                  <a:lnTo>
                    <a:pt x="0" y="37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E77FFF"/>
            </a:solidFill>
            <a:ln w="11113">
              <a:solidFill>
                <a:srgbClr val="D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Freeform 24"/>
          <p:cNvSpPr>
            <a:spLocks/>
          </p:cNvSpPr>
          <p:nvPr/>
        </p:nvSpPr>
        <p:spPr bwMode="auto">
          <a:xfrm rot="3399765" flipH="1">
            <a:off x="1746250" y="4789488"/>
            <a:ext cx="2128838" cy="430212"/>
          </a:xfrm>
          <a:custGeom>
            <a:avLst/>
            <a:gdLst>
              <a:gd name="T0" fmla="*/ 37 w 1341"/>
              <a:gd name="T1" fmla="*/ 98 h 271"/>
              <a:gd name="T2" fmla="*/ 102 w 1341"/>
              <a:gd name="T3" fmla="*/ 128 h 271"/>
              <a:gd name="T4" fmla="*/ 161 w 1341"/>
              <a:gd name="T5" fmla="*/ 158 h 271"/>
              <a:gd name="T6" fmla="*/ 226 w 1341"/>
              <a:gd name="T7" fmla="*/ 188 h 271"/>
              <a:gd name="T8" fmla="*/ 285 w 1341"/>
              <a:gd name="T9" fmla="*/ 210 h 271"/>
              <a:gd name="T10" fmla="*/ 350 w 1341"/>
              <a:gd name="T11" fmla="*/ 225 h 271"/>
              <a:gd name="T12" fmla="*/ 416 w 1341"/>
              <a:gd name="T13" fmla="*/ 241 h 271"/>
              <a:gd name="T14" fmla="*/ 481 w 1341"/>
              <a:gd name="T15" fmla="*/ 256 h 271"/>
              <a:gd name="T16" fmla="*/ 547 w 1341"/>
              <a:gd name="T17" fmla="*/ 263 h 271"/>
              <a:gd name="T18" fmla="*/ 620 w 1341"/>
              <a:gd name="T19" fmla="*/ 271 h 271"/>
              <a:gd name="T20" fmla="*/ 685 w 1341"/>
              <a:gd name="T21" fmla="*/ 271 h 271"/>
              <a:gd name="T22" fmla="*/ 751 w 1341"/>
              <a:gd name="T23" fmla="*/ 271 h 271"/>
              <a:gd name="T24" fmla="*/ 817 w 1341"/>
              <a:gd name="T25" fmla="*/ 263 h 271"/>
              <a:gd name="T26" fmla="*/ 882 w 1341"/>
              <a:gd name="T27" fmla="*/ 248 h 271"/>
              <a:gd name="T28" fmla="*/ 948 w 1341"/>
              <a:gd name="T29" fmla="*/ 241 h 271"/>
              <a:gd name="T30" fmla="*/ 1013 w 1341"/>
              <a:gd name="T31" fmla="*/ 225 h 271"/>
              <a:gd name="T32" fmla="*/ 1079 w 1341"/>
              <a:gd name="T33" fmla="*/ 203 h 271"/>
              <a:gd name="T34" fmla="*/ 1145 w 1341"/>
              <a:gd name="T35" fmla="*/ 180 h 271"/>
              <a:gd name="T36" fmla="*/ 1203 w 1341"/>
              <a:gd name="T37" fmla="*/ 150 h 271"/>
              <a:gd name="T38" fmla="*/ 1268 w 1341"/>
              <a:gd name="T39" fmla="*/ 120 h 271"/>
              <a:gd name="T40" fmla="*/ 1327 w 1341"/>
              <a:gd name="T41" fmla="*/ 83 h 271"/>
              <a:gd name="T42" fmla="*/ 1276 w 1341"/>
              <a:gd name="T43" fmla="*/ 15 h 271"/>
              <a:gd name="T44" fmla="*/ 1225 w 1341"/>
              <a:gd name="T45" fmla="*/ 45 h 271"/>
              <a:gd name="T46" fmla="*/ 1166 w 1341"/>
              <a:gd name="T47" fmla="*/ 75 h 271"/>
              <a:gd name="T48" fmla="*/ 1108 w 1341"/>
              <a:gd name="T49" fmla="*/ 98 h 271"/>
              <a:gd name="T50" fmla="*/ 1050 w 1341"/>
              <a:gd name="T51" fmla="*/ 120 h 271"/>
              <a:gd name="T52" fmla="*/ 984 w 1341"/>
              <a:gd name="T53" fmla="*/ 143 h 271"/>
              <a:gd name="T54" fmla="*/ 926 w 1341"/>
              <a:gd name="T55" fmla="*/ 158 h 271"/>
              <a:gd name="T56" fmla="*/ 868 w 1341"/>
              <a:gd name="T57" fmla="*/ 173 h 271"/>
              <a:gd name="T58" fmla="*/ 802 w 1341"/>
              <a:gd name="T59" fmla="*/ 180 h 271"/>
              <a:gd name="T60" fmla="*/ 736 w 1341"/>
              <a:gd name="T61" fmla="*/ 180 h 271"/>
              <a:gd name="T62" fmla="*/ 678 w 1341"/>
              <a:gd name="T63" fmla="*/ 188 h 271"/>
              <a:gd name="T64" fmla="*/ 613 w 1341"/>
              <a:gd name="T65" fmla="*/ 180 h 271"/>
              <a:gd name="T66" fmla="*/ 547 w 1341"/>
              <a:gd name="T67" fmla="*/ 180 h 271"/>
              <a:gd name="T68" fmla="*/ 489 w 1341"/>
              <a:gd name="T69" fmla="*/ 173 h 271"/>
              <a:gd name="T70" fmla="*/ 423 w 1341"/>
              <a:gd name="T71" fmla="*/ 158 h 271"/>
              <a:gd name="T72" fmla="*/ 365 w 1341"/>
              <a:gd name="T73" fmla="*/ 143 h 271"/>
              <a:gd name="T74" fmla="*/ 306 w 1341"/>
              <a:gd name="T75" fmla="*/ 128 h 271"/>
              <a:gd name="T76" fmla="*/ 241 w 1341"/>
              <a:gd name="T77" fmla="*/ 105 h 271"/>
              <a:gd name="T78" fmla="*/ 183 w 1341"/>
              <a:gd name="T79" fmla="*/ 75 h 271"/>
              <a:gd name="T80" fmla="*/ 132 w 1341"/>
              <a:gd name="T81" fmla="*/ 53 h 271"/>
              <a:gd name="T82" fmla="*/ 73 w 1341"/>
              <a:gd name="T83" fmla="*/ 23 h 271"/>
              <a:gd name="T84" fmla="*/ 0 w 1341"/>
              <a:gd name="T85" fmla="*/ 75 h 27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341"/>
              <a:gd name="T130" fmla="*/ 0 h 271"/>
              <a:gd name="T131" fmla="*/ 1341 w 1341"/>
              <a:gd name="T132" fmla="*/ 271 h 27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341" h="271">
                <a:moveTo>
                  <a:pt x="0" y="75"/>
                </a:moveTo>
                <a:lnTo>
                  <a:pt x="22" y="83"/>
                </a:lnTo>
                <a:lnTo>
                  <a:pt x="37" y="98"/>
                </a:lnTo>
                <a:lnTo>
                  <a:pt x="59" y="105"/>
                </a:lnTo>
                <a:lnTo>
                  <a:pt x="81" y="120"/>
                </a:lnTo>
                <a:lnTo>
                  <a:pt x="102" y="128"/>
                </a:lnTo>
                <a:lnTo>
                  <a:pt x="117" y="143"/>
                </a:lnTo>
                <a:lnTo>
                  <a:pt x="139" y="150"/>
                </a:lnTo>
                <a:lnTo>
                  <a:pt x="161" y="158"/>
                </a:lnTo>
                <a:lnTo>
                  <a:pt x="183" y="165"/>
                </a:lnTo>
                <a:lnTo>
                  <a:pt x="204" y="180"/>
                </a:lnTo>
                <a:lnTo>
                  <a:pt x="226" y="188"/>
                </a:lnTo>
                <a:lnTo>
                  <a:pt x="241" y="195"/>
                </a:lnTo>
                <a:lnTo>
                  <a:pt x="263" y="203"/>
                </a:lnTo>
                <a:lnTo>
                  <a:pt x="285" y="210"/>
                </a:lnTo>
                <a:lnTo>
                  <a:pt x="306" y="218"/>
                </a:lnTo>
                <a:lnTo>
                  <a:pt x="328" y="218"/>
                </a:lnTo>
                <a:lnTo>
                  <a:pt x="350" y="225"/>
                </a:lnTo>
                <a:lnTo>
                  <a:pt x="372" y="233"/>
                </a:lnTo>
                <a:lnTo>
                  <a:pt x="394" y="241"/>
                </a:lnTo>
                <a:lnTo>
                  <a:pt x="416" y="241"/>
                </a:lnTo>
                <a:lnTo>
                  <a:pt x="438" y="248"/>
                </a:lnTo>
                <a:lnTo>
                  <a:pt x="459" y="248"/>
                </a:lnTo>
                <a:lnTo>
                  <a:pt x="481" y="256"/>
                </a:lnTo>
                <a:lnTo>
                  <a:pt x="503" y="256"/>
                </a:lnTo>
                <a:lnTo>
                  <a:pt x="525" y="263"/>
                </a:lnTo>
                <a:lnTo>
                  <a:pt x="547" y="263"/>
                </a:lnTo>
                <a:lnTo>
                  <a:pt x="569" y="263"/>
                </a:lnTo>
                <a:lnTo>
                  <a:pt x="598" y="263"/>
                </a:lnTo>
                <a:lnTo>
                  <a:pt x="620" y="271"/>
                </a:lnTo>
                <a:lnTo>
                  <a:pt x="642" y="271"/>
                </a:lnTo>
                <a:lnTo>
                  <a:pt x="664" y="271"/>
                </a:lnTo>
                <a:lnTo>
                  <a:pt x="685" y="271"/>
                </a:lnTo>
                <a:lnTo>
                  <a:pt x="707" y="271"/>
                </a:lnTo>
                <a:lnTo>
                  <a:pt x="729" y="271"/>
                </a:lnTo>
                <a:lnTo>
                  <a:pt x="751" y="271"/>
                </a:lnTo>
                <a:lnTo>
                  <a:pt x="773" y="263"/>
                </a:lnTo>
                <a:lnTo>
                  <a:pt x="795" y="263"/>
                </a:lnTo>
                <a:lnTo>
                  <a:pt x="817" y="263"/>
                </a:lnTo>
                <a:lnTo>
                  <a:pt x="838" y="256"/>
                </a:lnTo>
                <a:lnTo>
                  <a:pt x="860" y="256"/>
                </a:lnTo>
                <a:lnTo>
                  <a:pt x="882" y="248"/>
                </a:lnTo>
                <a:lnTo>
                  <a:pt x="904" y="248"/>
                </a:lnTo>
                <a:lnTo>
                  <a:pt x="926" y="241"/>
                </a:lnTo>
                <a:lnTo>
                  <a:pt x="948" y="241"/>
                </a:lnTo>
                <a:lnTo>
                  <a:pt x="977" y="233"/>
                </a:lnTo>
                <a:lnTo>
                  <a:pt x="992" y="225"/>
                </a:lnTo>
                <a:lnTo>
                  <a:pt x="1013" y="225"/>
                </a:lnTo>
                <a:lnTo>
                  <a:pt x="1035" y="218"/>
                </a:lnTo>
                <a:lnTo>
                  <a:pt x="1057" y="210"/>
                </a:lnTo>
                <a:lnTo>
                  <a:pt x="1079" y="203"/>
                </a:lnTo>
                <a:lnTo>
                  <a:pt x="1101" y="195"/>
                </a:lnTo>
                <a:lnTo>
                  <a:pt x="1123" y="188"/>
                </a:lnTo>
                <a:lnTo>
                  <a:pt x="1145" y="180"/>
                </a:lnTo>
                <a:lnTo>
                  <a:pt x="1166" y="173"/>
                </a:lnTo>
                <a:lnTo>
                  <a:pt x="1188" y="158"/>
                </a:lnTo>
                <a:lnTo>
                  <a:pt x="1203" y="150"/>
                </a:lnTo>
                <a:lnTo>
                  <a:pt x="1225" y="143"/>
                </a:lnTo>
                <a:lnTo>
                  <a:pt x="1247" y="128"/>
                </a:lnTo>
                <a:lnTo>
                  <a:pt x="1268" y="120"/>
                </a:lnTo>
                <a:lnTo>
                  <a:pt x="1283" y="113"/>
                </a:lnTo>
                <a:lnTo>
                  <a:pt x="1305" y="98"/>
                </a:lnTo>
                <a:lnTo>
                  <a:pt x="1327" y="83"/>
                </a:lnTo>
                <a:lnTo>
                  <a:pt x="1341" y="75"/>
                </a:lnTo>
                <a:lnTo>
                  <a:pt x="1298" y="8"/>
                </a:lnTo>
                <a:lnTo>
                  <a:pt x="1276" y="15"/>
                </a:lnTo>
                <a:lnTo>
                  <a:pt x="1261" y="30"/>
                </a:lnTo>
                <a:lnTo>
                  <a:pt x="1239" y="38"/>
                </a:lnTo>
                <a:lnTo>
                  <a:pt x="1225" y="45"/>
                </a:lnTo>
                <a:lnTo>
                  <a:pt x="1203" y="60"/>
                </a:lnTo>
                <a:lnTo>
                  <a:pt x="1181" y="68"/>
                </a:lnTo>
                <a:lnTo>
                  <a:pt x="1166" y="75"/>
                </a:lnTo>
                <a:lnTo>
                  <a:pt x="1145" y="83"/>
                </a:lnTo>
                <a:lnTo>
                  <a:pt x="1130" y="90"/>
                </a:lnTo>
                <a:lnTo>
                  <a:pt x="1108" y="98"/>
                </a:lnTo>
                <a:lnTo>
                  <a:pt x="1086" y="105"/>
                </a:lnTo>
                <a:lnTo>
                  <a:pt x="1064" y="113"/>
                </a:lnTo>
                <a:lnTo>
                  <a:pt x="1050" y="120"/>
                </a:lnTo>
                <a:lnTo>
                  <a:pt x="1028" y="128"/>
                </a:lnTo>
                <a:lnTo>
                  <a:pt x="1006" y="135"/>
                </a:lnTo>
                <a:lnTo>
                  <a:pt x="984" y="143"/>
                </a:lnTo>
                <a:lnTo>
                  <a:pt x="970" y="150"/>
                </a:lnTo>
                <a:lnTo>
                  <a:pt x="948" y="150"/>
                </a:lnTo>
                <a:lnTo>
                  <a:pt x="926" y="158"/>
                </a:lnTo>
                <a:lnTo>
                  <a:pt x="904" y="158"/>
                </a:lnTo>
                <a:lnTo>
                  <a:pt x="882" y="165"/>
                </a:lnTo>
                <a:lnTo>
                  <a:pt x="868" y="173"/>
                </a:lnTo>
                <a:lnTo>
                  <a:pt x="846" y="173"/>
                </a:lnTo>
                <a:lnTo>
                  <a:pt x="824" y="173"/>
                </a:lnTo>
                <a:lnTo>
                  <a:pt x="802" y="180"/>
                </a:lnTo>
                <a:lnTo>
                  <a:pt x="780" y="180"/>
                </a:lnTo>
                <a:lnTo>
                  <a:pt x="758" y="180"/>
                </a:lnTo>
                <a:lnTo>
                  <a:pt x="736" y="180"/>
                </a:lnTo>
                <a:lnTo>
                  <a:pt x="715" y="180"/>
                </a:lnTo>
                <a:lnTo>
                  <a:pt x="700" y="188"/>
                </a:lnTo>
                <a:lnTo>
                  <a:pt x="678" y="188"/>
                </a:lnTo>
                <a:lnTo>
                  <a:pt x="656" y="188"/>
                </a:lnTo>
                <a:lnTo>
                  <a:pt x="634" y="180"/>
                </a:lnTo>
                <a:lnTo>
                  <a:pt x="613" y="180"/>
                </a:lnTo>
                <a:lnTo>
                  <a:pt x="591" y="180"/>
                </a:lnTo>
                <a:lnTo>
                  <a:pt x="569" y="180"/>
                </a:lnTo>
                <a:lnTo>
                  <a:pt x="547" y="180"/>
                </a:lnTo>
                <a:lnTo>
                  <a:pt x="532" y="173"/>
                </a:lnTo>
                <a:lnTo>
                  <a:pt x="511" y="173"/>
                </a:lnTo>
                <a:lnTo>
                  <a:pt x="489" y="173"/>
                </a:lnTo>
                <a:lnTo>
                  <a:pt x="467" y="165"/>
                </a:lnTo>
                <a:lnTo>
                  <a:pt x="445" y="165"/>
                </a:lnTo>
                <a:lnTo>
                  <a:pt x="423" y="158"/>
                </a:lnTo>
                <a:lnTo>
                  <a:pt x="408" y="150"/>
                </a:lnTo>
                <a:lnTo>
                  <a:pt x="387" y="150"/>
                </a:lnTo>
                <a:lnTo>
                  <a:pt x="365" y="143"/>
                </a:lnTo>
                <a:lnTo>
                  <a:pt x="343" y="135"/>
                </a:lnTo>
                <a:lnTo>
                  <a:pt x="321" y="128"/>
                </a:lnTo>
                <a:lnTo>
                  <a:pt x="306" y="128"/>
                </a:lnTo>
                <a:lnTo>
                  <a:pt x="285" y="120"/>
                </a:lnTo>
                <a:lnTo>
                  <a:pt x="263" y="113"/>
                </a:lnTo>
                <a:lnTo>
                  <a:pt x="241" y="105"/>
                </a:lnTo>
                <a:lnTo>
                  <a:pt x="226" y="98"/>
                </a:lnTo>
                <a:lnTo>
                  <a:pt x="204" y="83"/>
                </a:lnTo>
                <a:lnTo>
                  <a:pt x="183" y="75"/>
                </a:lnTo>
                <a:lnTo>
                  <a:pt x="168" y="68"/>
                </a:lnTo>
                <a:lnTo>
                  <a:pt x="146" y="60"/>
                </a:lnTo>
                <a:lnTo>
                  <a:pt x="132" y="53"/>
                </a:lnTo>
                <a:lnTo>
                  <a:pt x="110" y="38"/>
                </a:lnTo>
                <a:lnTo>
                  <a:pt x="95" y="30"/>
                </a:lnTo>
                <a:lnTo>
                  <a:pt x="73" y="23"/>
                </a:lnTo>
                <a:lnTo>
                  <a:pt x="59" y="8"/>
                </a:lnTo>
                <a:lnTo>
                  <a:pt x="44" y="0"/>
                </a:lnTo>
                <a:lnTo>
                  <a:pt x="0" y="75"/>
                </a:lnTo>
                <a:close/>
              </a:path>
            </a:pathLst>
          </a:custGeom>
          <a:solidFill>
            <a:srgbClr val="9966FF"/>
          </a:solidFill>
          <a:ln w="11113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25"/>
          <p:cNvSpPr>
            <a:spLocks/>
          </p:cNvSpPr>
          <p:nvPr/>
        </p:nvSpPr>
        <p:spPr bwMode="auto">
          <a:xfrm rot="199662" flipH="1">
            <a:off x="2276475" y="3716338"/>
            <a:ext cx="195263" cy="346075"/>
          </a:xfrm>
          <a:custGeom>
            <a:avLst/>
            <a:gdLst>
              <a:gd name="T0" fmla="*/ 51 w 123"/>
              <a:gd name="T1" fmla="*/ 0 h 218"/>
              <a:gd name="T2" fmla="*/ 43 w 123"/>
              <a:gd name="T3" fmla="*/ 23 h 218"/>
              <a:gd name="T4" fmla="*/ 43 w 123"/>
              <a:gd name="T5" fmla="*/ 45 h 218"/>
              <a:gd name="T6" fmla="*/ 43 w 123"/>
              <a:gd name="T7" fmla="*/ 68 h 218"/>
              <a:gd name="T8" fmla="*/ 36 w 123"/>
              <a:gd name="T9" fmla="*/ 90 h 218"/>
              <a:gd name="T10" fmla="*/ 36 w 123"/>
              <a:gd name="T11" fmla="*/ 98 h 218"/>
              <a:gd name="T12" fmla="*/ 0 w 123"/>
              <a:gd name="T13" fmla="*/ 98 h 218"/>
              <a:gd name="T14" fmla="*/ 58 w 123"/>
              <a:gd name="T15" fmla="*/ 218 h 218"/>
              <a:gd name="T16" fmla="*/ 123 w 123"/>
              <a:gd name="T17" fmla="*/ 105 h 218"/>
              <a:gd name="T18" fmla="*/ 80 w 123"/>
              <a:gd name="T19" fmla="*/ 98 h 218"/>
              <a:gd name="T20" fmla="*/ 80 w 123"/>
              <a:gd name="T21" fmla="*/ 75 h 218"/>
              <a:gd name="T22" fmla="*/ 80 w 123"/>
              <a:gd name="T23" fmla="*/ 60 h 218"/>
              <a:gd name="T24" fmla="*/ 87 w 123"/>
              <a:gd name="T25" fmla="*/ 38 h 218"/>
              <a:gd name="T26" fmla="*/ 87 w 123"/>
              <a:gd name="T27" fmla="*/ 15 h 218"/>
              <a:gd name="T28" fmla="*/ 87 w 123"/>
              <a:gd name="T29" fmla="*/ 8 h 218"/>
              <a:gd name="T30" fmla="*/ 51 w 123"/>
              <a:gd name="T31" fmla="*/ 0 h 21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3"/>
              <a:gd name="T49" fmla="*/ 0 h 218"/>
              <a:gd name="T50" fmla="*/ 123 w 123"/>
              <a:gd name="T51" fmla="*/ 218 h 21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3" h="218">
                <a:moveTo>
                  <a:pt x="51" y="0"/>
                </a:moveTo>
                <a:lnTo>
                  <a:pt x="43" y="23"/>
                </a:lnTo>
                <a:lnTo>
                  <a:pt x="43" y="45"/>
                </a:lnTo>
                <a:lnTo>
                  <a:pt x="43" y="68"/>
                </a:lnTo>
                <a:lnTo>
                  <a:pt x="36" y="90"/>
                </a:lnTo>
                <a:lnTo>
                  <a:pt x="36" y="98"/>
                </a:lnTo>
                <a:lnTo>
                  <a:pt x="0" y="98"/>
                </a:lnTo>
                <a:lnTo>
                  <a:pt x="58" y="218"/>
                </a:lnTo>
                <a:lnTo>
                  <a:pt x="123" y="105"/>
                </a:lnTo>
                <a:lnTo>
                  <a:pt x="80" y="98"/>
                </a:lnTo>
                <a:lnTo>
                  <a:pt x="80" y="75"/>
                </a:lnTo>
                <a:lnTo>
                  <a:pt x="80" y="60"/>
                </a:lnTo>
                <a:lnTo>
                  <a:pt x="87" y="38"/>
                </a:lnTo>
                <a:lnTo>
                  <a:pt x="87" y="15"/>
                </a:lnTo>
                <a:lnTo>
                  <a:pt x="87" y="8"/>
                </a:lnTo>
                <a:lnTo>
                  <a:pt x="51" y="0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26"/>
          <p:cNvSpPr>
            <a:spLocks/>
          </p:cNvSpPr>
          <p:nvPr/>
        </p:nvSpPr>
        <p:spPr bwMode="auto">
          <a:xfrm>
            <a:off x="2366963" y="1844675"/>
            <a:ext cx="1666875" cy="1538288"/>
          </a:xfrm>
          <a:custGeom>
            <a:avLst/>
            <a:gdLst>
              <a:gd name="T0" fmla="*/ 991 w 1050"/>
              <a:gd name="T1" fmla="*/ 8 h 969"/>
              <a:gd name="T2" fmla="*/ 926 w 1050"/>
              <a:gd name="T3" fmla="*/ 23 h 969"/>
              <a:gd name="T4" fmla="*/ 860 w 1050"/>
              <a:gd name="T5" fmla="*/ 46 h 969"/>
              <a:gd name="T6" fmla="*/ 795 w 1050"/>
              <a:gd name="T7" fmla="*/ 68 h 969"/>
              <a:gd name="T8" fmla="*/ 736 w 1050"/>
              <a:gd name="T9" fmla="*/ 91 h 969"/>
              <a:gd name="T10" fmla="*/ 671 w 1050"/>
              <a:gd name="T11" fmla="*/ 121 h 969"/>
              <a:gd name="T12" fmla="*/ 612 w 1050"/>
              <a:gd name="T13" fmla="*/ 151 h 969"/>
              <a:gd name="T14" fmla="*/ 554 w 1050"/>
              <a:gd name="T15" fmla="*/ 188 h 969"/>
              <a:gd name="T16" fmla="*/ 496 w 1050"/>
              <a:gd name="T17" fmla="*/ 226 h 969"/>
              <a:gd name="T18" fmla="*/ 445 w 1050"/>
              <a:gd name="T19" fmla="*/ 271 h 969"/>
              <a:gd name="T20" fmla="*/ 394 w 1050"/>
              <a:gd name="T21" fmla="*/ 316 h 969"/>
              <a:gd name="T22" fmla="*/ 343 w 1050"/>
              <a:gd name="T23" fmla="*/ 361 h 969"/>
              <a:gd name="T24" fmla="*/ 292 w 1050"/>
              <a:gd name="T25" fmla="*/ 406 h 969"/>
              <a:gd name="T26" fmla="*/ 248 w 1050"/>
              <a:gd name="T27" fmla="*/ 458 h 969"/>
              <a:gd name="T28" fmla="*/ 212 w 1050"/>
              <a:gd name="T29" fmla="*/ 518 h 969"/>
              <a:gd name="T30" fmla="*/ 168 w 1050"/>
              <a:gd name="T31" fmla="*/ 571 h 969"/>
              <a:gd name="T32" fmla="*/ 131 w 1050"/>
              <a:gd name="T33" fmla="*/ 631 h 969"/>
              <a:gd name="T34" fmla="*/ 102 w 1050"/>
              <a:gd name="T35" fmla="*/ 691 h 969"/>
              <a:gd name="T36" fmla="*/ 73 w 1050"/>
              <a:gd name="T37" fmla="*/ 751 h 969"/>
              <a:gd name="T38" fmla="*/ 44 w 1050"/>
              <a:gd name="T39" fmla="*/ 818 h 969"/>
              <a:gd name="T40" fmla="*/ 22 w 1050"/>
              <a:gd name="T41" fmla="*/ 878 h 969"/>
              <a:gd name="T42" fmla="*/ 0 w 1050"/>
              <a:gd name="T43" fmla="*/ 946 h 969"/>
              <a:gd name="T44" fmla="*/ 95 w 1050"/>
              <a:gd name="T45" fmla="*/ 924 h 969"/>
              <a:gd name="T46" fmla="*/ 109 w 1050"/>
              <a:gd name="T47" fmla="*/ 863 h 969"/>
              <a:gd name="T48" fmla="*/ 139 w 1050"/>
              <a:gd name="T49" fmla="*/ 803 h 969"/>
              <a:gd name="T50" fmla="*/ 160 w 1050"/>
              <a:gd name="T51" fmla="*/ 751 h 969"/>
              <a:gd name="T52" fmla="*/ 197 w 1050"/>
              <a:gd name="T53" fmla="*/ 691 h 969"/>
              <a:gd name="T54" fmla="*/ 226 w 1050"/>
              <a:gd name="T55" fmla="*/ 638 h 969"/>
              <a:gd name="T56" fmla="*/ 263 w 1050"/>
              <a:gd name="T57" fmla="*/ 578 h 969"/>
              <a:gd name="T58" fmla="*/ 299 w 1050"/>
              <a:gd name="T59" fmla="*/ 533 h 969"/>
              <a:gd name="T60" fmla="*/ 343 w 1050"/>
              <a:gd name="T61" fmla="*/ 481 h 969"/>
              <a:gd name="T62" fmla="*/ 386 w 1050"/>
              <a:gd name="T63" fmla="*/ 436 h 969"/>
              <a:gd name="T64" fmla="*/ 430 w 1050"/>
              <a:gd name="T65" fmla="*/ 391 h 969"/>
              <a:gd name="T66" fmla="*/ 481 w 1050"/>
              <a:gd name="T67" fmla="*/ 346 h 969"/>
              <a:gd name="T68" fmla="*/ 532 w 1050"/>
              <a:gd name="T69" fmla="*/ 308 h 969"/>
              <a:gd name="T70" fmla="*/ 583 w 1050"/>
              <a:gd name="T71" fmla="*/ 271 h 969"/>
              <a:gd name="T72" fmla="*/ 634 w 1050"/>
              <a:gd name="T73" fmla="*/ 241 h 969"/>
              <a:gd name="T74" fmla="*/ 693 w 1050"/>
              <a:gd name="T75" fmla="*/ 203 h 969"/>
              <a:gd name="T76" fmla="*/ 744 w 1050"/>
              <a:gd name="T77" fmla="*/ 181 h 969"/>
              <a:gd name="T78" fmla="*/ 802 w 1050"/>
              <a:gd name="T79" fmla="*/ 151 h 969"/>
              <a:gd name="T80" fmla="*/ 867 w 1050"/>
              <a:gd name="T81" fmla="*/ 136 h 969"/>
              <a:gd name="T82" fmla="*/ 926 w 1050"/>
              <a:gd name="T83" fmla="*/ 113 h 969"/>
              <a:gd name="T84" fmla="*/ 984 w 1050"/>
              <a:gd name="T85" fmla="*/ 98 h 969"/>
              <a:gd name="T86" fmla="*/ 1050 w 1050"/>
              <a:gd name="T87" fmla="*/ 91 h 969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50"/>
              <a:gd name="T133" fmla="*/ 0 h 969"/>
              <a:gd name="T134" fmla="*/ 1050 w 1050"/>
              <a:gd name="T135" fmla="*/ 969 h 969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50" h="969">
                <a:moveTo>
                  <a:pt x="1035" y="0"/>
                </a:moveTo>
                <a:lnTo>
                  <a:pt x="1013" y="8"/>
                </a:lnTo>
                <a:lnTo>
                  <a:pt x="991" y="8"/>
                </a:lnTo>
                <a:lnTo>
                  <a:pt x="969" y="15"/>
                </a:lnTo>
                <a:lnTo>
                  <a:pt x="948" y="23"/>
                </a:lnTo>
                <a:lnTo>
                  <a:pt x="926" y="23"/>
                </a:lnTo>
                <a:lnTo>
                  <a:pt x="904" y="31"/>
                </a:lnTo>
                <a:lnTo>
                  <a:pt x="882" y="38"/>
                </a:lnTo>
                <a:lnTo>
                  <a:pt x="860" y="46"/>
                </a:lnTo>
                <a:lnTo>
                  <a:pt x="838" y="53"/>
                </a:lnTo>
                <a:lnTo>
                  <a:pt x="816" y="61"/>
                </a:lnTo>
                <a:lnTo>
                  <a:pt x="795" y="68"/>
                </a:lnTo>
                <a:lnTo>
                  <a:pt x="773" y="76"/>
                </a:lnTo>
                <a:lnTo>
                  <a:pt x="751" y="83"/>
                </a:lnTo>
                <a:lnTo>
                  <a:pt x="736" y="91"/>
                </a:lnTo>
                <a:lnTo>
                  <a:pt x="714" y="98"/>
                </a:lnTo>
                <a:lnTo>
                  <a:pt x="693" y="113"/>
                </a:lnTo>
                <a:lnTo>
                  <a:pt x="671" y="121"/>
                </a:lnTo>
                <a:lnTo>
                  <a:pt x="649" y="128"/>
                </a:lnTo>
                <a:lnTo>
                  <a:pt x="634" y="143"/>
                </a:lnTo>
                <a:lnTo>
                  <a:pt x="612" y="151"/>
                </a:lnTo>
                <a:lnTo>
                  <a:pt x="590" y="166"/>
                </a:lnTo>
                <a:lnTo>
                  <a:pt x="576" y="173"/>
                </a:lnTo>
                <a:lnTo>
                  <a:pt x="554" y="188"/>
                </a:lnTo>
                <a:lnTo>
                  <a:pt x="532" y="203"/>
                </a:lnTo>
                <a:lnTo>
                  <a:pt x="518" y="211"/>
                </a:lnTo>
                <a:lnTo>
                  <a:pt x="496" y="226"/>
                </a:lnTo>
                <a:lnTo>
                  <a:pt x="481" y="241"/>
                </a:lnTo>
                <a:lnTo>
                  <a:pt x="459" y="256"/>
                </a:lnTo>
                <a:lnTo>
                  <a:pt x="445" y="271"/>
                </a:lnTo>
                <a:lnTo>
                  <a:pt x="423" y="286"/>
                </a:lnTo>
                <a:lnTo>
                  <a:pt x="408" y="301"/>
                </a:lnTo>
                <a:lnTo>
                  <a:pt x="394" y="316"/>
                </a:lnTo>
                <a:lnTo>
                  <a:pt x="372" y="331"/>
                </a:lnTo>
                <a:lnTo>
                  <a:pt x="357" y="346"/>
                </a:lnTo>
                <a:lnTo>
                  <a:pt x="343" y="361"/>
                </a:lnTo>
                <a:lnTo>
                  <a:pt x="328" y="376"/>
                </a:lnTo>
                <a:lnTo>
                  <a:pt x="314" y="391"/>
                </a:lnTo>
                <a:lnTo>
                  <a:pt x="292" y="406"/>
                </a:lnTo>
                <a:lnTo>
                  <a:pt x="277" y="428"/>
                </a:lnTo>
                <a:lnTo>
                  <a:pt x="263" y="443"/>
                </a:lnTo>
                <a:lnTo>
                  <a:pt x="248" y="458"/>
                </a:lnTo>
                <a:lnTo>
                  <a:pt x="233" y="481"/>
                </a:lnTo>
                <a:lnTo>
                  <a:pt x="219" y="496"/>
                </a:lnTo>
                <a:lnTo>
                  <a:pt x="212" y="518"/>
                </a:lnTo>
                <a:lnTo>
                  <a:pt x="197" y="533"/>
                </a:lnTo>
                <a:lnTo>
                  <a:pt x="182" y="556"/>
                </a:lnTo>
                <a:lnTo>
                  <a:pt x="168" y="571"/>
                </a:lnTo>
                <a:lnTo>
                  <a:pt x="153" y="593"/>
                </a:lnTo>
                <a:lnTo>
                  <a:pt x="146" y="608"/>
                </a:lnTo>
                <a:lnTo>
                  <a:pt x="131" y="631"/>
                </a:lnTo>
                <a:lnTo>
                  <a:pt x="124" y="646"/>
                </a:lnTo>
                <a:lnTo>
                  <a:pt x="109" y="668"/>
                </a:lnTo>
                <a:lnTo>
                  <a:pt x="102" y="691"/>
                </a:lnTo>
                <a:lnTo>
                  <a:pt x="88" y="713"/>
                </a:lnTo>
                <a:lnTo>
                  <a:pt x="80" y="728"/>
                </a:lnTo>
                <a:lnTo>
                  <a:pt x="73" y="751"/>
                </a:lnTo>
                <a:lnTo>
                  <a:pt x="58" y="773"/>
                </a:lnTo>
                <a:lnTo>
                  <a:pt x="51" y="796"/>
                </a:lnTo>
                <a:lnTo>
                  <a:pt x="44" y="818"/>
                </a:lnTo>
                <a:lnTo>
                  <a:pt x="37" y="833"/>
                </a:lnTo>
                <a:lnTo>
                  <a:pt x="29" y="856"/>
                </a:lnTo>
                <a:lnTo>
                  <a:pt x="22" y="878"/>
                </a:lnTo>
                <a:lnTo>
                  <a:pt x="15" y="901"/>
                </a:lnTo>
                <a:lnTo>
                  <a:pt x="7" y="924"/>
                </a:lnTo>
                <a:lnTo>
                  <a:pt x="0" y="946"/>
                </a:lnTo>
                <a:lnTo>
                  <a:pt x="80" y="969"/>
                </a:lnTo>
                <a:lnTo>
                  <a:pt x="88" y="946"/>
                </a:lnTo>
                <a:lnTo>
                  <a:pt x="95" y="924"/>
                </a:lnTo>
                <a:lnTo>
                  <a:pt x="95" y="909"/>
                </a:lnTo>
                <a:lnTo>
                  <a:pt x="102" y="886"/>
                </a:lnTo>
                <a:lnTo>
                  <a:pt x="109" y="863"/>
                </a:lnTo>
                <a:lnTo>
                  <a:pt x="117" y="848"/>
                </a:lnTo>
                <a:lnTo>
                  <a:pt x="131" y="826"/>
                </a:lnTo>
                <a:lnTo>
                  <a:pt x="139" y="803"/>
                </a:lnTo>
                <a:lnTo>
                  <a:pt x="146" y="788"/>
                </a:lnTo>
                <a:lnTo>
                  <a:pt x="153" y="766"/>
                </a:lnTo>
                <a:lnTo>
                  <a:pt x="160" y="751"/>
                </a:lnTo>
                <a:lnTo>
                  <a:pt x="175" y="728"/>
                </a:lnTo>
                <a:lnTo>
                  <a:pt x="182" y="706"/>
                </a:lnTo>
                <a:lnTo>
                  <a:pt x="197" y="691"/>
                </a:lnTo>
                <a:lnTo>
                  <a:pt x="204" y="668"/>
                </a:lnTo>
                <a:lnTo>
                  <a:pt x="219" y="653"/>
                </a:lnTo>
                <a:lnTo>
                  <a:pt x="226" y="638"/>
                </a:lnTo>
                <a:lnTo>
                  <a:pt x="241" y="616"/>
                </a:lnTo>
                <a:lnTo>
                  <a:pt x="248" y="601"/>
                </a:lnTo>
                <a:lnTo>
                  <a:pt x="263" y="578"/>
                </a:lnTo>
                <a:lnTo>
                  <a:pt x="277" y="563"/>
                </a:lnTo>
                <a:lnTo>
                  <a:pt x="284" y="548"/>
                </a:lnTo>
                <a:lnTo>
                  <a:pt x="299" y="533"/>
                </a:lnTo>
                <a:lnTo>
                  <a:pt x="314" y="511"/>
                </a:lnTo>
                <a:lnTo>
                  <a:pt x="328" y="496"/>
                </a:lnTo>
                <a:lnTo>
                  <a:pt x="343" y="481"/>
                </a:lnTo>
                <a:lnTo>
                  <a:pt x="357" y="466"/>
                </a:lnTo>
                <a:lnTo>
                  <a:pt x="372" y="451"/>
                </a:lnTo>
                <a:lnTo>
                  <a:pt x="386" y="436"/>
                </a:lnTo>
                <a:lnTo>
                  <a:pt x="401" y="421"/>
                </a:lnTo>
                <a:lnTo>
                  <a:pt x="416" y="406"/>
                </a:lnTo>
                <a:lnTo>
                  <a:pt x="430" y="391"/>
                </a:lnTo>
                <a:lnTo>
                  <a:pt x="445" y="376"/>
                </a:lnTo>
                <a:lnTo>
                  <a:pt x="459" y="361"/>
                </a:lnTo>
                <a:lnTo>
                  <a:pt x="481" y="346"/>
                </a:lnTo>
                <a:lnTo>
                  <a:pt x="496" y="331"/>
                </a:lnTo>
                <a:lnTo>
                  <a:pt x="510" y="323"/>
                </a:lnTo>
                <a:lnTo>
                  <a:pt x="532" y="308"/>
                </a:lnTo>
                <a:lnTo>
                  <a:pt x="547" y="293"/>
                </a:lnTo>
                <a:lnTo>
                  <a:pt x="561" y="286"/>
                </a:lnTo>
                <a:lnTo>
                  <a:pt x="583" y="271"/>
                </a:lnTo>
                <a:lnTo>
                  <a:pt x="598" y="256"/>
                </a:lnTo>
                <a:lnTo>
                  <a:pt x="620" y="248"/>
                </a:lnTo>
                <a:lnTo>
                  <a:pt x="634" y="241"/>
                </a:lnTo>
                <a:lnTo>
                  <a:pt x="656" y="226"/>
                </a:lnTo>
                <a:lnTo>
                  <a:pt x="671" y="218"/>
                </a:lnTo>
                <a:lnTo>
                  <a:pt x="693" y="203"/>
                </a:lnTo>
                <a:lnTo>
                  <a:pt x="707" y="196"/>
                </a:lnTo>
                <a:lnTo>
                  <a:pt x="729" y="188"/>
                </a:lnTo>
                <a:lnTo>
                  <a:pt x="744" y="181"/>
                </a:lnTo>
                <a:lnTo>
                  <a:pt x="765" y="173"/>
                </a:lnTo>
                <a:lnTo>
                  <a:pt x="787" y="158"/>
                </a:lnTo>
                <a:lnTo>
                  <a:pt x="802" y="151"/>
                </a:lnTo>
                <a:lnTo>
                  <a:pt x="824" y="143"/>
                </a:lnTo>
                <a:lnTo>
                  <a:pt x="846" y="136"/>
                </a:lnTo>
                <a:lnTo>
                  <a:pt x="867" y="136"/>
                </a:lnTo>
                <a:lnTo>
                  <a:pt x="882" y="128"/>
                </a:lnTo>
                <a:lnTo>
                  <a:pt x="904" y="121"/>
                </a:lnTo>
                <a:lnTo>
                  <a:pt x="926" y="113"/>
                </a:lnTo>
                <a:lnTo>
                  <a:pt x="948" y="106"/>
                </a:lnTo>
                <a:lnTo>
                  <a:pt x="969" y="106"/>
                </a:lnTo>
                <a:lnTo>
                  <a:pt x="984" y="98"/>
                </a:lnTo>
                <a:lnTo>
                  <a:pt x="1006" y="91"/>
                </a:lnTo>
                <a:lnTo>
                  <a:pt x="1028" y="91"/>
                </a:lnTo>
                <a:lnTo>
                  <a:pt x="1050" y="91"/>
                </a:lnTo>
                <a:lnTo>
                  <a:pt x="1035" y="0"/>
                </a:lnTo>
                <a:close/>
              </a:path>
            </a:pathLst>
          </a:custGeom>
          <a:solidFill>
            <a:srgbClr val="7FD8FF"/>
          </a:solidFill>
          <a:ln w="11113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27"/>
          <p:cNvSpPr>
            <a:spLocks/>
          </p:cNvSpPr>
          <p:nvPr/>
        </p:nvSpPr>
        <p:spPr bwMode="auto">
          <a:xfrm>
            <a:off x="4021138" y="1809750"/>
            <a:ext cx="277812" cy="203200"/>
          </a:xfrm>
          <a:custGeom>
            <a:avLst/>
            <a:gdLst>
              <a:gd name="T0" fmla="*/ 175 w 175"/>
              <a:gd name="T1" fmla="*/ 38 h 128"/>
              <a:gd name="T2" fmla="*/ 153 w 175"/>
              <a:gd name="T3" fmla="*/ 38 h 128"/>
              <a:gd name="T4" fmla="*/ 132 w 175"/>
              <a:gd name="T5" fmla="*/ 38 h 128"/>
              <a:gd name="T6" fmla="*/ 117 w 175"/>
              <a:gd name="T7" fmla="*/ 38 h 128"/>
              <a:gd name="T8" fmla="*/ 110 w 175"/>
              <a:gd name="T9" fmla="*/ 0 h 128"/>
              <a:gd name="T10" fmla="*/ 0 w 175"/>
              <a:gd name="T11" fmla="*/ 76 h 128"/>
              <a:gd name="T12" fmla="*/ 117 w 175"/>
              <a:gd name="T13" fmla="*/ 128 h 128"/>
              <a:gd name="T14" fmla="*/ 117 w 175"/>
              <a:gd name="T15" fmla="*/ 83 h 128"/>
              <a:gd name="T16" fmla="*/ 139 w 175"/>
              <a:gd name="T17" fmla="*/ 83 h 128"/>
              <a:gd name="T18" fmla="*/ 161 w 175"/>
              <a:gd name="T19" fmla="*/ 83 h 128"/>
              <a:gd name="T20" fmla="*/ 175 w 175"/>
              <a:gd name="T21" fmla="*/ 83 h 128"/>
              <a:gd name="T22" fmla="*/ 175 w 175"/>
              <a:gd name="T23" fmla="*/ 38 h 12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75"/>
              <a:gd name="T37" fmla="*/ 0 h 128"/>
              <a:gd name="T38" fmla="*/ 175 w 175"/>
              <a:gd name="T39" fmla="*/ 128 h 12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75" h="128">
                <a:moveTo>
                  <a:pt x="175" y="38"/>
                </a:moveTo>
                <a:lnTo>
                  <a:pt x="153" y="38"/>
                </a:lnTo>
                <a:lnTo>
                  <a:pt x="132" y="38"/>
                </a:lnTo>
                <a:lnTo>
                  <a:pt x="117" y="38"/>
                </a:lnTo>
                <a:lnTo>
                  <a:pt x="110" y="0"/>
                </a:lnTo>
                <a:lnTo>
                  <a:pt x="0" y="76"/>
                </a:lnTo>
                <a:lnTo>
                  <a:pt x="117" y="128"/>
                </a:lnTo>
                <a:lnTo>
                  <a:pt x="117" y="83"/>
                </a:lnTo>
                <a:lnTo>
                  <a:pt x="139" y="83"/>
                </a:lnTo>
                <a:lnTo>
                  <a:pt x="161" y="83"/>
                </a:lnTo>
                <a:lnTo>
                  <a:pt x="175" y="83"/>
                </a:lnTo>
                <a:lnTo>
                  <a:pt x="175" y="38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28"/>
          <p:cNvSpPr>
            <a:spLocks noChangeArrowheads="1"/>
          </p:cNvSpPr>
          <p:nvPr/>
        </p:nvSpPr>
        <p:spPr bwMode="auto">
          <a:xfrm>
            <a:off x="5257800" y="1752600"/>
            <a:ext cx="457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Xis</a:t>
            </a:r>
          </a:p>
        </p:txBody>
      </p:sp>
      <p:sp>
        <p:nvSpPr>
          <p:cNvPr id="44" name="Rectangle 29"/>
          <p:cNvSpPr>
            <a:spLocks noChangeArrowheads="1"/>
          </p:cNvSpPr>
          <p:nvPr/>
        </p:nvSpPr>
        <p:spPr bwMode="auto">
          <a:xfrm>
            <a:off x="1981200" y="2057400"/>
            <a:ext cx="838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Int</a:t>
            </a:r>
          </a:p>
        </p:txBody>
      </p:sp>
      <p:sp>
        <p:nvSpPr>
          <p:cNvPr id="45" name="Rectangle 30"/>
          <p:cNvSpPr>
            <a:spLocks noChangeArrowheads="1"/>
          </p:cNvSpPr>
          <p:nvPr/>
        </p:nvSpPr>
        <p:spPr bwMode="auto">
          <a:xfrm>
            <a:off x="3505200" y="1447800"/>
            <a:ext cx="838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 dirty="0" err="1">
                <a:latin typeface="Corbel"/>
                <a:cs typeface="Corbel"/>
              </a:rPr>
              <a:t>PLlacO</a:t>
            </a:r>
            <a:endParaRPr lang="en-US" sz="1400" b="0" u="none" dirty="0">
              <a:latin typeface="Corbel"/>
              <a:cs typeface="Corbel"/>
            </a:endParaRPr>
          </a:p>
        </p:txBody>
      </p:sp>
      <p:sp>
        <p:nvSpPr>
          <p:cNvPr id="46" name="Rectangle 31"/>
          <p:cNvSpPr>
            <a:spLocks noChangeArrowheads="1"/>
          </p:cNvSpPr>
          <p:nvPr/>
        </p:nvSpPr>
        <p:spPr bwMode="auto">
          <a:xfrm>
            <a:off x="4191000" y="1447800"/>
            <a:ext cx="838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 dirty="0" err="1">
                <a:latin typeface="Corbel"/>
                <a:cs typeface="Corbel"/>
              </a:rPr>
              <a:t>PLtetO</a:t>
            </a:r>
            <a:endParaRPr lang="en-US" sz="1400" b="0" u="none" dirty="0">
              <a:latin typeface="Corbel"/>
              <a:cs typeface="Corbel"/>
            </a:endParaRPr>
          </a:p>
        </p:txBody>
      </p:sp>
      <p:sp>
        <p:nvSpPr>
          <p:cNvPr id="47" name="Rectangle 32"/>
          <p:cNvSpPr>
            <a:spLocks noChangeArrowheads="1"/>
          </p:cNvSpPr>
          <p:nvPr/>
        </p:nvSpPr>
        <p:spPr bwMode="auto">
          <a:xfrm>
            <a:off x="4419600" y="5334000"/>
            <a:ext cx="8382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 dirty="0">
                <a:latin typeface="Corbel"/>
                <a:cs typeface="Corbel"/>
              </a:rPr>
              <a:t>GFP_AAV</a:t>
            </a:r>
          </a:p>
        </p:txBody>
      </p:sp>
      <p:sp>
        <p:nvSpPr>
          <p:cNvPr id="48" name="Rectangle 33"/>
          <p:cNvSpPr>
            <a:spLocks noChangeArrowheads="1"/>
          </p:cNvSpPr>
          <p:nvPr/>
        </p:nvSpPr>
        <p:spPr bwMode="auto">
          <a:xfrm>
            <a:off x="3505200" y="5943600"/>
            <a:ext cx="5334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attP</a:t>
            </a:r>
          </a:p>
        </p:txBody>
      </p:sp>
      <p:sp>
        <p:nvSpPr>
          <p:cNvPr id="49" name="Rectangle 34"/>
          <p:cNvSpPr>
            <a:spLocks noChangeArrowheads="1"/>
          </p:cNvSpPr>
          <p:nvPr/>
        </p:nvSpPr>
        <p:spPr bwMode="auto">
          <a:xfrm>
            <a:off x="5410200" y="5638800"/>
            <a:ext cx="5334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attB*</a:t>
            </a:r>
          </a:p>
        </p:txBody>
      </p:sp>
      <p:sp>
        <p:nvSpPr>
          <p:cNvPr id="50" name="Rectangle 35"/>
          <p:cNvSpPr>
            <a:spLocks noChangeArrowheads="1"/>
          </p:cNvSpPr>
          <p:nvPr/>
        </p:nvSpPr>
        <p:spPr bwMode="auto">
          <a:xfrm>
            <a:off x="6400800" y="4343400"/>
            <a:ext cx="8382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origin</a:t>
            </a:r>
          </a:p>
        </p:txBody>
      </p:sp>
      <p:sp>
        <p:nvSpPr>
          <p:cNvPr id="51" name="Rectangle 36"/>
          <p:cNvSpPr>
            <a:spLocks noChangeArrowheads="1"/>
          </p:cNvSpPr>
          <p:nvPr/>
        </p:nvSpPr>
        <p:spPr bwMode="auto">
          <a:xfrm>
            <a:off x="1828800" y="4876800"/>
            <a:ext cx="8382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Kan</a:t>
            </a:r>
          </a:p>
        </p:txBody>
      </p:sp>
      <p:sp>
        <p:nvSpPr>
          <p:cNvPr id="52" name="Text Box 37"/>
          <p:cNvSpPr txBox="1">
            <a:spLocks noChangeArrowheads="1"/>
          </p:cNvSpPr>
          <p:nvPr/>
        </p:nvSpPr>
        <p:spPr bwMode="auto">
          <a:xfrm>
            <a:off x="8256588" y="6545262"/>
            <a:ext cx="887412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u="none" dirty="0"/>
              <a:t>dh5</a:t>
            </a:r>
            <a:r>
              <a:rPr lang="en-US" u="none" dirty="0">
                <a:latin typeface="Symbol" charset="2"/>
              </a:rPr>
              <a:t>a</a:t>
            </a:r>
            <a:r>
              <a:rPr lang="en-US" u="none" dirty="0"/>
              <a:t>Z1</a:t>
            </a:r>
            <a:endParaRPr lang="en-US" u="none" dirty="0">
              <a:latin typeface="Symbol" charset="2"/>
            </a:endParaRPr>
          </a:p>
        </p:txBody>
      </p:sp>
      <p:sp>
        <p:nvSpPr>
          <p:cNvPr id="53" name="Text Box 38"/>
          <p:cNvSpPr txBox="1">
            <a:spLocks noChangeArrowheads="1"/>
          </p:cNvSpPr>
          <p:nvPr/>
        </p:nvSpPr>
        <p:spPr bwMode="auto">
          <a:xfrm>
            <a:off x="6248400" y="5955268"/>
            <a:ext cx="253897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1" u="none" dirty="0">
                <a:solidFill>
                  <a:srgbClr val="FF0000"/>
                </a:solidFill>
                <a:latin typeface="Corbel"/>
                <a:cs typeface="Corbel"/>
              </a:rPr>
              <a:t>Can’t read through </a:t>
            </a:r>
            <a:r>
              <a:rPr lang="en-US" b="1" u="none" dirty="0" err="1">
                <a:solidFill>
                  <a:srgbClr val="FF0000"/>
                </a:solidFill>
                <a:latin typeface="Corbel"/>
                <a:cs typeface="Corbel"/>
              </a:rPr>
              <a:t>attP</a:t>
            </a:r>
            <a:endParaRPr lang="en-US" b="1" u="none" dirty="0">
              <a:solidFill>
                <a:srgbClr val="FF0000"/>
              </a:solidFill>
              <a:latin typeface="Corbel"/>
              <a:cs typeface="Corbel"/>
            </a:endParaRPr>
          </a:p>
        </p:txBody>
      </p:sp>
      <p:sp>
        <p:nvSpPr>
          <p:cNvPr id="54" name="Line 39"/>
          <p:cNvSpPr>
            <a:spLocks noChangeShapeType="1"/>
          </p:cNvSpPr>
          <p:nvPr/>
        </p:nvSpPr>
        <p:spPr bwMode="auto">
          <a:xfrm flipH="1" flipV="1">
            <a:off x="3962399" y="6136377"/>
            <a:ext cx="2246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Arc 40"/>
          <p:cNvSpPr>
            <a:spLocks/>
          </p:cNvSpPr>
          <p:nvPr/>
        </p:nvSpPr>
        <p:spPr bwMode="auto">
          <a:xfrm>
            <a:off x="3887788" y="2135188"/>
            <a:ext cx="1647825" cy="687387"/>
          </a:xfrm>
          <a:custGeom>
            <a:avLst/>
            <a:gdLst>
              <a:gd name="T0" fmla="*/ 1647825 w 40338"/>
              <a:gd name="T1" fmla="*/ 419062 h 27808"/>
              <a:gd name="T2" fmla="*/ 37215 w 40338"/>
              <a:gd name="T3" fmla="*/ 0 h 27808"/>
              <a:gd name="T4" fmla="*/ 882369 w 40338"/>
              <a:gd name="T5" fmla="*/ 153456 h 27808"/>
              <a:gd name="T6" fmla="*/ 0 60000 65536"/>
              <a:gd name="T7" fmla="*/ 0 60000 65536"/>
              <a:gd name="T8" fmla="*/ 0 60000 65536"/>
              <a:gd name="T9" fmla="*/ 0 w 40338"/>
              <a:gd name="T10" fmla="*/ 0 h 27808"/>
              <a:gd name="T11" fmla="*/ 40338 w 40338"/>
              <a:gd name="T12" fmla="*/ 27808 h 27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338" h="27808" fill="none" extrusionOk="0">
                <a:moveTo>
                  <a:pt x="40337" y="16952"/>
                </a:moveTo>
                <a:cubicBezTo>
                  <a:pt x="36487" y="23667"/>
                  <a:pt x="29339" y="27807"/>
                  <a:pt x="21600" y="27807"/>
                </a:cubicBezTo>
                <a:cubicBezTo>
                  <a:pt x="9670" y="27808"/>
                  <a:pt x="0" y="18137"/>
                  <a:pt x="0" y="6208"/>
                </a:cubicBezTo>
                <a:cubicBezTo>
                  <a:pt x="0" y="4105"/>
                  <a:pt x="307" y="2014"/>
                  <a:pt x="911" y="0"/>
                </a:cubicBezTo>
              </a:path>
              <a:path w="40338" h="27808" stroke="0" extrusionOk="0">
                <a:moveTo>
                  <a:pt x="40337" y="16952"/>
                </a:moveTo>
                <a:cubicBezTo>
                  <a:pt x="36487" y="23667"/>
                  <a:pt x="29339" y="27807"/>
                  <a:pt x="21600" y="27807"/>
                </a:cubicBezTo>
                <a:cubicBezTo>
                  <a:pt x="9670" y="27808"/>
                  <a:pt x="0" y="18137"/>
                  <a:pt x="0" y="6208"/>
                </a:cubicBezTo>
                <a:cubicBezTo>
                  <a:pt x="0" y="4105"/>
                  <a:pt x="307" y="2014"/>
                  <a:pt x="911" y="0"/>
                </a:cubicBezTo>
                <a:lnTo>
                  <a:pt x="21600" y="620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41"/>
          <p:cNvSpPr txBox="1">
            <a:spLocks noChangeArrowheads="1"/>
          </p:cNvSpPr>
          <p:nvPr/>
        </p:nvSpPr>
        <p:spPr bwMode="auto">
          <a:xfrm>
            <a:off x="3352800" y="2743200"/>
            <a:ext cx="2145276" cy="92333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0" u="none" dirty="0">
                <a:latin typeface="Corbel"/>
                <a:cs typeface="Corbel"/>
              </a:rPr>
              <a:t>Beginning of </a:t>
            </a:r>
            <a:r>
              <a:rPr lang="en-US" b="0" u="none" dirty="0" err="1">
                <a:latin typeface="Corbel"/>
                <a:cs typeface="Corbel"/>
              </a:rPr>
              <a:t>Int</a:t>
            </a:r>
            <a:r>
              <a:rPr lang="en-US" b="0" u="none" dirty="0">
                <a:latin typeface="Corbel"/>
                <a:cs typeface="Corbel"/>
              </a:rPr>
              <a:t> and</a:t>
            </a:r>
          </a:p>
          <a:p>
            <a:pPr algn="l">
              <a:buFontTx/>
              <a:buNone/>
            </a:pPr>
            <a:r>
              <a:rPr lang="en-US" b="0" u="none" dirty="0">
                <a:latin typeface="Corbel"/>
                <a:cs typeface="Corbel"/>
              </a:rPr>
              <a:t>end of </a:t>
            </a:r>
            <a:r>
              <a:rPr lang="en-US" b="0" u="none" dirty="0" err="1">
                <a:latin typeface="Corbel"/>
                <a:cs typeface="Corbel"/>
              </a:rPr>
              <a:t>Xis</a:t>
            </a:r>
            <a:r>
              <a:rPr lang="en-US" b="0" u="none" dirty="0">
                <a:latin typeface="Corbel"/>
                <a:cs typeface="Corbel"/>
              </a:rPr>
              <a:t> overlap by </a:t>
            </a:r>
          </a:p>
          <a:p>
            <a:pPr algn="l">
              <a:buFontTx/>
              <a:buNone/>
            </a:pPr>
            <a:r>
              <a:rPr lang="en-US" b="0" u="none" dirty="0">
                <a:latin typeface="Corbel"/>
                <a:cs typeface="Corbel"/>
              </a:rPr>
              <a:t>40 amino </a:t>
            </a:r>
            <a:r>
              <a:rPr lang="en-US" b="0" u="none" dirty="0" smtClean="0">
                <a:latin typeface="Corbel"/>
                <a:cs typeface="Corbel"/>
              </a:rPr>
              <a:t>acids [1]</a:t>
            </a:r>
            <a:endParaRPr lang="en-US" b="0" u="none" dirty="0">
              <a:latin typeface="Corbel"/>
              <a:cs typeface="Corbel"/>
            </a:endParaRPr>
          </a:p>
        </p:txBody>
      </p:sp>
      <p:sp>
        <p:nvSpPr>
          <p:cNvPr id="57" name="Line 42"/>
          <p:cNvSpPr>
            <a:spLocks noChangeShapeType="1"/>
          </p:cNvSpPr>
          <p:nvPr/>
        </p:nvSpPr>
        <p:spPr bwMode="auto">
          <a:xfrm flipV="1">
            <a:off x="3124200" y="4267200"/>
            <a:ext cx="152400" cy="1524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Arc 43"/>
          <p:cNvSpPr>
            <a:spLocks/>
          </p:cNvSpPr>
          <p:nvPr/>
        </p:nvSpPr>
        <p:spPr bwMode="auto">
          <a:xfrm rot="14372397">
            <a:off x="1858962" y="4103688"/>
            <a:ext cx="2530475" cy="876300"/>
          </a:xfrm>
          <a:custGeom>
            <a:avLst/>
            <a:gdLst>
              <a:gd name="T0" fmla="*/ 2530475 w 37336"/>
              <a:gd name="T1" fmla="*/ 435919 h 21600"/>
              <a:gd name="T2" fmla="*/ 0 w 37336"/>
              <a:gd name="T3" fmla="*/ 445655 h 21600"/>
              <a:gd name="T4" fmla="*/ 1260493 w 37336"/>
              <a:gd name="T5" fmla="*/ 0 h 21600"/>
              <a:gd name="T6" fmla="*/ 0 60000 65536"/>
              <a:gd name="T7" fmla="*/ 0 60000 65536"/>
              <a:gd name="T8" fmla="*/ 0 60000 65536"/>
              <a:gd name="T9" fmla="*/ 0 w 37336"/>
              <a:gd name="T10" fmla="*/ 0 h 21600"/>
              <a:gd name="T11" fmla="*/ 37336 w 3733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336" h="21600" fill="none" extrusionOk="0">
                <a:moveTo>
                  <a:pt x="37335" y="10744"/>
                </a:moveTo>
                <a:cubicBezTo>
                  <a:pt x="33485" y="17459"/>
                  <a:pt x="26337" y="21599"/>
                  <a:pt x="18598" y="21599"/>
                </a:cubicBezTo>
                <a:cubicBezTo>
                  <a:pt x="10957" y="21599"/>
                  <a:pt x="3885" y="17563"/>
                  <a:pt x="-1" y="10985"/>
                </a:cubicBezTo>
              </a:path>
              <a:path w="37336" h="21600" stroke="0" extrusionOk="0">
                <a:moveTo>
                  <a:pt x="37335" y="10744"/>
                </a:moveTo>
                <a:cubicBezTo>
                  <a:pt x="33485" y="17459"/>
                  <a:pt x="26337" y="21599"/>
                  <a:pt x="18598" y="21599"/>
                </a:cubicBezTo>
                <a:cubicBezTo>
                  <a:pt x="10957" y="21599"/>
                  <a:pt x="3885" y="17563"/>
                  <a:pt x="-1" y="10985"/>
                </a:cubicBezTo>
                <a:lnTo>
                  <a:pt x="18598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Text Box 44"/>
          <p:cNvSpPr txBox="1">
            <a:spLocks noChangeArrowheads="1"/>
          </p:cNvSpPr>
          <p:nvPr/>
        </p:nvSpPr>
        <p:spPr bwMode="auto">
          <a:xfrm>
            <a:off x="2743200" y="3962400"/>
            <a:ext cx="1960543" cy="646331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0" u="none" dirty="0">
                <a:latin typeface="Corbel"/>
                <a:cs typeface="Corbel"/>
              </a:rPr>
              <a:t>End of </a:t>
            </a:r>
            <a:r>
              <a:rPr lang="en-US" b="0" u="none" dirty="0" err="1">
                <a:latin typeface="Corbel"/>
                <a:cs typeface="Corbel"/>
              </a:rPr>
              <a:t>Int</a:t>
            </a:r>
            <a:r>
              <a:rPr lang="en-US" b="0" u="none" dirty="0">
                <a:latin typeface="Corbel"/>
                <a:cs typeface="Corbel"/>
              </a:rPr>
              <a:t> and </a:t>
            </a:r>
            <a:r>
              <a:rPr lang="en-US" b="0" u="none" dirty="0" err="1">
                <a:latin typeface="Corbel"/>
                <a:cs typeface="Corbel"/>
              </a:rPr>
              <a:t>attP</a:t>
            </a:r>
            <a:endParaRPr lang="en-US" b="0" u="none" dirty="0" smtClean="0">
              <a:latin typeface="Corbel"/>
              <a:cs typeface="Corbel"/>
            </a:endParaRPr>
          </a:p>
          <a:p>
            <a:pPr algn="l">
              <a:buFontTx/>
              <a:buNone/>
            </a:pPr>
            <a:r>
              <a:rPr lang="en-US" b="0" u="none" dirty="0" smtClean="0">
                <a:latin typeface="Corbel"/>
                <a:cs typeface="Corbel"/>
              </a:rPr>
              <a:t>Overlap [2]</a:t>
            </a:r>
            <a:endParaRPr lang="en-US" b="0" u="none" dirty="0">
              <a:latin typeface="Corbel"/>
              <a:cs typeface="Corbel"/>
            </a:endParaRPr>
          </a:p>
        </p:txBody>
      </p:sp>
      <p:sp>
        <p:nvSpPr>
          <p:cNvPr id="60" name="Rectangle 46"/>
          <p:cNvSpPr>
            <a:spLocks noChangeArrowheads="1"/>
          </p:cNvSpPr>
          <p:nvPr/>
        </p:nvSpPr>
        <p:spPr bwMode="auto">
          <a:xfrm>
            <a:off x="304800" y="6172200"/>
            <a:ext cx="2630385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0" u="none" dirty="0">
                <a:latin typeface="Corbel"/>
                <a:cs typeface="Corbel"/>
              </a:rPr>
              <a:t>Can’t continue after </a:t>
            </a:r>
            <a:r>
              <a:rPr lang="en-US" b="0" u="none" dirty="0" err="1">
                <a:latin typeface="Corbel"/>
                <a:cs typeface="Corbel"/>
              </a:rPr>
              <a:t>KanR</a:t>
            </a:r>
            <a:endParaRPr lang="en-US" b="0" u="none" dirty="0">
              <a:latin typeface="Corbel"/>
              <a:cs typeface="Corbel"/>
            </a:endParaRPr>
          </a:p>
        </p:txBody>
      </p:sp>
      <p:sp>
        <p:nvSpPr>
          <p:cNvPr id="61" name="Line 47"/>
          <p:cNvSpPr>
            <a:spLocks noChangeShapeType="1"/>
          </p:cNvSpPr>
          <p:nvPr/>
        </p:nvSpPr>
        <p:spPr bwMode="auto">
          <a:xfrm flipV="1">
            <a:off x="2819400" y="5943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48"/>
          <p:cNvSpPr>
            <a:spLocks noChangeArrowheads="1"/>
          </p:cNvSpPr>
          <p:nvPr/>
        </p:nvSpPr>
        <p:spPr bwMode="auto">
          <a:xfrm>
            <a:off x="228600" y="1371600"/>
            <a:ext cx="2514600" cy="12003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en-US" b="0" u="none" dirty="0">
                <a:latin typeface="Corbel"/>
                <a:cs typeface="Corbel"/>
              </a:rPr>
              <a:t>Cloning</a:t>
            </a:r>
            <a:r>
              <a:rPr lang="en-US" b="0" u="none" dirty="0" smtClean="0">
                <a:latin typeface="Corbel"/>
                <a:cs typeface="Corbel"/>
              </a:rPr>
              <a:t> problem </a:t>
            </a:r>
            <a:r>
              <a:rPr lang="en-US" b="0" u="none" dirty="0">
                <a:latin typeface="Corbel"/>
                <a:cs typeface="Corbel"/>
              </a:rPr>
              <a:t>near 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u="none" dirty="0" err="1">
                <a:latin typeface="Corbel"/>
                <a:cs typeface="Corbel"/>
              </a:rPr>
              <a:t>PLlacO</a:t>
            </a:r>
            <a:r>
              <a:rPr lang="en-US" b="0" u="none" dirty="0">
                <a:latin typeface="Corbel"/>
                <a:cs typeface="Corbel"/>
              </a:rPr>
              <a:t> in lambda 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u="none" dirty="0">
                <a:latin typeface="Corbel"/>
                <a:cs typeface="Corbel"/>
              </a:rPr>
              <a:t>construct (</a:t>
            </a:r>
            <a:r>
              <a:rPr lang="en-US" b="0" u="none" dirty="0" err="1">
                <a:latin typeface="Corbel"/>
                <a:cs typeface="Corbel"/>
              </a:rPr>
              <a:t>SalI</a:t>
            </a:r>
            <a:r>
              <a:rPr lang="en-US" b="0" u="none" dirty="0">
                <a:latin typeface="Corbel"/>
                <a:cs typeface="Corbel"/>
              </a:rPr>
              <a:t>)</a:t>
            </a:r>
          </a:p>
        </p:txBody>
      </p:sp>
      <p:sp>
        <p:nvSpPr>
          <p:cNvPr id="63" name="Line 49"/>
          <p:cNvSpPr>
            <a:spLocks noChangeShapeType="1"/>
          </p:cNvSpPr>
          <p:nvPr/>
        </p:nvSpPr>
        <p:spPr bwMode="auto">
          <a:xfrm flipV="1">
            <a:off x="2051050" y="1752600"/>
            <a:ext cx="16065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32"/>
          <p:cNvSpPr>
            <a:spLocks noChangeShapeType="1"/>
          </p:cNvSpPr>
          <p:nvPr/>
        </p:nvSpPr>
        <p:spPr bwMode="auto">
          <a:xfrm>
            <a:off x="6081713" y="2989263"/>
            <a:ext cx="158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85"/>
          <p:cNvSpPr>
            <a:spLocks/>
          </p:cNvSpPr>
          <p:nvPr/>
        </p:nvSpPr>
        <p:spPr bwMode="auto">
          <a:xfrm rot="20558588">
            <a:off x="5791200" y="2590800"/>
            <a:ext cx="150813" cy="119063"/>
          </a:xfrm>
          <a:custGeom>
            <a:avLst/>
            <a:gdLst>
              <a:gd name="T0" fmla="*/ 73 w 95"/>
              <a:gd name="T1" fmla="*/ 0 h 75"/>
              <a:gd name="T2" fmla="*/ 88 w 95"/>
              <a:gd name="T3" fmla="*/ 22 h 75"/>
              <a:gd name="T4" fmla="*/ 95 w 95"/>
              <a:gd name="T5" fmla="*/ 37 h 75"/>
              <a:gd name="T6" fmla="*/ 22 w 95"/>
              <a:gd name="T7" fmla="*/ 75 h 75"/>
              <a:gd name="T8" fmla="*/ 8 w 95"/>
              <a:gd name="T9" fmla="*/ 52 h 75"/>
              <a:gd name="T10" fmla="*/ 0 w 95"/>
              <a:gd name="T11" fmla="*/ 37 h 75"/>
              <a:gd name="T12" fmla="*/ 73 w 95"/>
              <a:gd name="T13" fmla="*/ 0 h 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5"/>
              <a:gd name="T22" fmla="*/ 0 h 75"/>
              <a:gd name="T23" fmla="*/ 95 w 95"/>
              <a:gd name="T24" fmla="*/ 75 h 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5" h="75">
                <a:moveTo>
                  <a:pt x="73" y="0"/>
                </a:moveTo>
                <a:lnTo>
                  <a:pt x="88" y="22"/>
                </a:lnTo>
                <a:lnTo>
                  <a:pt x="95" y="37"/>
                </a:lnTo>
                <a:lnTo>
                  <a:pt x="22" y="75"/>
                </a:lnTo>
                <a:lnTo>
                  <a:pt x="8" y="52"/>
                </a:lnTo>
                <a:lnTo>
                  <a:pt x="0" y="37"/>
                </a:lnTo>
                <a:lnTo>
                  <a:pt x="73" y="0"/>
                </a:lnTo>
                <a:close/>
              </a:path>
            </a:pathLst>
          </a:custGeom>
          <a:solidFill>
            <a:srgbClr val="E77FFF"/>
          </a:solidFill>
          <a:ln w="11113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86"/>
          <p:cNvSpPr>
            <a:spLocks noChangeArrowheads="1"/>
          </p:cNvSpPr>
          <p:nvPr/>
        </p:nvSpPr>
        <p:spPr bwMode="auto">
          <a:xfrm>
            <a:off x="5791200" y="2286000"/>
            <a:ext cx="457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>
                <a:latin typeface="Corbel"/>
                <a:cs typeface="Corbel"/>
              </a:rPr>
              <a:t>T0</a:t>
            </a:r>
          </a:p>
        </p:txBody>
      </p:sp>
      <p:sp>
        <p:nvSpPr>
          <p:cNvPr id="68" name="Freeform 88"/>
          <p:cNvSpPr>
            <a:spLocks/>
          </p:cNvSpPr>
          <p:nvPr/>
        </p:nvSpPr>
        <p:spPr bwMode="auto">
          <a:xfrm rot="20558588">
            <a:off x="5943600" y="2743200"/>
            <a:ext cx="150813" cy="119063"/>
          </a:xfrm>
          <a:custGeom>
            <a:avLst/>
            <a:gdLst>
              <a:gd name="T0" fmla="*/ 73 w 95"/>
              <a:gd name="T1" fmla="*/ 0 h 75"/>
              <a:gd name="T2" fmla="*/ 88 w 95"/>
              <a:gd name="T3" fmla="*/ 22 h 75"/>
              <a:gd name="T4" fmla="*/ 95 w 95"/>
              <a:gd name="T5" fmla="*/ 37 h 75"/>
              <a:gd name="T6" fmla="*/ 22 w 95"/>
              <a:gd name="T7" fmla="*/ 75 h 75"/>
              <a:gd name="T8" fmla="*/ 8 w 95"/>
              <a:gd name="T9" fmla="*/ 52 h 75"/>
              <a:gd name="T10" fmla="*/ 0 w 95"/>
              <a:gd name="T11" fmla="*/ 37 h 75"/>
              <a:gd name="T12" fmla="*/ 73 w 95"/>
              <a:gd name="T13" fmla="*/ 0 h 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5"/>
              <a:gd name="T22" fmla="*/ 0 h 75"/>
              <a:gd name="T23" fmla="*/ 95 w 95"/>
              <a:gd name="T24" fmla="*/ 75 h 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5" h="75">
                <a:moveTo>
                  <a:pt x="73" y="0"/>
                </a:moveTo>
                <a:lnTo>
                  <a:pt x="88" y="22"/>
                </a:lnTo>
                <a:lnTo>
                  <a:pt x="95" y="37"/>
                </a:lnTo>
                <a:lnTo>
                  <a:pt x="22" y="75"/>
                </a:lnTo>
                <a:lnTo>
                  <a:pt x="8" y="52"/>
                </a:lnTo>
                <a:lnTo>
                  <a:pt x="0" y="37"/>
                </a:lnTo>
                <a:lnTo>
                  <a:pt x="73" y="0"/>
                </a:lnTo>
                <a:close/>
              </a:path>
            </a:pathLst>
          </a:custGeom>
          <a:solidFill>
            <a:srgbClr val="E77FFF"/>
          </a:solidFill>
          <a:ln w="11113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Freeform 40"/>
          <p:cNvSpPr>
            <a:spLocks/>
          </p:cNvSpPr>
          <p:nvPr/>
        </p:nvSpPr>
        <p:spPr bwMode="auto">
          <a:xfrm>
            <a:off x="4406900" y="1809750"/>
            <a:ext cx="277813" cy="203200"/>
          </a:xfrm>
          <a:custGeom>
            <a:avLst/>
            <a:gdLst>
              <a:gd name="T0" fmla="*/ 0 w 175"/>
              <a:gd name="T1" fmla="*/ 38 h 128"/>
              <a:gd name="T2" fmla="*/ 22 w 175"/>
              <a:gd name="T3" fmla="*/ 38 h 128"/>
              <a:gd name="T4" fmla="*/ 44 w 175"/>
              <a:gd name="T5" fmla="*/ 38 h 128"/>
              <a:gd name="T6" fmla="*/ 66 w 175"/>
              <a:gd name="T7" fmla="*/ 38 h 128"/>
              <a:gd name="T8" fmla="*/ 66 w 175"/>
              <a:gd name="T9" fmla="*/ 0 h 128"/>
              <a:gd name="T10" fmla="*/ 175 w 175"/>
              <a:gd name="T11" fmla="*/ 76 h 128"/>
              <a:gd name="T12" fmla="*/ 58 w 175"/>
              <a:gd name="T13" fmla="*/ 128 h 128"/>
              <a:gd name="T14" fmla="*/ 58 w 175"/>
              <a:gd name="T15" fmla="*/ 83 h 128"/>
              <a:gd name="T16" fmla="*/ 36 w 175"/>
              <a:gd name="T17" fmla="*/ 83 h 128"/>
              <a:gd name="T18" fmla="*/ 15 w 175"/>
              <a:gd name="T19" fmla="*/ 83 h 128"/>
              <a:gd name="T20" fmla="*/ 0 w 175"/>
              <a:gd name="T21" fmla="*/ 83 h 128"/>
              <a:gd name="T22" fmla="*/ 0 w 175"/>
              <a:gd name="T23" fmla="*/ 38 h 12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75"/>
              <a:gd name="T37" fmla="*/ 0 h 128"/>
              <a:gd name="T38" fmla="*/ 175 w 175"/>
              <a:gd name="T39" fmla="*/ 128 h 12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75" h="128">
                <a:moveTo>
                  <a:pt x="0" y="38"/>
                </a:moveTo>
                <a:lnTo>
                  <a:pt x="22" y="38"/>
                </a:lnTo>
                <a:lnTo>
                  <a:pt x="44" y="38"/>
                </a:lnTo>
                <a:lnTo>
                  <a:pt x="66" y="38"/>
                </a:lnTo>
                <a:lnTo>
                  <a:pt x="66" y="0"/>
                </a:lnTo>
                <a:lnTo>
                  <a:pt x="175" y="76"/>
                </a:lnTo>
                <a:lnTo>
                  <a:pt x="58" y="128"/>
                </a:lnTo>
                <a:lnTo>
                  <a:pt x="58" y="83"/>
                </a:lnTo>
                <a:lnTo>
                  <a:pt x="36" y="83"/>
                </a:lnTo>
                <a:lnTo>
                  <a:pt x="15" y="83"/>
                </a:lnTo>
                <a:lnTo>
                  <a:pt x="0" y="83"/>
                </a:lnTo>
                <a:lnTo>
                  <a:pt x="0" y="38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46"/>
          <p:cNvSpPr>
            <a:spLocks noChangeArrowheads="1"/>
          </p:cNvSpPr>
          <p:nvPr/>
        </p:nvSpPr>
        <p:spPr bwMode="auto">
          <a:xfrm>
            <a:off x="0" y="6581001"/>
            <a:ext cx="8001000" cy="276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sz="1200" b="1" u="none" dirty="0" smtClean="0">
                <a:solidFill>
                  <a:srgbClr val="FF0000"/>
                </a:solidFill>
                <a:latin typeface="Corbel"/>
                <a:cs typeface="Corbel"/>
              </a:rPr>
              <a:t>[1] Cross talk? and [2] Non-specific binding?</a:t>
            </a:r>
            <a:endParaRPr lang="en-US" sz="1200" b="1" u="none" dirty="0">
              <a:solidFill>
                <a:srgbClr val="FF0000"/>
              </a:solidFill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Failure analysis</a:t>
            </a:r>
          </a:p>
          <a:p>
            <a:pPr algn="ctr"/>
            <a:r>
              <a:rPr lang="en-US" sz="2400" dirty="0" smtClean="0">
                <a:latin typeface="Corbel" charset="0"/>
                <a:ea typeface="Corbel" charset="0"/>
                <a:cs typeface="Corbel" charset="0"/>
              </a:rPr>
              <a:t>Seems that one clear problem with reading through </a:t>
            </a:r>
            <a:r>
              <a:rPr lang="en-US" sz="2400" dirty="0" err="1" smtClean="0">
                <a:latin typeface="Corbel" charset="0"/>
                <a:ea typeface="Corbel" charset="0"/>
                <a:cs typeface="Corbel" charset="0"/>
              </a:rPr>
              <a:t>att</a:t>
            </a:r>
            <a:r>
              <a:rPr lang="en-US" sz="2400" dirty="0" smtClean="0">
                <a:latin typeface="Corbel" charset="0"/>
                <a:ea typeface="Corbel" charset="0"/>
                <a:cs typeface="Corbel" charset="0"/>
              </a:rPr>
              <a:t> site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64" name="Oval 2"/>
          <p:cNvSpPr>
            <a:spLocks noChangeArrowheads="1"/>
          </p:cNvSpPr>
          <p:nvPr/>
        </p:nvSpPr>
        <p:spPr bwMode="auto">
          <a:xfrm>
            <a:off x="177800" y="2141321"/>
            <a:ext cx="3962400" cy="4038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5"/>
          <p:cNvSpPr>
            <a:spLocks/>
          </p:cNvSpPr>
          <p:nvPr/>
        </p:nvSpPr>
        <p:spPr bwMode="auto">
          <a:xfrm>
            <a:off x="2143125" y="2130209"/>
            <a:ext cx="46037" cy="1587"/>
          </a:xfrm>
          <a:custGeom>
            <a:avLst/>
            <a:gdLst>
              <a:gd name="T0" fmla="*/ 0 w 29"/>
              <a:gd name="T1" fmla="*/ 0 h 1587"/>
              <a:gd name="T2" fmla="*/ 22 w 29"/>
              <a:gd name="T3" fmla="*/ 0 h 1587"/>
              <a:gd name="T4" fmla="*/ 29 w 29"/>
              <a:gd name="T5" fmla="*/ 0 h 1587"/>
              <a:gd name="T6" fmla="*/ 0 60000 65536"/>
              <a:gd name="T7" fmla="*/ 0 60000 65536"/>
              <a:gd name="T8" fmla="*/ 0 60000 65536"/>
              <a:gd name="T9" fmla="*/ 0 w 29"/>
              <a:gd name="T10" fmla="*/ 0 h 1587"/>
              <a:gd name="T11" fmla="*/ 29 w 29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" h="1587">
                <a:moveTo>
                  <a:pt x="0" y="0"/>
                </a:moveTo>
                <a:lnTo>
                  <a:pt x="22" y="0"/>
                </a:lnTo>
                <a:lnTo>
                  <a:pt x="29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6"/>
          <p:cNvSpPr>
            <a:spLocks noChangeShapeType="1"/>
          </p:cNvSpPr>
          <p:nvPr/>
        </p:nvSpPr>
        <p:spPr bwMode="auto">
          <a:xfrm>
            <a:off x="2466975" y="2154021"/>
            <a:ext cx="11112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7"/>
          <p:cNvSpPr>
            <a:spLocks/>
          </p:cNvSpPr>
          <p:nvPr/>
        </p:nvSpPr>
        <p:spPr bwMode="auto">
          <a:xfrm>
            <a:off x="3033712" y="2344521"/>
            <a:ext cx="46038" cy="23813"/>
          </a:xfrm>
          <a:custGeom>
            <a:avLst/>
            <a:gdLst>
              <a:gd name="T0" fmla="*/ 0 w 29"/>
              <a:gd name="T1" fmla="*/ 0 h 15"/>
              <a:gd name="T2" fmla="*/ 15 w 29"/>
              <a:gd name="T3" fmla="*/ 7 h 15"/>
              <a:gd name="T4" fmla="*/ 29 w 29"/>
              <a:gd name="T5" fmla="*/ 15 h 15"/>
              <a:gd name="T6" fmla="*/ 0 60000 65536"/>
              <a:gd name="T7" fmla="*/ 0 60000 65536"/>
              <a:gd name="T8" fmla="*/ 0 60000 65536"/>
              <a:gd name="T9" fmla="*/ 0 w 29"/>
              <a:gd name="T10" fmla="*/ 0 h 15"/>
              <a:gd name="T11" fmla="*/ 29 w 29"/>
              <a:gd name="T12" fmla="*/ 15 h 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" h="15">
                <a:moveTo>
                  <a:pt x="0" y="0"/>
                </a:moveTo>
                <a:lnTo>
                  <a:pt x="15" y="7"/>
                </a:lnTo>
                <a:lnTo>
                  <a:pt x="29" y="15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Line 8"/>
          <p:cNvSpPr>
            <a:spLocks noChangeShapeType="1"/>
          </p:cNvSpPr>
          <p:nvPr/>
        </p:nvSpPr>
        <p:spPr bwMode="auto">
          <a:xfrm>
            <a:off x="3902075" y="3225584"/>
            <a:ext cx="158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9"/>
          <p:cNvSpPr>
            <a:spLocks/>
          </p:cNvSpPr>
          <p:nvPr/>
        </p:nvSpPr>
        <p:spPr bwMode="auto">
          <a:xfrm>
            <a:off x="3937000" y="3284321"/>
            <a:ext cx="92075" cy="263525"/>
          </a:xfrm>
          <a:custGeom>
            <a:avLst/>
            <a:gdLst>
              <a:gd name="T0" fmla="*/ 0 w 58"/>
              <a:gd name="T1" fmla="*/ 0 h 166"/>
              <a:gd name="T2" fmla="*/ 7 w 58"/>
              <a:gd name="T3" fmla="*/ 23 h 166"/>
              <a:gd name="T4" fmla="*/ 14 w 58"/>
              <a:gd name="T5" fmla="*/ 45 h 166"/>
              <a:gd name="T6" fmla="*/ 21 w 58"/>
              <a:gd name="T7" fmla="*/ 68 h 166"/>
              <a:gd name="T8" fmla="*/ 29 w 58"/>
              <a:gd name="T9" fmla="*/ 83 h 166"/>
              <a:gd name="T10" fmla="*/ 36 w 58"/>
              <a:gd name="T11" fmla="*/ 105 h 166"/>
              <a:gd name="T12" fmla="*/ 51 w 58"/>
              <a:gd name="T13" fmla="*/ 128 h 166"/>
              <a:gd name="T14" fmla="*/ 51 w 58"/>
              <a:gd name="T15" fmla="*/ 151 h 166"/>
              <a:gd name="T16" fmla="*/ 58 w 58"/>
              <a:gd name="T17" fmla="*/ 166 h 1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"/>
              <a:gd name="T28" fmla="*/ 0 h 166"/>
              <a:gd name="T29" fmla="*/ 58 w 58"/>
              <a:gd name="T30" fmla="*/ 166 h 16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" h="166">
                <a:moveTo>
                  <a:pt x="0" y="0"/>
                </a:moveTo>
                <a:lnTo>
                  <a:pt x="7" y="23"/>
                </a:lnTo>
                <a:lnTo>
                  <a:pt x="14" y="45"/>
                </a:lnTo>
                <a:lnTo>
                  <a:pt x="21" y="68"/>
                </a:lnTo>
                <a:lnTo>
                  <a:pt x="29" y="83"/>
                </a:lnTo>
                <a:lnTo>
                  <a:pt x="36" y="105"/>
                </a:lnTo>
                <a:lnTo>
                  <a:pt x="51" y="128"/>
                </a:lnTo>
                <a:lnTo>
                  <a:pt x="51" y="151"/>
                </a:lnTo>
                <a:lnTo>
                  <a:pt x="58" y="166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Freeform 10"/>
          <p:cNvSpPr>
            <a:spLocks/>
          </p:cNvSpPr>
          <p:nvPr/>
        </p:nvSpPr>
        <p:spPr bwMode="auto">
          <a:xfrm>
            <a:off x="3173412" y="5656046"/>
            <a:ext cx="323850" cy="249238"/>
          </a:xfrm>
          <a:custGeom>
            <a:avLst/>
            <a:gdLst>
              <a:gd name="T0" fmla="*/ 204 w 204"/>
              <a:gd name="T1" fmla="*/ 0 h 157"/>
              <a:gd name="T2" fmla="*/ 182 w 204"/>
              <a:gd name="T3" fmla="*/ 15 h 157"/>
              <a:gd name="T4" fmla="*/ 167 w 204"/>
              <a:gd name="T5" fmla="*/ 30 h 157"/>
              <a:gd name="T6" fmla="*/ 153 w 204"/>
              <a:gd name="T7" fmla="*/ 37 h 157"/>
              <a:gd name="T8" fmla="*/ 138 w 204"/>
              <a:gd name="T9" fmla="*/ 52 h 157"/>
              <a:gd name="T10" fmla="*/ 116 w 204"/>
              <a:gd name="T11" fmla="*/ 67 h 157"/>
              <a:gd name="T12" fmla="*/ 102 w 204"/>
              <a:gd name="T13" fmla="*/ 82 h 157"/>
              <a:gd name="T14" fmla="*/ 80 w 204"/>
              <a:gd name="T15" fmla="*/ 97 h 157"/>
              <a:gd name="T16" fmla="*/ 65 w 204"/>
              <a:gd name="T17" fmla="*/ 112 h 157"/>
              <a:gd name="T18" fmla="*/ 51 w 204"/>
              <a:gd name="T19" fmla="*/ 120 h 157"/>
              <a:gd name="T20" fmla="*/ 29 w 204"/>
              <a:gd name="T21" fmla="*/ 135 h 157"/>
              <a:gd name="T22" fmla="*/ 14 w 204"/>
              <a:gd name="T23" fmla="*/ 142 h 157"/>
              <a:gd name="T24" fmla="*/ 0 w 204"/>
              <a:gd name="T25" fmla="*/ 157 h 15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04"/>
              <a:gd name="T40" fmla="*/ 0 h 157"/>
              <a:gd name="T41" fmla="*/ 204 w 204"/>
              <a:gd name="T42" fmla="*/ 157 h 15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04" h="157">
                <a:moveTo>
                  <a:pt x="204" y="0"/>
                </a:moveTo>
                <a:lnTo>
                  <a:pt x="182" y="15"/>
                </a:lnTo>
                <a:lnTo>
                  <a:pt x="167" y="30"/>
                </a:lnTo>
                <a:lnTo>
                  <a:pt x="153" y="37"/>
                </a:lnTo>
                <a:lnTo>
                  <a:pt x="138" y="52"/>
                </a:lnTo>
                <a:lnTo>
                  <a:pt x="116" y="67"/>
                </a:lnTo>
                <a:lnTo>
                  <a:pt x="102" y="82"/>
                </a:lnTo>
                <a:lnTo>
                  <a:pt x="80" y="97"/>
                </a:lnTo>
                <a:lnTo>
                  <a:pt x="65" y="112"/>
                </a:lnTo>
                <a:lnTo>
                  <a:pt x="51" y="120"/>
                </a:lnTo>
                <a:lnTo>
                  <a:pt x="29" y="135"/>
                </a:lnTo>
                <a:lnTo>
                  <a:pt x="14" y="142"/>
                </a:lnTo>
                <a:lnTo>
                  <a:pt x="0" y="157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11"/>
          <p:cNvSpPr>
            <a:spLocks/>
          </p:cNvSpPr>
          <p:nvPr/>
        </p:nvSpPr>
        <p:spPr bwMode="auto">
          <a:xfrm>
            <a:off x="604837" y="5441734"/>
            <a:ext cx="508000" cy="452437"/>
          </a:xfrm>
          <a:custGeom>
            <a:avLst/>
            <a:gdLst>
              <a:gd name="T0" fmla="*/ 320 w 320"/>
              <a:gd name="T1" fmla="*/ 285 h 285"/>
              <a:gd name="T2" fmla="*/ 306 w 320"/>
              <a:gd name="T3" fmla="*/ 270 h 285"/>
              <a:gd name="T4" fmla="*/ 284 w 320"/>
              <a:gd name="T5" fmla="*/ 262 h 285"/>
              <a:gd name="T6" fmla="*/ 269 w 320"/>
              <a:gd name="T7" fmla="*/ 247 h 285"/>
              <a:gd name="T8" fmla="*/ 247 w 320"/>
              <a:gd name="T9" fmla="*/ 232 h 285"/>
              <a:gd name="T10" fmla="*/ 233 w 320"/>
              <a:gd name="T11" fmla="*/ 225 h 285"/>
              <a:gd name="T12" fmla="*/ 211 w 320"/>
              <a:gd name="T13" fmla="*/ 210 h 285"/>
              <a:gd name="T14" fmla="*/ 196 w 320"/>
              <a:gd name="T15" fmla="*/ 195 h 285"/>
              <a:gd name="T16" fmla="*/ 182 w 320"/>
              <a:gd name="T17" fmla="*/ 180 h 285"/>
              <a:gd name="T18" fmla="*/ 160 w 320"/>
              <a:gd name="T19" fmla="*/ 165 h 285"/>
              <a:gd name="T20" fmla="*/ 145 w 320"/>
              <a:gd name="T21" fmla="*/ 150 h 285"/>
              <a:gd name="T22" fmla="*/ 131 w 320"/>
              <a:gd name="T23" fmla="*/ 135 h 285"/>
              <a:gd name="T24" fmla="*/ 116 w 320"/>
              <a:gd name="T25" fmla="*/ 120 h 285"/>
              <a:gd name="T26" fmla="*/ 102 w 320"/>
              <a:gd name="T27" fmla="*/ 105 h 285"/>
              <a:gd name="T28" fmla="*/ 87 w 320"/>
              <a:gd name="T29" fmla="*/ 90 h 285"/>
              <a:gd name="T30" fmla="*/ 65 w 320"/>
              <a:gd name="T31" fmla="*/ 75 h 285"/>
              <a:gd name="T32" fmla="*/ 51 w 320"/>
              <a:gd name="T33" fmla="*/ 60 h 285"/>
              <a:gd name="T34" fmla="*/ 36 w 320"/>
              <a:gd name="T35" fmla="*/ 37 h 285"/>
              <a:gd name="T36" fmla="*/ 21 w 320"/>
              <a:gd name="T37" fmla="*/ 22 h 285"/>
              <a:gd name="T38" fmla="*/ 14 w 320"/>
              <a:gd name="T39" fmla="*/ 7 h 285"/>
              <a:gd name="T40" fmla="*/ 0 w 320"/>
              <a:gd name="T41" fmla="*/ 0 h 28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20"/>
              <a:gd name="T64" fmla="*/ 0 h 285"/>
              <a:gd name="T65" fmla="*/ 320 w 320"/>
              <a:gd name="T66" fmla="*/ 285 h 28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20" h="285">
                <a:moveTo>
                  <a:pt x="320" y="285"/>
                </a:moveTo>
                <a:lnTo>
                  <a:pt x="306" y="270"/>
                </a:lnTo>
                <a:lnTo>
                  <a:pt x="284" y="262"/>
                </a:lnTo>
                <a:lnTo>
                  <a:pt x="269" y="247"/>
                </a:lnTo>
                <a:lnTo>
                  <a:pt x="247" y="232"/>
                </a:lnTo>
                <a:lnTo>
                  <a:pt x="233" y="225"/>
                </a:lnTo>
                <a:lnTo>
                  <a:pt x="211" y="210"/>
                </a:lnTo>
                <a:lnTo>
                  <a:pt x="196" y="195"/>
                </a:lnTo>
                <a:lnTo>
                  <a:pt x="182" y="180"/>
                </a:lnTo>
                <a:lnTo>
                  <a:pt x="160" y="165"/>
                </a:lnTo>
                <a:lnTo>
                  <a:pt x="145" y="150"/>
                </a:lnTo>
                <a:lnTo>
                  <a:pt x="131" y="135"/>
                </a:lnTo>
                <a:lnTo>
                  <a:pt x="116" y="120"/>
                </a:lnTo>
                <a:lnTo>
                  <a:pt x="102" y="105"/>
                </a:lnTo>
                <a:lnTo>
                  <a:pt x="87" y="90"/>
                </a:lnTo>
                <a:lnTo>
                  <a:pt x="65" y="75"/>
                </a:lnTo>
                <a:lnTo>
                  <a:pt x="51" y="60"/>
                </a:lnTo>
                <a:lnTo>
                  <a:pt x="36" y="37"/>
                </a:lnTo>
                <a:lnTo>
                  <a:pt x="21" y="22"/>
                </a:lnTo>
                <a:lnTo>
                  <a:pt x="14" y="7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Line 12"/>
          <p:cNvSpPr>
            <a:spLocks noChangeShapeType="1"/>
          </p:cNvSpPr>
          <p:nvPr/>
        </p:nvSpPr>
        <p:spPr bwMode="auto">
          <a:xfrm flipV="1">
            <a:off x="176212" y="4214596"/>
            <a:ext cx="1588" cy="111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13"/>
          <p:cNvSpPr>
            <a:spLocks/>
          </p:cNvSpPr>
          <p:nvPr/>
        </p:nvSpPr>
        <p:spPr bwMode="auto">
          <a:xfrm>
            <a:off x="187325" y="3595471"/>
            <a:ext cx="58737" cy="273050"/>
          </a:xfrm>
          <a:custGeom>
            <a:avLst/>
            <a:gdLst>
              <a:gd name="T0" fmla="*/ 0 w 37"/>
              <a:gd name="T1" fmla="*/ 172 h 172"/>
              <a:gd name="T2" fmla="*/ 7 w 37"/>
              <a:gd name="T3" fmla="*/ 150 h 172"/>
              <a:gd name="T4" fmla="*/ 7 w 37"/>
              <a:gd name="T5" fmla="*/ 127 h 172"/>
              <a:gd name="T6" fmla="*/ 15 w 37"/>
              <a:gd name="T7" fmla="*/ 105 h 172"/>
              <a:gd name="T8" fmla="*/ 22 w 37"/>
              <a:gd name="T9" fmla="*/ 82 h 172"/>
              <a:gd name="T10" fmla="*/ 22 w 37"/>
              <a:gd name="T11" fmla="*/ 67 h 172"/>
              <a:gd name="T12" fmla="*/ 29 w 37"/>
              <a:gd name="T13" fmla="*/ 45 h 172"/>
              <a:gd name="T14" fmla="*/ 37 w 37"/>
              <a:gd name="T15" fmla="*/ 22 h 172"/>
              <a:gd name="T16" fmla="*/ 37 w 37"/>
              <a:gd name="T17" fmla="*/ 0 h 1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7"/>
              <a:gd name="T28" fmla="*/ 0 h 172"/>
              <a:gd name="T29" fmla="*/ 37 w 37"/>
              <a:gd name="T30" fmla="*/ 172 h 17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7" h="172">
                <a:moveTo>
                  <a:pt x="0" y="172"/>
                </a:moveTo>
                <a:lnTo>
                  <a:pt x="7" y="150"/>
                </a:lnTo>
                <a:lnTo>
                  <a:pt x="7" y="127"/>
                </a:lnTo>
                <a:lnTo>
                  <a:pt x="15" y="105"/>
                </a:lnTo>
                <a:lnTo>
                  <a:pt x="22" y="82"/>
                </a:lnTo>
                <a:lnTo>
                  <a:pt x="22" y="67"/>
                </a:lnTo>
                <a:lnTo>
                  <a:pt x="29" y="45"/>
                </a:lnTo>
                <a:lnTo>
                  <a:pt x="37" y="22"/>
                </a:lnTo>
                <a:lnTo>
                  <a:pt x="37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Line 14"/>
          <p:cNvSpPr>
            <a:spLocks noChangeShapeType="1"/>
          </p:cNvSpPr>
          <p:nvPr/>
        </p:nvSpPr>
        <p:spPr bwMode="auto">
          <a:xfrm>
            <a:off x="1841500" y="2154021"/>
            <a:ext cx="1587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Line 15"/>
          <p:cNvSpPr>
            <a:spLocks noChangeShapeType="1"/>
          </p:cNvSpPr>
          <p:nvPr/>
        </p:nvSpPr>
        <p:spPr bwMode="auto">
          <a:xfrm>
            <a:off x="2119312" y="2130209"/>
            <a:ext cx="23813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16"/>
          <p:cNvSpPr>
            <a:spLocks/>
          </p:cNvSpPr>
          <p:nvPr/>
        </p:nvSpPr>
        <p:spPr bwMode="auto">
          <a:xfrm>
            <a:off x="2189162" y="2033371"/>
            <a:ext cx="277813" cy="203200"/>
          </a:xfrm>
          <a:custGeom>
            <a:avLst/>
            <a:gdLst>
              <a:gd name="T0" fmla="*/ 0 w 175"/>
              <a:gd name="T1" fmla="*/ 38 h 128"/>
              <a:gd name="T2" fmla="*/ 22 w 175"/>
              <a:gd name="T3" fmla="*/ 38 h 128"/>
              <a:gd name="T4" fmla="*/ 44 w 175"/>
              <a:gd name="T5" fmla="*/ 38 h 128"/>
              <a:gd name="T6" fmla="*/ 66 w 175"/>
              <a:gd name="T7" fmla="*/ 38 h 128"/>
              <a:gd name="T8" fmla="*/ 66 w 175"/>
              <a:gd name="T9" fmla="*/ 0 h 128"/>
              <a:gd name="T10" fmla="*/ 175 w 175"/>
              <a:gd name="T11" fmla="*/ 76 h 128"/>
              <a:gd name="T12" fmla="*/ 58 w 175"/>
              <a:gd name="T13" fmla="*/ 128 h 128"/>
              <a:gd name="T14" fmla="*/ 58 w 175"/>
              <a:gd name="T15" fmla="*/ 83 h 128"/>
              <a:gd name="T16" fmla="*/ 36 w 175"/>
              <a:gd name="T17" fmla="*/ 83 h 128"/>
              <a:gd name="T18" fmla="*/ 15 w 175"/>
              <a:gd name="T19" fmla="*/ 83 h 128"/>
              <a:gd name="T20" fmla="*/ 0 w 175"/>
              <a:gd name="T21" fmla="*/ 83 h 128"/>
              <a:gd name="T22" fmla="*/ 0 w 175"/>
              <a:gd name="T23" fmla="*/ 38 h 12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75"/>
              <a:gd name="T37" fmla="*/ 0 h 128"/>
              <a:gd name="T38" fmla="*/ 175 w 175"/>
              <a:gd name="T39" fmla="*/ 128 h 12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75" h="128">
                <a:moveTo>
                  <a:pt x="0" y="38"/>
                </a:moveTo>
                <a:lnTo>
                  <a:pt x="22" y="38"/>
                </a:lnTo>
                <a:lnTo>
                  <a:pt x="44" y="38"/>
                </a:lnTo>
                <a:lnTo>
                  <a:pt x="66" y="38"/>
                </a:lnTo>
                <a:lnTo>
                  <a:pt x="66" y="0"/>
                </a:lnTo>
                <a:lnTo>
                  <a:pt x="175" y="76"/>
                </a:lnTo>
                <a:lnTo>
                  <a:pt x="58" y="128"/>
                </a:lnTo>
                <a:lnTo>
                  <a:pt x="58" y="83"/>
                </a:lnTo>
                <a:lnTo>
                  <a:pt x="36" y="83"/>
                </a:lnTo>
                <a:lnTo>
                  <a:pt x="15" y="83"/>
                </a:lnTo>
                <a:lnTo>
                  <a:pt x="0" y="83"/>
                </a:lnTo>
                <a:lnTo>
                  <a:pt x="0" y="38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17"/>
          <p:cNvSpPr>
            <a:spLocks/>
          </p:cNvSpPr>
          <p:nvPr/>
        </p:nvSpPr>
        <p:spPr bwMode="auto">
          <a:xfrm>
            <a:off x="3449637" y="3524034"/>
            <a:ext cx="741363" cy="2179637"/>
          </a:xfrm>
          <a:custGeom>
            <a:avLst/>
            <a:gdLst>
              <a:gd name="T0" fmla="*/ 88 w 467"/>
              <a:gd name="T1" fmla="*/ 1343 h 1373"/>
              <a:gd name="T2" fmla="*/ 132 w 467"/>
              <a:gd name="T3" fmla="*/ 1290 h 1373"/>
              <a:gd name="T4" fmla="*/ 175 w 467"/>
              <a:gd name="T5" fmla="*/ 1238 h 1373"/>
              <a:gd name="T6" fmla="*/ 219 w 467"/>
              <a:gd name="T7" fmla="*/ 1178 h 1373"/>
              <a:gd name="T8" fmla="*/ 256 w 467"/>
              <a:gd name="T9" fmla="*/ 1125 h 1373"/>
              <a:gd name="T10" fmla="*/ 292 w 467"/>
              <a:gd name="T11" fmla="*/ 1065 h 1373"/>
              <a:gd name="T12" fmla="*/ 321 w 467"/>
              <a:gd name="T13" fmla="*/ 1005 h 1373"/>
              <a:gd name="T14" fmla="*/ 350 w 467"/>
              <a:gd name="T15" fmla="*/ 945 h 1373"/>
              <a:gd name="T16" fmla="*/ 379 w 467"/>
              <a:gd name="T17" fmla="*/ 878 h 1373"/>
              <a:gd name="T18" fmla="*/ 401 w 467"/>
              <a:gd name="T19" fmla="*/ 810 h 1373"/>
              <a:gd name="T20" fmla="*/ 423 w 467"/>
              <a:gd name="T21" fmla="*/ 742 h 1373"/>
              <a:gd name="T22" fmla="*/ 438 w 467"/>
              <a:gd name="T23" fmla="*/ 682 h 1373"/>
              <a:gd name="T24" fmla="*/ 452 w 467"/>
              <a:gd name="T25" fmla="*/ 607 h 1373"/>
              <a:gd name="T26" fmla="*/ 460 w 467"/>
              <a:gd name="T27" fmla="*/ 540 h 1373"/>
              <a:gd name="T28" fmla="*/ 467 w 467"/>
              <a:gd name="T29" fmla="*/ 472 h 1373"/>
              <a:gd name="T30" fmla="*/ 467 w 467"/>
              <a:gd name="T31" fmla="*/ 405 h 1373"/>
              <a:gd name="T32" fmla="*/ 467 w 467"/>
              <a:gd name="T33" fmla="*/ 337 h 1373"/>
              <a:gd name="T34" fmla="*/ 460 w 467"/>
              <a:gd name="T35" fmla="*/ 262 h 1373"/>
              <a:gd name="T36" fmla="*/ 452 w 467"/>
              <a:gd name="T37" fmla="*/ 195 h 1373"/>
              <a:gd name="T38" fmla="*/ 438 w 467"/>
              <a:gd name="T39" fmla="*/ 127 h 1373"/>
              <a:gd name="T40" fmla="*/ 423 w 467"/>
              <a:gd name="T41" fmla="*/ 60 h 1373"/>
              <a:gd name="T42" fmla="*/ 409 w 467"/>
              <a:gd name="T43" fmla="*/ 0 h 1373"/>
              <a:gd name="T44" fmla="*/ 336 w 467"/>
              <a:gd name="T45" fmla="*/ 67 h 1373"/>
              <a:gd name="T46" fmla="*/ 358 w 467"/>
              <a:gd name="T47" fmla="*/ 135 h 1373"/>
              <a:gd name="T48" fmla="*/ 365 w 467"/>
              <a:gd name="T49" fmla="*/ 195 h 1373"/>
              <a:gd name="T50" fmla="*/ 372 w 467"/>
              <a:gd name="T51" fmla="*/ 262 h 1373"/>
              <a:gd name="T52" fmla="*/ 379 w 467"/>
              <a:gd name="T53" fmla="*/ 322 h 1373"/>
              <a:gd name="T54" fmla="*/ 379 w 467"/>
              <a:gd name="T55" fmla="*/ 390 h 1373"/>
              <a:gd name="T56" fmla="*/ 379 w 467"/>
              <a:gd name="T57" fmla="*/ 457 h 1373"/>
              <a:gd name="T58" fmla="*/ 379 w 467"/>
              <a:gd name="T59" fmla="*/ 517 h 1373"/>
              <a:gd name="T60" fmla="*/ 372 w 467"/>
              <a:gd name="T61" fmla="*/ 585 h 1373"/>
              <a:gd name="T62" fmla="*/ 358 w 467"/>
              <a:gd name="T63" fmla="*/ 645 h 1373"/>
              <a:gd name="T64" fmla="*/ 343 w 467"/>
              <a:gd name="T65" fmla="*/ 712 h 1373"/>
              <a:gd name="T66" fmla="*/ 328 w 467"/>
              <a:gd name="T67" fmla="*/ 772 h 1373"/>
              <a:gd name="T68" fmla="*/ 307 w 467"/>
              <a:gd name="T69" fmla="*/ 833 h 1373"/>
              <a:gd name="T70" fmla="*/ 285 w 467"/>
              <a:gd name="T71" fmla="*/ 893 h 1373"/>
              <a:gd name="T72" fmla="*/ 256 w 467"/>
              <a:gd name="T73" fmla="*/ 953 h 1373"/>
              <a:gd name="T74" fmla="*/ 226 w 467"/>
              <a:gd name="T75" fmla="*/ 1013 h 1373"/>
              <a:gd name="T76" fmla="*/ 197 w 467"/>
              <a:gd name="T77" fmla="*/ 1065 h 1373"/>
              <a:gd name="T78" fmla="*/ 161 w 467"/>
              <a:gd name="T79" fmla="*/ 1118 h 1373"/>
              <a:gd name="T80" fmla="*/ 124 w 467"/>
              <a:gd name="T81" fmla="*/ 1170 h 1373"/>
              <a:gd name="T82" fmla="*/ 81 w 467"/>
              <a:gd name="T83" fmla="*/ 1223 h 1373"/>
              <a:gd name="T84" fmla="*/ 37 w 467"/>
              <a:gd name="T85" fmla="*/ 1268 h 1373"/>
              <a:gd name="T86" fmla="*/ 0 w 467"/>
              <a:gd name="T87" fmla="*/ 1313 h 137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67"/>
              <a:gd name="T133" fmla="*/ 0 h 1373"/>
              <a:gd name="T134" fmla="*/ 467 w 467"/>
              <a:gd name="T135" fmla="*/ 1373 h 137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67" h="1373">
                <a:moveTo>
                  <a:pt x="51" y="1373"/>
                </a:moveTo>
                <a:lnTo>
                  <a:pt x="73" y="1358"/>
                </a:lnTo>
                <a:lnTo>
                  <a:pt x="88" y="1343"/>
                </a:lnTo>
                <a:lnTo>
                  <a:pt x="102" y="1320"/>
                </a:lnTo>
                <a:lnTo>
                  <a:pt x="117" y="1305"/>
                </a:lnTo>
                <a:lnTo>
                  <a:pt x="132" y="1290"/>
                </a:lnTo>
                <a:lnTo>
                  <a:pt x="146" y="1268"/>
                </a:lnTo>
                <a:lnTo>
                  <a:pt x="161" y="1253"/>
                </a:lnTo>
                <a:lnTo>
                  <a:pt x="175" y="1238"/>
                </a:lnTo>
                <a:lnTo>
                  <a:pt x="190" y="1215"/>
                </a:lnTo>
                <a:lnTo>
                  <a:pt x="204" y="1200"/>
                </a:lnTo>
                <a:lnTo>
                  <a:pt x="219" y="1178"/>
                </a:lnTo>
                <a:lnTo>
                  <a:pt x="234" y="1163"/>
                </a:lnTo>
                <a:lnTo>
                  <a:pt x="241" y="1140"/>
                </a:lnTo>
                <a:lnTo>
                  <a:pt x="256" y="1125"/>
                </a:lnTo>
                <a:lnTo>
                  <a:pt x="270" y="1103"/>
                </a:lnTo>
                <a:lnTo>
                  <a:pt x="277" y="1088"/>
                </a:lnTo>
                <a:lnTo>
                  <a:pt x="292" y="1065"/>
                </a:lnTo>
                <a:lnTo>
                  <a:pt x="307" y="1043"/>
                </a:lnTo>
                <a:lnTo>
                  <a:pt x="314" y="1028"/>
                </a:lnTo>
                <a:lnTo>
                  <a:pt x="321" y="1005"/>
                </a:lnTo>
                <a:lnTo>
                  <a:pt x="336" y="983"/>
                </a:lnTo>
                <a:lnTo>
                  <a:pt x="343" y="960"/>
                </a:lnTo>
                <a:lnTo>
                  <a:pt x="350" y="945"/>
                </a:lnTo>
                <a:lnTo>
                  <a:pt x="365" y="923"/>
                </a:lnTo>
                <a:lnTo>
                  <a:pt x="372" y="900"/>
                </a:lnTo>
                <a:lnTo>
                  <a:pt x="379" y="878"/>
                </a:lnTo>
                <a:lnTo>
                  <a:pt x="387" y="855"/>
                </a:lnTo>
                <a:lnTo>
                  <a:pt x="394" y="833"/>
                </a:lnTo>
                <a:lnTo>
                  <a:pt x="401" y="810"/>
                </a:lnTo>
                <a:lnTo>
                  <a:pt x="409" y="787"/>
                </a:lnTo>
                <a:lnTo>
                  <a:pt x="416" y="765"/>
                </a:lnTo>
                <a:lnTo>
                  <a:pt x="423" y="742"/>
                </a:lnTo>
                <a:lnTo>
                  <a:pt x="423" y="720"/>
                </a:lnTo>
                <a:lnTo>
                  <a:pt x="430" y="705"/>
                </a:lnTo>
                <a:lnTo>
                  <a:pt x="438" y="682"/>
                </a:lnTo>
                <a:lnTo>
                  <a:pt x="438" y="652"/>
                </a:lnTo>
                <a:lnTo>
                  <a:pt x="445" y="630"/>
                </a:lnTo>
                <a:lnTo>
                  <a:pt x="452" y="607"/>
                </a:lnTo>
                <a:lnTo>
                  <a:pt x="452" y="585"/>
                </a:lnTo>
                <a:lnTo>
                  <a:pt x="452" y="562"/>
                </a:lnTo>
                <a:lnTo>
                  <a:pt x="460" y="540"/>
                </a:lnTo>
                <a:lnTo>
                  <a:pt x="460" y="517"/>
                </a:lnTo>
                <a:lnTo>
                  <a:pt x="460" y="495"/>
                </a:lnTo>
                <a:lnTo>
                  <a:pt x="467" y="472"/>
                </a:lnTo>
                <a:lnTo>
                  <a:pt x="467" y="450"/>
                </a:lnTo>
                <a:lnTo>
                  <a:pt x="467" y="427"/>
                </a:lnTo>
                <a:lnTo>
                  <a:pt x="467" y="405"/>
                </a:lnTo>
                <a:lnTo>
                  <a:pt x="467" y="382"/>
                </a:lnTo>
                <a:lnTo>
                  <a:pt x="467" y="360"/>
                </a:lnTo>
                <a:lnTo>
                  <a:pt x="467" y="337"/>
                </a:lnTo>
                <a:lnTo>
                  <a:pt x="460" y="315"/>
                </a:lnTo>
                <a:lnTo>
                  <a:pt x="460" y="285"/>
                </a:lnTo>
                <a:lnTo>
                  <a:pt x="460" y="262"/>
                </a:lnTo>
                <a:lnTo>
                  <a:pt x="460" y="240"/>
                </a:lnTo>
                <a:lnTo>
                  <a:pt x="452" y="217"/>
                </a:lnTo>
                <a:lnTo>
                  <a:pt x="452" y="195"/>
                </a:lnTo>
                <a:lnTo>
                  <a:pt x="445" y="172"/>
                </a:lnTo>
                <a:lnTo>
                  <a:pt x="445" y="150"/>
                </a:lnTo>
                <a:lnTo>
                  <a:pt x="438" y="127"/>
                </a:lnTo>
                <a:lnTo>
                  <a:pt x="430" y="105"/>
                </a:lnTo>
                <a:lnTo>
                  <a:pt x="430" y="82"/>
                </a:lnTo>
                <a:lnTo>
                  <a:pt x="423" y="60"/>
                </a:lnTo>
                <a:lnTo>
                  <a:pt x="416" y="37"/>
                </a:lnTo>
                <a:lnTo>
                  <a:pt x="409" y="15"/>
                </a:lnTo>
                <a:lnTo>
                  <a:pt x="409" y="0"/>
                </a:lnTo>
                <a:lnTo>
                  <a:pt x="328" y="30"/>
                </a:lnTo>
                <a:lnTo>
                  <a:pt x="336" y="52"/>
                </a:lnTo>
                <a:lnTo>
                  <a:pt x="336" y="67"/>
                </a:lnTo>
                <a:lnTo>
                  <a:pt x="343" y="90"/>
                </a:lnTo>
                <a:lnTo>
                  <a:pt x="350" y="112"/>
                </a:lnTo>
                <a:lnTo>
                  <a:pt x="358" y="135"/>
                </a:lnTo>
                <a:lnTo>
                  <a:pt x="358" y="157"/>
                </a:lnTo>
                <a:lnTo>
                  <a:pt x="365" y="172"/>
                </a:lnTo>
                <a:lnTo>
                  <a:pt x="365" y="195"/>
                </a:lnTo>
                <a:lnTo>
                  <a:pt x="372" y="217"/>
                </a:lnTo>
                <a:lnTo>
                  <a:pt x="372" y="240"/>
                </a:lnTo>
                <a:lnTo>
                  <a:pt x="372" y="262"/>
                </a:lnTo>
                <a:lnTo>
                  <a:pt x="379" y="285"/>
                </a:lnTo>
                <a:lnTo>
                  <a:pt x="379" y="307"/>
                </a:lnTo>
                <a:lnTo>
                  <a:pt x="379" y="322"/>
                </a:lnTo>
                <a:lnTo>
                  <a:pt x="379" y="345"/>
                </a:lnTo>
                <a:lnTo>
                  <a:pt x="379" y="367"/>
                </a:lnTo>
                <a:lnTo>
                  <a:pt x="379" y="390"/>
                </a:lnTo>
                <a:lnTo>
                  <a:pt x="379" y="412"/>
                </a:lnTo>
                <a:lnTo>
                  <a:pt x="379" y="435"/>
                </a:lnTo>
                <a:lnTo>
                  <a:pt x="379" y="457"/>
                </a:lnTo>
                <a:lnTo>
                  <a:pt x="379" y="480"/>
                </a:lnTo>
                <a:lnTo>
                  <a:pt x="379" y="495"/>
                </a:lnTo>
                <a:lnTo>
                  <a:pt x="379" y="517"/>
                </a:lnTo>
                <a:lnTo>
                  <a:pt x="372" y="540"/>
                </a:lnTo>
                <a:lnTo>
                  <a:pt x="372" y="562"/>
                </a:lnTo>
                <a:lnTo>
                  <a:pt x="372" y="585"/>
                </a:lnTo>
                <a:lnTo>
                  <a:pt x="365" y="607"/>
                </a:lnTo>
                <a:lnTo>
                  <a:pt x="365" y="630"/>
                </a:lnTo>
                <a:lnTo>
                  <a:pt x="358" y="645"/>
                </a:lnTo>
                <a:lnTo>
                  <a:pt x="358" y="667"/>
                </a:lnTo>
                <a:lnTo>
                  <a:pt x="350" y="690"/>
                </a:lnTo>
                <a:lnTo>
                  <a:pt x="343" y="712"/>
                </a:lnTo>
                <a:lnTo>
                  <a:pt x="336" y="735"/>
                </a:lnTo>
                <a:lnTo>
                  <a:pt x="336" y="750"/>
                </a:lnTo>
                <a:lnTo>
                  <a:pt x="328" y="772"/>
                </a:lnTo>
                <a:lnTo>
                  <a:pt x="321" y="795"/>
                </a:lnTo>
                <a:lnTo>
                  <a:pt x="314" y="817"/>
                </a:lnTo>
                <a:lnTo>
                  <a:pt x="307" y="833"/>
                </a:lnTo>
                <a:lnTo>
                  <a:pt x="299" y="855"/>
                </a:lnTo>
                <a:lnTo>
                  <a:pt x="292" y="878"/>
                </a:lnTo>
                <a:lnTo>
                  <a:pt x="285" y="893"/>
                </a:lnTo>
                <a:lnTo>
                  <a:pt x="277" y="915"/>
                </a:lnTo>
                <a:lnTo>
                  <a:pt x="263" y="938"/>
                </a:lnTo>
                <a:lnTo>
                  <a:pt x="256" y="953"/>
                </a:lnTo>
                <a:lnTo>
                  <a:pt x="248" y="975"/>
                </a:lnTo>
                <a:lnTo>
                  <a:pt x="234" y="990"/>
                </a:lnTo>
                <a:lnTo>
                  <a:pt x="226" y="1013"/>
                </a:lnTo>
                <a:lnTo>
                  <a:pt x="219" y="1028"/>
                </a:lnTo>
                <a:lnTo>
                  <a:pt x="204" y="1050"/>
                </a:lnTo>
                <a:lnTo>
                  <a:pt x="197" y="1065"/>
                </a:lnTo>
                <a:lnTo>
                  <a:pt x="183" y="1088"/>
                </a:lnTo>
                <a:lnTo>
                  <a:pt x="168" y="1103"/>
                </a:lnTo>
                <a:lnTo>
                  <a:pt x="161" y="1118"/>
                </a:lnTo>
                <a:lnTo>
                  <a:pt x="146" y="1140"/>
                </a:lnTo>
                <a:lnTo>
                  <a:pt x="132" y="1155"/>
                </a:lnTo>
                <a:lnTo>
                  <a:pt x="124" y="1170"/>
                </a:lnTo>
                <a:lnTo>
                  <a:pt x="110" y="1193"/>
                </a:lnTo>
                <a:lnTo>
                  <a:pt x="95" y="1208"/>
                </a:lnTo>
                <a:lnTo>
                  <a:pt x="81" y="1223"/>
                </a:lnTo>
                <a:lnTo>
                  <a:pt x="66" y="1238"/>
                </a:lnTo>
                <a:lnTo>
                  <a:pt x="51" y="1253"/>
                </a:lnTo>
                <a:lnTo>
                  <a:pt x="37" y="1268"/>
                </a:lnTo>
                <a:lnTo>
                  <a:pt x="22" y="1283"/>
                </a:lnTo>
                <a:lnTo>
                  <a:pt x="8" y="1298"/>
                </a:lnTo>
                <a:lnTo>
                  <a:pt x="0" y="1313"/>
                </a:lnTo>
                <a:lnTo>
                  <a:pt x="51" y="1373"/>
                </a:lnTo>
                <a:close/>
              </a:path>
            </a:pathLst>
          </a:custGeom>
          <a:solidFill>
            <a:srgbClr val="9966FF"/>
          </a:solidFill>
          <a:ln w="11113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19"/>
          <p:cNvSpPr>
            <a:spLocks/>
          </p:cNvSpPr>
          <p:nvPr/>
        </p:nvSpPr>
        <p:spPr bwMode="auto">
          <a:xfrm rot="21462528">
            <a:off x="2436812" y="2096871"/>
            <a:ext cx="590550" cy="309563"/>
          </a:xfrm>
          <a:custGeom>
            <a:avLst/>
            <a:gdLst>
              <a:gd name="T0" fmla="*/ 7 w 372"/>
              <a:gd name="T1" fmla="*/ 0 h 195"/>
              <a:gd name="T2" fmla="*/ 36 w 372"/>
              <a:gd name="T3" fmla="*/ 0 h 195"/>
              <a:gd name="T4" fmla="*/ 58 w 372"/>
              <a:gd name="T5" fmla="*/ 7 h 195"/>
              <a:gd name="T6" fmla="*/ 80 w 372"/>
              <a:gd name="T7" fmla="*/ 7 h 195"/>
              <a:gd name="T8" fmla="*/ 102 w 372"/>
              <a:gd name="T9" fmla="*/ 15 h 195"/>
              <a:gd name="T10" fmla="*/ 124 w 372"/>
              <a:gd name="T11" fmla="*/ 23 h 195"/>
              <a:gd name="T12" fmla="*/ 146 w 372"/>
              <a:gd name="T13" fmla="*/ 30 h 195"/>
              <a:gd name="T14" fmla="*/ 160 w 372"/>
              <a:gd name="T15" fmla="*/ 30 h 195"/>
              <a:gd name="T16" fmla="*/ 182 w 372"/>
              <a:gd name="T17" fmla="*/ 38 h 195"/>
              <a:gd name="T18" fmla="*/ 204 w 372"/>
              <a:gd name="T19" fmla="*/ 45 h 195"/>
              <a:gd name="T20" fmla="*/ 226 w 372"/>
              <a:gd name="T21" fmla="*/ 53 h 195"/>
              <a:gd name="T22" fmla="*/ 248 w 372"/>
              <a:gd name="T23" fmla="*/ 60 h 195"/>
              <a:gd name="T24" fmla="*/ 270 w 372"/>
              <a:gd name="T25" fmla="*/ 68 h 195"/>
              <a:gd name="T26" fmla="*/ 291 w 372"/>
              <a:gd name="T27" fmla="*/ 83 h 195"/>
              <a:gd name="T28" fmla="*/ 313 w 372"/>
              <a:gd name="T29" fmla="*/ 90 h 195"/>
              <a:gd name="T30" fmla="*/ 335 w 372"/>
              <a:gd name="T31" fmla="*/ 98 h 195"/>
              <a:gd name="T32" fmla="*/ 350 w 372"/>
              <a:gd name="T33" fmla="*/ 105 h 195"/>
              <a:gd name="T34" fmla="*/ 372 w 372"/>
              <a:gd name="T35" fmla="*/ 120 h 195"/>
              <a:gd name="T36" fmla="*/ 372 w 372"/>
              <a:gd name="T37" fmla="*/ 120 h 195"/>
              <a:gd name="T38" fmla="*/ 335 w 372"/>
              <a:gd name="T39" fmla="*/ 195 h 195"/>
              <a:gd name="T40" fmla="*/ 321 w 372"/>
              <a:gd name="T41" fmla="*/ 188 h 195"/>
              <a:gd name="T42" fmla="*/ 299 w 372"/>
              <a:gd name="T43" fmla="*/ 173 h 195"/>
              <a:gd name="T44" fmla="*/ 277 w 372"/>
              <a:gd name="T45" fmla="*/ 165 h 195"/>
              <a:gd name="T46" fmla="*/ 262 w 372"/>
              <a:gd name="T47" fmla="*/ 158 h 195"/>
              <a:gd name="T48" fmla="*/ 240 w 372"/>
              <a:gd name="T49" fmla="*/ 150 h 195"/>
              <a:gd name="T50" fmla="*/ 219 w 372"/>
              <a:gd name="T51" fmla="*/ 143 h 195"/>
              <a:gd name="T52" fmla="*/ 204 w 372"/>
              <a:gd name="T53" fmla="*/ 135 h 195"/>
              <a:gd name="T54" fmla="*/ 182 w 372"/>
              <a:gd name="T55" fmla="*/ 128 h 195"/>
              <a:gd name="T56" fmla="*/ 160 w 372"/>
              <a:gd name="T57" fmla="*/ 120 h 195"/>
              <a:gd name="T58" fmla="*/ 138 w 372"/>
              <a:gd name="T59" fmla="*/ 113 h 195"/>
              <a:gd name="T60" fmla="*/ 124 w 372"/>
              <a:gd name="T61" fmla="*/ 113 h 195"/>
              <a:gd name="T62" fmla="*/ 102 w 372"/>
              <a:gd name="T63" fmla="*/ 105 h 195"/>
              <a:gd name="T64" fmla="*/ 80 w 372"/>
              <a:gd name="T65" fmla="*/ 98 h 195"/>
              <a:gd name="T66" fmla="*/ 58 w 372"/>
              <a:gd name="T67" fmla="*/ 90 h 195"/>
              <a:gd name="T68" fmla="*/ 36 w 372"/>
              <a:gd name="T69" fmla="*/ 90 h 195"/>
              <a:gd name="T70" fmla="*/ 22 w 372"/>
              <a:gd name="T71" fmla="*/ 83 h 195"/>
              <a:gd name="T72" fmla="*/ 0 w 372"/>
              <a:gd name="T73" fmla="*/ 83 h 195"/>
              <a:gd name="T74" fmla="*/ 0 w 372"/>
              <a:gd name="T75" fmla="*/ 83 h 195"/>
              <a:gd name="T76" fmla="*/ 7 w 372"/>
              <a:gd name="T77" fmla="*/ 0 h 195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72"/>
              <a:gd name="T118" fmla="*/ 0 h 195"/>
              <a:gd name="T119" fmla="*/ 372 w 372"/>
              <a:gd name="T120" fmla="*/ 195 h 195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72" h="195">
                <a:moveTo>
                  <a:pt x="7" y="0"/>
                </a:moveTo>
                <a:lnTo>
                  <a:pt x="36" y="0"/>
                </a:lnTo>
                <a:lnTo>
                  <a:pt x="58" y="7"/>
                </a:lnTo>
                <a:lnTo>
                  <a:pt x="80" y="7"/>
                </a:lnTo>
                <a:lnTo>
                  <a:pt x="102" y="15"/>
                </a:lnTo>
                <a:lnTo>
                  <a:pt x="124" y="23"/>
                </a:lnTo>
                <a:lnTo>
                  <a:pt x="146" y="30"/>
                </a:lnTo>
                <a:lnTo>
                  <a:pt x="160" y="30"/>
                </a:lnTo>
                <a:lnTo>
                  <a:pt x="182" y="38"/>
                </a:lnTo>
                <a:lnTo>
                  <a:pt x="204" y="45"/>
                </a:lnTo>
                <a:lnTo>
                  <a:pt x="226" y="53"/>
                </a:lnTo>
                <a:lnTo>
                  <a:pt x="248" y="60"/>
                </a:lnTo>
                <a:lnTo>
                  <a:pt x="270" y="68"/>
                </a:lnTo>
                <a:lnTo>
                  <a:pt x="291" y="83"/>
                </a:lnTo>
                <a:lnTo>
                  <a:pt x="313" y="90"/>
                </a:lnTo>
                <a:lnTo>
                  <a:pt x="335" y="98"/>
                </a:lnTo>
                <a:lnTo>
                  <a:pt x="350" y="105"/>
                </a:lnTo>
                <a:lnTo>
                  <a:pt x="372" y="120"/>
                </a:lnTo>
                <a:lnTo>
                  <a:pt x="335" y="195"/>
                </a:lnTo>
                <a:lnTo>
                  <a:pt x="321" y="188"/>
                </a:lnTo>
                <a:lnTo>
                  <a:pt x="299" y="173"/>
                </a:lnTo>
                <a:lnTo>
                  <a:pt x="277" y="165"/>
                </a:lnTo>
                <a:lnTo>
                  <a:pt x="262" y="158"/>
                </a:lnTo>
                <a:lnTo>
                  <a:pt x="240" y="150"/>
                </a:lnTo>
                <a:lnTo>
                  <a:pt x="219" y="143"/>
                </a:lnTo>
                <a:lnTo>
                  <a:pt x="204" y="135"/>
                </a:lnTo>
                <a:lnTo>
                  <a:pt x="182" y="128"/>
                </a:lnTo>
                <a:lnTo>
                  <a:pt x="160" y="120"/>
                </a:lnTo>
                <a:lnTo>
                  <a:pt x="138" y="113"/>
                </a:lnTo>
                <a:lnTo>
                  <a:pt x="124" y="113"/>
                </a:lnTo>
                <a:lnTo>
                  <a:pt x="102" y="105"/>
                </a:lnTo>
                <a:lnTo>
                  <a:pt x="80" y="98"/>
                </a:lnTo>
                <a:lnTo>
                  <a:pt x="58" y="90"/>
                </a:lnTo>
                <a:lnTo>
                  <a:pt x="36" y="90"/>
                </a:lnTo>
                <a:lnTo>
                  <a:pt x="22" y="83"/>
                </a:lnTo>
                <a:lnTo>
                  <a:pt x="0" y="83"/>
                </a:lnTo>
                <a:lnTo>
                  <a:pt x="7" y="0"/>
                </a:lnTo>
                <a:close/>
              </a:path>
            </a:pathLst>
          </a:custGeom>
          <a:solidFill>
            <a:srgbClr val="E77FFF"/>
          </a:solidFill>
          <a:ln w="11113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20"/>
          <p:cNvSpPr>
            <a:spLocks/>
          </p:cNvSpPr>
          <p:nvPr/>
        </p:nvSpPr>
        <p:spPr bwMode="auto">
          <a:xfrm rot="21462528">
            <a:off x="3035300" y="2281021"/>
            <a:ext cx="914400" cy="952500"/>
          </a:xfrm>
          <a:custGeom>
            <a:avLst/>
            <a:gdLst>
              <a:gd name="T0" fmla="*/ 59 w 576"/>
              <a:gd name="T1" fmla="*/ 15 h 600"/>
              <a:gd name="T2" fmla="*/ 102 w 576"/>
              <a:gd name="T3" fmla="*/ 38 h 600"/>
              <a:gd name="T4" fmla="*/ 139 w 576"/>
              <a:gd name="T5" fmla="*/ 60 h 600"/>
              <a:gd name="T6" fmla="*/ 175 w 576"/>
              <a:gd name="T7" fmla="*/ 83 h 600"/>
              <a:gd name="T8" fmla="*/ 212 w 576"/>
              <a:gd name="T9" fmla="*/ 113 h 600"/>
              <a:gd name="T10" fmla="*/ 248 w 576"/>
              <a:gd name="T11" fmla="*/ 143 h 600"/>
              <a:gd name="T12" fmla="*/ 277 w 576"/>
              <a:gd name="T13" fmla="*/ 173 h 600"/>
              <a:gd name="T14" fmla="*/ 314 w 576"/>
              <a:gd name="T15" fmla="*/ 203 h 600"/>
              <a:gd name="T16" fmla="*/ 343 w 576"/>
              <a:gd name="T17" fmla="*/ 233 h 600"/>
              <a:gd name="T18" fmla="*/ 379 w 576"/>
              <a:gd name="T19" fmla="*/ 270 h 600"/>
              <a:gd name="T20" fmla="*/ 408 w 576"/>
              <a:gd name="T21" fmla="*/ 300 h 600"/>
              <a:gd name="T22" fmla="*/ 438 w 576"/>
              <a:gd name="T23" fmla="*/ 338 h 600"/>
              <a:gd name="T24" fmla="*/ 467 w 576"/>
              <a:gd name="T25" fmla="*/ 375 h 600"/>
              <a:gd name="T26" fmla="*/ 489 w 576"/>
              <a:gd name="T27" fmla="*/ 413 h 600"/>
              <a:gd name="T28" fmla="*/ 518 w 576"/>
              <a:gd name="T29" fmla="*/ 450 h 600"/>
              <a:gd name="T30" fmla="*/ 540 w 576"/>
              <a:gd name="T31" fmla="*/ 488 h 600"/>
              <a:gd name="T32" fmla="*/ 562 w 576"/>
              <a:gd name="T33" fmla="*/ 525 h 600"/>
              <a:gd name="T34" fmla="*/ 576 w 576"/>
              <a:gd name="T35" fmla="*/ 563 h 600"/>
              <a:gd name="T36" fmla="*/ 496 w 576"/>
              <a:gd name="T37" fmla="*/ 578 h 600"/>
              <a:gd name="T38" fmla="*/ 474 w 576"/>
              <a:gd name="T39" fmla="*/ 540 h 600"/>
              <a:gd name="T40" fmla="*/ 452 w 576"/>
              <a:gd name="T41" fmla="*/ 503 h 600"/>
              <a:gd name="T42" fmla="*/ 430 w 576"/>
              <a:gd name="T43" fmla="*/ 465 h 600"/>
              <a:gd name="T44" fmla="*/ 401 w 576"/>
              <a:gd name="T45" fmla="*/ 435 h 600"/>
              <a:gd name="T46" fmla="*/ 379 w 576"/>
              <a:gd name="T47" fmla="*/ 398 h 600"/>
              <a:gd name="T48" fmla="*/ 350 w 576"/>
              <a:gd name="T49" fmla="*/ 368 h 600"/>
              <a:gd name="T50" fmla="*/ 321 w 576"/>
              <a:gd name="T51" fmla="*/ 330 h 600"/>
              <a:gd name="T52" fmla="*/ 292 w 576"/>
              <a:gd name="T53" fmla="*/ 300 h 600"/>
              <a:gd name="T54" fmla="*/ 263 w 576"/>
              <a:gd name="T55" fmla="*/ 270 h 600"/>
              <a:gd name="T56" fmla="*/ 234 w 576"/>
              <a:gd name="T57" fmla="*/ 240 h 600"/>
              <a:gd name="T58" fmla="*/ 204 w 576"/>
              <a:gd name="T59" fmla="*/ 210 h 600"/>
              <a:gd name="T60" fmla="*/ 168 w 576"/>
              <a:gd name="T61" fmla="*/ 188 h 600"/>
              <a:gd name="T62" fmla="*/ 139 w 576"/>
              <a:gd name="T63" fmla="*/ 158 h 600"/>
              <a:gd name="T64" fmla="*/ 102 w 576"/>
              <a:gd name="T65" fmla="*/ 135 h 600"/>
              <a:gd name="T66" fmla="*/ 66 w 576"/>
              <a:gd name="T67" fmla="*/ 113 h 600"/>
              <a:gd name="T68" fmla="*/ 29 w 576"/>
              <a:gd name="T69" fmla="*/ 90 h 600"/>
              <a:gd name="T70" fmla="*/ 0 w 576"/>
              <a:gd name="T71" fmla="*/ 75 h 600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576"/>
              <a:gd name="T109" fmla="*/ 0 h 600"/>
              <a:gd name="T110" fmla="*/ 576 w 576"/>
              <a:gd name="T111" fmla="*/ 600 h 600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576" h="600">
                <a:moveTo>
                  <a:pt x="44" y="0"/>
                </a:moveTo>
                <a:lnTo>
                  <a:pt x="59" y="15"/>
                </a:lnTo>
                <a:lnTo>
                  <a:pt x="81" y="23"/>
                </a:lnTo>
                <a:lnTo>
                  <a:pt x="102" y="38"/>
                </a:lnTo>
                <a:lnTo>
                  <a:pt x="117" y="45"/>
                </a:lnTo>
                <a:lnTo>
                  <a:pt x="139" y="60"/>
                </a:lnTo>
                <a:lnTo>
                  <a:pt x="153" y="75"/>
                </a:lnTo>
                <a:lnTo>
                  <a:pt x="175" y="83"/>
                </a:lnTo>
                <a:lnTo>
                  <a:pt x="190" y="98"/>
                </a:lnTo>
                <a:lnTo>
                  <a:pt x="212" y="113"/>
                </a:lnTo>
                <a:lnTo>
                  <a:pt x="226" y="128"/>
                </a:lnTo>
                <a:lnTo>
                  <a:pt x="248" y="143"/>
                </a:lnTo>
                <a:lnTo>
                  <a:pt x="263" y="158"/>
                </a:lnTo>
                <a:lnTo>
                  <a:pt x="277" y="173"/>
                </a:lnTo>
                <a:lnTo>
                  <a:pt x="299" y="188"/>
                </a:lnTo>
                <a:lnTo>
                  <a:pt x="314" y="203"/>
                </a:lnTo>
                <a:lnTo>
                  <a:pt x="328" y="218"/>
                </a:lnTo>
                <a:lnTo>
                  <a:pt x="343" y="233"/>
                </a:lnTo>
                <a:lnTo>
                  <a:pt x="365" y="248"/>
                </a:lnTo>
                <a:lnTo>
                  <a:pt x="379" y="270"/>
                </a:lnTo>
                <a:lnTo>
                  <a:pt x="394" y="285"/>
                </a:lnTo>
                <a:lnTo>
                  <a:pt x="408" y="300"/>
                </a:lnTo>
                <a:lnTo>
                  <a:pt x="423" y="323"/>
                </a:lnTo>
                <a:lnTo>
                  <a:pt x="438" y="338"/>
                </a:lnTo>
                <a:lnTo>
                  <a:pt x="452" y="353"/>
                </a:lnTo>
                <a:lnTo>
                  <a:pt x="467" y="375"/>
                </a:lnTo>
                <a:lnTo>
                  <a:pt x="474" y="390"/>
                </a:lnTo>
                <a:lnTo>
                  <a:pt x="489" y="413"/>
                </a:lnTo>
                <a:lnTo>
                  <a:pt x="503" y="428"/>
                </a:lnTo>
                <a:lnTo>
                  <a:pt x="518" y="450"/>
                </a:lnTo>
                <a:lnTo>
                  <a:pt x="525" y="465"/>
                </a:lnTo>
                <a:lnTo>
                  <a:pt x="540" y="488"/>
                </a:lnTo>
                <a:lnTo>
                  <a:pt x="547" y="510"/>
                </a:lnTo>
                <a:lnTo>
                  <a:pt x="562" y="525"/>
                </a:lnTo>
                <a:lnTo>
                  <a:pt x="569" y="548"/>
                </a:lnTo>
                <a:lnTo>
                  <a:pt x="576" y="563"/>
                </a:lnTo>
                <a:lnTo>
                  <a:pt x="503" y="600"/>
                </a:lnTo>
                <a:lnTo>
                  <a:pt x="496" y="578"/>
                </a:lnTo>
                <a:lnTo>
                  <a:pt x="481" y="563"/>
                </a:lnTo>
                <a:lnTo>
                  <a:pt x="474" y="540"/>
                </a:lnTo>
                <a:lnTo>
                  <a:pt x="459" y="525"/>
                </a:lnTo>
                <a:lnTo>
                  <a:pt x="452" y="503"/>
                </a:lnTo>
                <a:lnTo>
                  <a:pt x="438" y="488"/>
                </a:lnTo>
                <a:lnTo>
                  <a:pt x="430" y="465"/>
                </a:lnTo>
                <a:lnTo>
                  <a:pt x="416" y="450"/>
                </a:lnTo>
                <a:lnTo>
                  <a:pt x="401" y="435"/>
                </a:lnTo>
                <a:lnTo>
                  <a:pt x="394" y="413"/>
                </a:lnTo>
                <a:lnTo>
                  <a:pt x="379" y="398"/>
                </a:lnTo>
                <a:lnTo>
                  <a:pt x="365" y="383"/>
                </a:lnTo>
                <a:lnTo>
                  <a:pt x="350" y="368"/>
                </a:lnTo>
                <a:lnTo>
                  <a:pt x="336" y="353"/>
                </a:lnTo>
                <a:lnTo>
                  <a:pt x="321" y="330"/>
                </a:lnTo>
                <a:lnTo>
                  <a:pt x="314" y="315"/>
                </a:lnTo>
                <a:lnTo>
                  <a:pt x="292" y="300"/>
                </a:lnTo>
                <a:lnTo>
                  <a:pt x="277" y="285"/>
                </a:lnTo>
                <a:lnTo>
                  <a:pt x="263" y="270"/>
                </a:lnTo>
                <a:lnTo>
                  <a:pt x="248" y="255"/>
                </a:lnTo>
                <a:lnTo>
                  <a:pt x="234" y="240"/>
                </a:lnTo>
                <a:lnTo>
                  <a:pt x="219" y="225"/>
                </a:lnTo>
                <a:lnTo>
                  <a:pt x="204" y="210"/>
                </a:lnTo>
                <a:lnTo>
                  <a:pt x="190" y="203"/>
                </a:lnTo>
                <a:lnTo>
                  <a:pt x="168" y="188"/>
                </a:lnTo>
                <a:lnTo>
                  <a:pt x="153" y="173"/>
                </a:lnTo>
                <a:lnTo>
                  <a:pt x="139" y="158"/>
                </a:lnTo>
                <a:lnTo>
                  <a:pt x="117" y="150"/>
                </a:lnTo>
                <a:lnTo>
                  <a:pt x="102" y="135"/>
                </a:lnTo>
                <a:lnTo>
                  <a:pt x="88" y="128"/>
                </a:lnTo>
                <a:lnTo>
                  <a:pt x="66" y="113"/>
                </a:lnTo>
                <a:lnTo>
                  <a:pt x="51" y="105"/>
                </a:lnTo>
                <a:lnTo>
                  <a:pt x="29" y="90"/>
                </a:lnTo>
                <a:lnTo>
                  <a:pt x="15" y="83"/>
                </a:lnTo>
                <a:lnTo>
                  <a:pt x="0" y="75"/>
                </a:lnTo>
                <a:lnTo>
                  <a:pt x="44" y="0"/>
                </a:lnTo>
                <a:close/>
              </a:path>
            </a:pathLst>
          </a:custGeom>
          <a:solidFill>
            <a:srgbClr val="D8FF7F"/>
          </a:solidFill>
          <a:ln w="11113">
            <a:solidFill>
              <a:srgbClr val="B1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Freeform 21"/>
          <p:cNvSpPr>
            <a:spLocks/>
          </p:cNvSpPr>
          <p:nvPr/>
        </p:nvSpPr>
        <p:spPr bwMode="auto">
          <a:xfrm rot="21462528">
            <a:off x="3852862" y="3157321"/>
            <a:ext cx="150813" cy="119063"/>
          </a:xfrm>
          <a:custGeom>
            <a:avLst/>
            <a:gdLst>
              <a:gd name="T0" fmla="*/ 73 w 95"/>
              <a:gd name="T1" fmla="*/ 0 h 75"/>
              <a:gd name="T2" fmla="*/ 88 w 95"/>
              <a:gd name="T3" fmla="*/ 22 h 75"/>
              <a:gd name="T4" fmla="*/ 95 w 95"/>
              <a:gd name="T5" fmla="*/ 37 h 75"/>
              <a:gd name="T6" fmla="*/ 22 w 95"/>
              <a:gd name="T7" fmla="*/ 75 h 75"/>
              <a:gd name="T8" fmla="*/ 8 w 95"/>
              <a:gd name="T9" fmla="*/ 52 h 75"/>
              <a:gd name="T10" fmla="*/ 0 w 95"/>
              <a:gd name="T11" fmla="*/ 37 h 75"/>
              <a:gd name="T12" fmla="*/ 73 w 95"/>
              <a:gd name="T13" fmla="*/ 0 h 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5"/>
              <a:gd name="T22" fmla="*/ 0 h 75"/>
              <a:gd name="T23" fmla="*/ 95 w 95"/>
              <a:gd name="T24" fmla="*/ 75 h 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5" h="75">
                <a:moveTo>
                  <a:pt x="73" y="0"/>
                </a:moveTo>
                <a:lnTo>
                  <a:pt x="88" y="22"/>
                </a:lnTo>
                <a:lnTo>
                  <a:pt x="95" y="37"/>
                </a:lnTo>
                <a:lnTo>
                  <a:pt x="22" y="75"/>
                </a:lnTo>
                <a:lnTo>
                  <a:pt x="8" y="52"/>
                </a:lnTo>
                <a:lnTo>
                  <a:pt x="0" y="37"/>
                </a:lnTo>
                <a:lnTo>
                  <a:pt x="73" y="0"/>
                </a:lnTo>
                <a:close/>
              </a:path>
            </a:pathLst>
          </a:custGeom>
          <a:solidFill>
            <a:srgbClr val="E77FFF"/>
          </a:solidFill>
          <a:ln w="11113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22"/>
          <p:cNvSpPr>
            <a:spLocks/>
          </p:cNvSpPr>
          <p:nvPr/>
        </p:nvSpPr>
        <p:spPr bwMode="auto">
          <a:xfrm rot="3399765" flipH="1">
            <a:off x="-421978" y="5025809"/>
            <a:ext cx="2128838" cy="430212"/>
          </a:xfrm>
          <a:custGeom>
            <a:avLst/>
            <a:gdLst>
              <a:gd name="T0" fmla="*/ 37 w 1341"/>
              <a:gd name="T1" fmla="*/ 98 h 271"/>
              <a:gd name="T2" fmla="*/ 102 w 1341"/>
              <a:gd name="T3" fmla="*/ 128 h 271"/>
              <a:gd name="T4" fmla="*/ 161 w 1341"/>
              <a:gd name="T5" fmla="*/ 158 h 271"/>
              <a:gd name="T6" fmla="*/ 226 w 1341"/>
              <a:gd name="T7" fmla="*/ 188 h 271"/>
              <a:gd name="T8" fmla="*/ 285 w 1341"/>
              <a:gd name="T9" fmla="*/ 210 h 271"/>
              <a:gd name="T10" fmla="*/ 350 w 1341"/>
              <a:gd name="T11" fmla="*/ 225 h 271"/>
              <a:gd name="T12" fmla="*/ 416 w 1341"/>
              <a:gd name="T13" fmla="*/ 241 h 271"/>
              <a:gd name="T14" fmla="*/ 481 w 1341"/>
              <a:gd name="T15" fmla="*/ 256 h 271"/>
              <a:gd name="T16" fmla="*/ 547 w 1341"/>
              <a:gd name="T17" fmla="*/ 263 h 271"/>
              <a:gd name="T18" fmla="*/ 620 w 1341"/>
              <a:gd name="T19" fmla="*/ 271 h 271"/>
              <a:gd name="T20" fmla="*/ 685 w 1341"/>
              <a:gd name="T21" fmla="*/ 271 h 271"/>
              <a:gd name="T22" fmla="*/ 751 w 1341"/>
              <a:gd name="T23" fmla="*/ 271 h 271"/>
              <a:gd name="T24" fmla="*/ 817 w 1341"/>
              <a:gd name="T25" fmla="*/ 263 h 271"/>
              <a:gd name="T26" fmla="*/ 882 w 1341"/>
              <a:gd name="T27" fmla="*/ 248 h 271"/>
              <a:gd name="T28" fmla="*/ 948 w 1341"/>
              <a:gd name="T29" fmla="*/ 241 h 271"/>
              <a:gd name="T30" fmla="*/ 1013 w 1341"/>
              <a:gd name="T31" fmla="*/ 225 h 271"/>
              <a:gd name="T32" fmla="*/ 1079 w 1341"/>
              <a:gd name="T33" fmla="*/ 203 h 271"/>
              <a:gd name="T34" fmla="*/ 1145 w 1341"/>
              <a:gd name="T35" fmla="*/ 180 h 271"/>
              <a:gd name="T36" fmla="*/ 1203 w 1341"/>
              <a:gd name="T37" fmla="*/ 150 h 271"/>
              <a:gd name="T38" fmla="*/ 1268 w 1341"/>
              <a:gd name="T39" fmla="*/ 120 h 271"/>
              <a:gd name="T40" fmla="*/ 1327 w 1341"/>
              <a:gd name="T41" fmla="*/ 83 h 271"/>
              <a:gd name="T42" fmla="*/ 1276 w 1341"/>
              <a:gd name="T43" fmla="*/ 15 h 271"/>
              <a:gd name="T44" fmla="*/ 1225 w 1341"/>
              <a:gd name="T45" fmla="*/ 45 h 271"/>
              <a:gd name="T46" fmla="*/ 1166 w 1341"/>
              <a:gd name="T47" fmla="*/ 75 h 271"/>
              <a:gd name="T48" fmla="*/ 1108 w 1341"/>
              <a:gd name="T49" fmla="*/ 98 h 271"/>
              <a:gd name="T50" fmla="*/ 1050 w 1341"/>
              <a:gd name="T51" fmla="*/ 120 h 271"/>
              <a:gd name="T52" fmla="*/ 984 w 1341"/>
              <a:gd name="T53" fmla="*/ 143 h 271"/>
              <a:gd name="T54" fmla="*/ 926 w 1341"/>
              <a:gd name="T55" fmla="*/ 158 h 271"/>
              <a:gd name="T56" fmla="*/ 868 w 1341"/>
              <a:gd name="T57" fmla="*/ 173 h 271"/>
              <a:gd name="T58" fmla="*/ 802 w 1341"/>
              <a:gd name="T59" fmla="*/ 180 h 271"/>
              <a:gd name="T60" fmla="*/ 736 w 1341"/>
              <a:gd name="T61" fmla="*/ 180 h 271"/>
              <a:gd name="T62" fmla="*/ 678 w 1341"/>
              <a:gd name="T63" fmla="*/ 188 h 271"/>
              <a:gd name="T64" fmla="*/ 613 w 1341"/>
              <a:gd name="T65" fmla="*/ 180 h 271"/>
              <a:gd name="T66" fmla="*/ 547 w 1341"/>
              <a:gd name="T67" fmla="*/ 180 h 271"/>
              <a:gd name="T68" fmla="*/ 489 w 1341"/>
              <a:gd name="T69" fmla="*/ 173 h 271"/>
              <a:gd name="T70" fmla="*/ 423 w 1341"/>
              <a:gd name="T71" fmla="*/ 158 h 271"/>
              <a:gd name="T72" fmla="*/ 365 w 1341"/>
              <a:gd name="T73" fmla="*/ 143 h 271"/>
              <a:gd name="T74" fmla="*/ 306 w 1341"/>
              <a:gd name="T75" fmla="*/ 128 h 271"/>
              <a:gd name="T76" fmla="*/ 241 w 1341"/>
              <a:gd name="T77" fmla="*/ 105 h 271"/>
              <a:gd name="T78" fmla="*/ 183 w 1341"/>
              <a:gd name="T79" fmla="*/ 75 h 271"/>
              <a:gd name="T80" fmla="*/ 132 w 1341"/>
              <a:gd name="T81" fmla="*/ 53 h 271"/>
              <a:gd name="T82" fmla="*/ 73 w 1341"/>
              <a:gd name="T83" fmla="*/ 23 h 271"/>
              <a:gd name="T84" fmla="*/ 0 w 1341"/>
              <a:gd name="T85" fmla="*/ 75 h 27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341"/>
              <a:gd name="T130" fmla="*/ 0 h 271"/>
              <a:gd name="T131" fmla="*/ 1341 w 1341"/>
              <a:gd name="T132" fmla="*/ 271 h 27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341" h="271">
                <a:moveTo>
                  <a:pt x="0" y="75"/>
                </a:moveTo>
                <a:lnTo>
                  <a:pt x="22" y="83"/>
                </a:lnTo>
                <a:lnTo>
                  <a:pt x="37" y="98"/>
                </a:lnTo>
                <a:lnTo>
                  <a:pt x="59" y="105"/>
                </a:lnTo>
                <a:lnTo>
                  <a:pt x="81" y="120"/>
                </a:lnTo>
                <a:lnTo>
                  <a:pt x="102" y="128"/>
                </a:lnTo>
                <a:lnTo>
                  <a:pt x="117" y="143"/>
                </a:lnTo>
                <a:lnTo>
                  <a:pt x="139" y="150"/>
                </a:lnTo>
                <a:lnTo>
                  <a:pt x="161" y="158"/>
                </a:lnTo>
                <a:lnTo>
                  <a:pt x="183" y="165"/>
                </a:lnTo>
                <a:lnTo>
                  <a:pt x="204" y="180"/>
                </a:lnTo>
                <a:lnTo>
                  <a:pt x="226" y="188"/>
                </a:lnTo>
                <a:lnTo>
                  <a:pt x="241" y="195"/>
                </a:lnTo>
                <a:lnTo>
                  <a:pt x="263" y="203"/>
                </a:lnTo>
                <a:lnTo>
                  <a:pt x="285" y="210"/>
                </a:lnTo>
                <a:lnTo>
                  <a:pt x="306" y="218"/>
                </a:lnTo>
                <a:lnTo>
                  <a:pt x="328" y="218"/>
                </a:lnTo>
                <a:lnTo>
                  <a:pt x="350" y="225"/>
                </a:lnTo>
                <a:lnTo>
                  <a:pt x="372" y="233"/>
                </a:lnTo>
                <a:lnTo>
                  <a:pt x="394" y="241"/>
                </a:lnTo>
                <a:lnTo>
                  <a:pt x="416" y="241"/>
                </a:lnTo>
                <a:lnTo>
                  <a:pt x="438" y="248"/>
                </a:lnTo>
                <a:lnTo>
                  <a:pt x="459" y="248"/>
                </a:lnTo>
                <a:lnTo>
                  <a:pt x="481" y="256"/>
                </a:lnTo>
                <a:lnTo>
                  <a:pt x="503" y="256"/>
                </a:lnTo>
                <a:lnTo>
                  <a:pt x="525" y="263"/>
                </a:lnTo>
                <a:lnTo>
                  <a:pt x="547" y="263"/>
                </a:lnTo>
                <a:lnTo>
                  <a:pt x="569" y="263"/>
                </a:lnTo>
                <a:lnTo>
                  <a:pt x="598" y="263"/>
                </a:lnTo>
                <a:lnTo>
                  <a:pt x="620" y="271"/>
                </a:lnTo>
                <a:lnTo>
                  <a:pt x="642" y="271"/>
                </a:lnTo>
                <a:lnTo>
                  <a:pt x="664" y="271"/>
                </a:lnTo>
                <a:lnTo>
                  <a:pt x="685" y="271"/>
                </a:lnTo>
                <a:lnTo>
                  <a:pt x="707" y="271"/>
                </a:lnTo>
                <a:lnTo>
                  <a:pt x="729" y="271"/>
                </a:lnTo>
                <a:lnTo>
                  <a:pt x="751" y="271"/>
                </a:lnTo>
                <a:lnTo>
                  <a:pt x="773" y="263"/>
                </a:lnTo>
                <a:lnTo>
                  <a:pt x="795" y="263"/>
                </a:lnTo>
                <a:lnTo>
                  <a:pt x="817" y="263"/>
                </a:lnTo>
                <a:lnTo>
                  <a:pt x="838" y="256"/>
                </a:lnTo>
                <a:lnTo>
                  <a:pt x="860" y="256"/>
                </a:lnTo>
                <a:lnTo>
                  <a:pt x="882" y="248"/>
                </a:lnTo>
                <a:lnTo>
                  <a:pt x="904" y="248"/>
                </a:lnTo>
                <a:lnTo>
                  <a:pt x="926" y="241"/>
                </a:lnTo>
                <a:lnTo>
                  <a:pt x="948" y="241"/>
                </a:lnTo>
                <a:lnTo>
                  <a:pt x="977" y="233"/>
                </a:lnTo>
                <a:lnTo>
                  <a:pt x="992" y="225"/>
                </a:lnTo>
                <a:lnTo>
                  <a:pt x="1013" y="225"/>
                </a:lnTo>
                <a:lnTo>
                  <a:pt x="1035" y="218"/>
                </a:lnTo>
                <a:lnTo>
                  <a:pt x="1057" y="210"/>
                </a:lnTo>
                <a:lnTo>
                  <a:pt x="1079" y="203"/>
                </a:lnTo>
                <a:lnTo>
                  <a:pt x="1101" y="195"/>
                </a:lnTo>
                <a:lnTo>
                  <a:pt x="1123" y="188"/>
                </a:lnTo>
                <a:lnTo>
                  <a:pt x="1145" y="180"/>
                </a:lnTo>
                <a:lnTo>
                  <a:pt x="1166" y="173"/>
                </a:lnTo>
                <a:lnTo>
                  <a:pt x="1188" y="158"/>
                </a:lnTo>
                <a:lnTo>
                  <a:pt x="1203" y="150"/>
                </a:lnTo>
                <a:lnTo>
                  <a:pt x="1225" y="143"/>
                </a:lnTo>
                <a:lnTo>
                  <a:pt x="1247" y="128"/>
                </a:lnTo>
                <a:lnTo>
                  <a:pt x="1268" y="120"/>
                </a:lnTo>
                <a:lnTo>
                  <a:pt x="1283" y="113"/>
                </a:lnTo>
                <a:lnTo>
                  <a:pt x="1305" y="98"/>
                </a:lnTo>
                <a:lnTo>
                  <a:pt x="1327" y="83"/>
                </a:lnTo>
                <a:lnTo>
                  <a:pt x="1341" y="75"/>
                </a:lnTo>
                <a:lnTo>
                  <a:pt x="1298" y="8"/>
                </a:lnTo>
                <a:lnTo>
                  <a:pt x="1276" y="15"/>
                </a:lnTo>
                <a:lnTo>
                  <a:pt x="1261" y="30"/>
                </a:lnTo>
                <a:lnTo>
                  <a:pt x="1239" y="38"/>
                </a:lnTo>
                <a:lnTo>
                  <a:pt x="1225" y="45"/>
                </a:lnTo>
                <a:lnTo>
                  <a:pt x="1203" y="60"/>
                </a:lnTo>
                <a:lnTo>
                  <a:pt x="1181" y="68"/>
                </a:lnTo>
                <a:lnTo>
                  <a:pt x="1166" y="75"/>
                </a:lnTo>
                <a:lnTo>
                  <a:pt x="1145" y="83"/>
                </a:lnTo>
                <a:lnTo>
                  <a:pt x="1130" y="90"/>
                </a:lnTo>
                <a:lnTo>
                  <a:pt x="1108" y="98"/>
                </a:lnTo>
                <a:lnTo>
                  <a:pt x="1086" y="105"/>
                </a:lnTo>
                <a:lnTo>
                  <a:pt x="1064" y="113"/>
                </a:lnTo>
                <a:lnTo>
                  <a:pt x="1050" y="120"/>
                </a:lnTo>
                <a:lnTo>
                  <a:pt x="1028" y="128"/>
                </a:lnTo>
                <a:lnTo>
                  <a:pt x="1006" y="135"/>
                </a:lnTo>
                <a:lnTo>
                  <a:pt x="984" y="143"/>
                </a:lnTo>
                <a:lnTo>
                  <a:pt x="970" y="150"/>
                </a:lnTo>
                <a:lnTo>
                  <a:pt x="948" y="150"/>
                </a:lnTo>
                <a:lnTo>
                  <a:pt x="926" y="158"/>
                </a:lnTo>
                <a:lnTo>
                  <a:pt x="904" y="158"/>
                </a:lnTo>
                <a:lnTo>
                  <a:pt x="882" y="165"/>
                </a:lnTo>
                <a:lnTo>
                  <a:pt x="868" y="173"/>
                </a:lnTo>
                <a:lnTo>
                  <a:pt x="846" y="173"/>
                </a:lnTo>
                <a:lnTo>
                  <a:pt x="824" y="173"/>
                </a:lnTo>
                <a:lnTo>
                  <a:pt x="802" y="180"/>
                </a:lnTo>
                <a:lnTo>
                  <a:pt x="780" y="180"/>
                </a:lnTo>
                <a:lnTo>
                  <a:pt x="758" y="180"/>
                </a:lnTo>
                <a:lnTo>
                  <a:pt x="736" y="180"/>
                </a:lnTo>
                <a:lnTo>
                  <a:pt x="715" y="180"/>
                </a:lnTo>
                <a:lnTo>
                  <a:pt x="700" y="188"/>
                </a:lnTo>
                <a:lnTo>
                  <a:pt x="678" y="188"/>
                </a:lnTo>
                <a:lnTo>
                  <a:pt x="656" y="188"/>
                </a:lnTo>
                <a:lnTo>
                  <a:pt x="634" y="180"/>
                </a:lnTo>
                <a:lnTo>
                  <a:pt x="613" y="180"/>
                </a:lnTo>
                <a:lnTo>
                  <a:pt x="591" y="180"/>
                </a:lnTo>
                <a:lnTo>
                  <a:pt x="569" y="180"/>
                </a:lnTo>
                <a:lnTo>
                  <a:pt x="547" y="180"/>
                </a:lnTo>
                <a:lnTo>
                  <a:pt x="532" y="173"/>
                </a:lnTo>
                <a:lnTo>
                  <a:pt x="511" y="173"/>
                </a:lnTo>
                <a:lnTo>
                  <a:pt x="489" y="173"/>
                </a:lnTo>
                <a:lnTo>
                  <a:pt x="467" y="165"/>
                </a:lnTo>
                <a:lnTo>
                  <a:pt x="445" y="165"/>
                </a:lnTo>
                <a:lnTo>
                  <a:pt x="423" y="158"/>
                </a:lnTo>
                <a:lnTo>
                  <a:pt x="408" y="150"/>
                </a:lnTo>
                <a:lnTo>
                  <a:pt x="387" y="150"/>
                </a:lnTo>
                <a:lnTo>
                  <a:pt x="365" y="143"/>
                </a:lnTo>
                <a:lnTo>
                  <a:pt x="343" y="135"/>
                </a:lnTo>
                <a:lnTo>
                  <a:pt x="321" y="128"/>
                </a:lnTo>
                <a:lnTo>
                  <a:pt x="306" y="128"/>
                </a:lnTo>
                <a:lnTo>
                  <a:pt x="285" y="120"/>
                </a:lnTo>
                <a:lnTo>
                  <a:pt x="263" y="113"/>
                </a:lnTo>
                <a:lnTo>
                  <a:pt x="241" y="105"/>
                </a:lnTo>
                <a:lnTo>
                  <a:pt x="226" y="98"/>
                </a:lnTo>
                <a:lnTo>
                  <a:pt x="204" y="83"/>
                </a:lnTo>
                <a:lnTo>
                  <a:pt x="183" y="75"/>
                </a:lnTo>
                <a:lnTo>
                  <a:pt x="168" y="68"/>
                </a:lnTo>
                <a:lnTo>
                  <a:pt x="146" y="60"/>
                </a:lnTo>
                <a:lnTo>
                  <a:pt x="132" y="53"/>
                </a:lnTo>
                <a:lnTo>
                  <a:pt x="110" y="38"/>
                </a:lnTo>
                <a:lnTo>
                  <a:pt x="95" y="30"/>
                </a:lnTo>
                <a:lnTo>
                  <a:pt x="73" y="23"/>
                </a:lnTo>
                <a:lnTo>
                  <a:pt x="59" y="8"/>
                </a:lnTo>
                <a:lnTo>
                  <a:pt x="44" y="0"/>
                </a:lnTo>
                <a:lnTo>
                  <a:pt x="0" y="75"/>
                </a:lnTo>
                <a:close/>
              </a:path>
            </a:pathLst>
          </a:custGeom>
          <a:solidFill>
            <a:srgbClr val="9966FF"/>
          </a:solidFill>
          <a:ln w="11113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23"/>
          <p:cNvSpPr>
            <a:spLocks/>
          </p:cNvSpPr>
          <p:nvPr/>
        </p:nvSpPr>
        <p:spPr bwMode="auto">
          <a:xfrm rot="199662" flipH="1">
            <a:off x="96837" y="3952659"/>
            <a:ext cx="195263" cy="346075"/>
          </a:xfrm>
          <a:custGeom>
            <a:avLst/>
            <a:gdLst>
              <a:gd name="T0" fmla="*/ 51 w 123"/>
              <a:gd name="T1" fmla="*/ 0 h 218"/>
              <a:gd name="T2" fmla="*/ 43 w 123"/>
              <a:gd name="T3" fmla="*/ 23 h 218"/>
              <a:gd name="T4" fmla="*/ 43 w 123"/>
              <a:gd name="T5" fmla="*/ 45 h 218"/>
              <a:gd name="T6" fmla="*/ 43 w 123"/>
              <a:gd name="T7" fmla="*/ 68 h 218"/>
              <a:gd name="T8" fmla="*/ 36 w 123"/>
              <a:gd name="T9" fmla="*/ 90 h 218"/>
              <a:gd name="T10" fmla="*/ 36 w 123"/>
              <a:gd name="T11" fmla="*/ 98 h 218"/>
              <a:gd name="T12" fmla="*/ 0 w 123"/>
              <a:gd name="T13" fmla="*/ 98 h 218"/>
              <a:gd name="T14" fmla="*/ 58 w 123"/>
              <a:gd name="T15" fmla="*/ 218 h 218"/>
              <a:gd name="T16" fmla="*/ 123 w 123"/>
              <a:gd name="T17" fmla="*/ 105 h 218"/>
              <a:gd name="T18" fmla="*/ 80 w 123"/>
              <a:gd name="T19" fmla="*/ 98 h 218"/>
              <a:gd name="T20" fmla="*/ 80 w 123"/>
              <a:gd name="T21" fmla="*/ 75 h 218"/>
              <a:gd name="T22" fmla="*/ 80 w 123"/>
              <a:gd name="T23" fmla="*/ 60 h 218"/>
              <a:gd name="T24" fmla="*/ 87 w 123"/>
              <a:gd name="T25" fmla="*/ 38 h 218"/>
              <a:gd name="T26" fmla="*/ 87 w 123"/>
              <a:gd name="T27" fmla="*/ 15 h 218"/>
              <a:gd name="T28" fmla="*/ 87 w 123"/>
              <a:gd name="T29" fmla="*/ 8 h 218"/>
              <a:gd name="T30" fmla="*/ 51 w 123"/>
              <a:gd name="T31" fmla="*/ 0 h 21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3"/>
              <a:gd name="T49" fmla="*/ 0 h 218"/>
              <a:gd name="T50" fmla="*/ 123 w 123"/>
              <a:gd name="T51" fmla="*/ 218 h 21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3" h="218">
                <a:moveTo>
                  <a:pt x="51" y="0"/>
                </a:moveTo>
                <a:lnTo>
                  <a:pt x="43" y="23"/>
                </a:lnTo>
                <a:lnTo>
                  <a:pt x="43" y="45"/>
                </a:lnTo>
                <a:lnTo>
                  <a:pt x="43" y="68"/>
                </a:lnTo>
                <a:lnTo>
                  <a:pt x="36" y="90"/>
                </a:lnTo>
                <a:lnTo>
                  <a:pt x="36" y="98"/>
                </a:lnTo>
                <a:lnTo>
                  <a:pt x="0" y="98"/>
                </a:lnTo>
                <a:lnTo>
                  <a:pt x="58" y="218"/>
                </a:lnTo>
                <a:lnTo>
                  <a:pt x="123" y="105"/>
                </a:lnTo>
                <a:lnTo>
                  <a:pt x="80" y="98"/>
                </a:lnTo>
                <a:lnTo>
                  <a:pt x="80" y="75"/>
                </a:lnTo>
                <a:lnTo>
                  <a:pt x="80" y="60"/>
                </a:lnTo>
                <a:lnTo>
                  <a:pt x="87" y="38"/>
                </a:lnTo>
                <a:lnTo>
                  <a:pt x="87" y="15"/>
                </a:lnTo>
                <a:lnTo>
                  <a:pt x="87" y="8"/>
                </a:lnTo>
                <a:lnTo>
                  <a:pt x="51" y="0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24"/>
          <p:cNvSpPr>
            <a:spLocks/>
          </p:cNvSpPr>
          <p:nvPr/>
        </p:nvSpPr>
        <p:spPr bwMode="auto">
          <a:xfrm>
            <a:off x="187325" y="2080996"/>
            <a:ext cx="1666875" cy="1538288"/>
          </a:xfrm>
          <a:custGeom>
            <a:avLst/>
            <a:gdLst>
              <a:gd name="T0" fmla="*/ 991 w 1050"/>
              <a:gd name="T1" fmla="*/ 8 h 969"/>
              <a:gd name="T2" fmla="*/ 926 w 1050"/>
              <a:gd name="T3" fmla="*/ 23 h 969"/>
              <a:gd name="T4" fmla="*/ 860 w 1050"/>
              <a:gd name="T5" fmla="*/ 46 h 969"/>
              <a:gd name="T6" fmla="*/ 795 w 1050"/>
              <a:gd name="T7" fmla="*/ 68 h 969"/>
              <a:gd name="T8" fmla="*/ 736 w 1050"/>
              <a:gd name="T9" fmla="*/ 91 h 969"/>
              <a:gd name="T10" fmla="*/ 671 w 1050"/>
              <a:gd name="T11" fmla="*/ 121 h 969"/>
              <a:gd name="T12" fmla="*/ 612 w 1050"/>
              <a:gd name="T13" fmla="*/ 151 h 969"/>
              <a:gd name="T14" fmla="*/ 554 w 1050"/>
              <a:gd name="T15" fmla="*/ 188 h 969"/>
              <a:gd name="T16" fmla="*/ 496 w 1050"/>
              <a:gd name="T17" fmla="*/ 226 h 969"/>
              <a:gd name="T18" fmla="*/ 445 w 1050"/>
              <a:gd name="T19" fmla="*/ 271 h 969"/>
              <a:gd name="T20" fmla="*/ 394 w 1050"/>
              <a:gd name="T21" fmla="*/ 316 h 969"/>
              <a:gd name="T22" fmla="*/ 343 w 1050"/>
              <a:gd name="T23" fmla="*/ 361 h 969"/>
              <a:gd name="T24" fmla="*/ 292 w 1050"/>
              <a:gd name="T25" fmla="*/ 406 h 969"/>
              <a:gd name="T26" fmla="*/ 248 w 1050"/>
              <a:gd name="T27" fmla="*/ 458 h 969"/>
              <a:gd name="T28" fmla="*/ 212 w 1050"/>
              <a:gd name="T29" fmla="*/ 518 h 969"/>
              <a:gd name="T30" fmla="*/ 168 w 1050"/>
              <a:gd name="T31" fmla="*/ 571 h 969"/>
              <a:gd name="T32" fmla="*/ 131 w 1050"/>
              <a:gd name="T33" fmla="*/ 631 h 969"/>
              <a:gd name="T34" fmla="*/ 102 w 1050"/>
              <a:gd name="T35" fmla="*/ 691 h 969"/>
              <a:gd name="T36" fmla="*/ 73 w 1050"/>
              <a:gd name="T37" fmla="*/ 751 h 969"/>
              <a:gd name="T38" fmla="*/ 44 w 1050"/>
              <a:gd name="T39" fmla="*/ 818 h 969"/>
              <a:gd name="T40" fmla="*/ 22 w 1050"/>
              <a:gd name="T41" fmla="*/ 878 h 969"/>
              <a:gd name="T42" fmla="*/ 0 w 1050"/>
              <a:gd name="T43" fmla="*/ 946 h 969"/>
              <a:gd name="T44" fmla="*/ 95 w 1050"/>
              <a:gd name="T45" fmla="*/ 924 h 969"/>
              <a:gd name="T46" fmla="*/ 109 w 1050"/>
              <a:gd name="T47" fmla="*/ 863 h 969"/>
              <a:gd name="T48" fmla="*/ 139 w 1050"/>
              <a:gd name="T49" fmla="*/ 803 h 969"/>
              <a:gd name="T50" fmla="*/ 160 w 1050"/>
              <a:gd name="T51" fmla="*/ 751 h 969"/>
              <a:gd name="T52" fmla="*/ 197 w 1050"/>
              <a:gd name="T53" fmla="*/ 691 h 969"/>
              <a:gd name="T54" fmla="*/ 226 w 1050"/>
              <a:gd name="T55" fmla="*/ 638 h 969"/>
              <a:gd name="T56" fmla="*/ 263 w 1050"/>
              <a:gd name="T57" fmla="*/ 578 h 969"/>
              <a:gd name="T58" fmla="*/ 299 w 1050"/>
              <a:gd name="T59" fmla="*/ 533 h 969"/>
              <a:gd name="T60" fmla="*/ 343 w 1050"/>
              <a:gd name="T61" fmla="*/ 481 h 969"/>
              <a:gd name="T62" fmla="*/ 386 w 1050"/>
              <a:gd name="T63" fmla="*/ 436 h 969"/>
              <a:gd name="T64" fmla="*/ 430 w 1050"/>
              <a:gd name="T65" fmla="*/ 391 h 969"/>
              <a:gd name="T66" fmla="*/ 481 w 1050"/>
              <a:gd name="T67" fmla="*/ 346 h 969"/>
              <a:gd name="T68" fmla="*/ 532 w 1050"/>
              <a:gd name="T69" fmla="*/ 308 h 969"/>
              <a:gd name="T70" fmla="*/ 583 w 1050"/>
              <a:gd name="T71" fmla="*/ 271 h 969"/>
              <a:gd name="T72" fmla="*/ 634 w 1050"/>
              <a:gd name="T73" fmla="*/ 241 h 969"/>
              <a:gd name="T74" fmla="*/ 693 w 1050"/>
              <a:gd name="T75" fmla="*/ 203 h 969"/>
              <a:gd name="T76" fmla="*/ 744 w 1050"/>
              <a:gd name="T77" fmla="*/ 181 h 969"/>
              <a:gd name="T78" fmla="*/ 802 w 1050"/>
              <a:gd name="T79" fmla="*/ 151 h 969"/>
              <a:gd name="T80" fmla="*/ 867 w 1050"/>
              <a:gd name="T81" fmla="*/ 136 h 969"/>
              <a:gd name="T82" fmla="*/ 926 w 1050"/>
              <a:gd name="T83" fmla="*/ 113 h 969"/>
              <a:gd name="T84" fmla="*/ 984 w 1050"/>
              <a:gd name="T85" fmla="*/ 98 h 969"/>
              <a:gd name="T86" fmla="*/ 1050 w 1050"/>
              <a:gd name="T87" fmla="*/ 91 h 969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50"/>
              <a:gd name="T133" fmla="*/ 0 h 969"/>
              <a:gd name="T134" fmla="*/ 1050 w 1050"/>
              <a:gd name="T135" fmla="*/ 969 h 969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50" h="969">
                <a:moveTo>
                  <a:pt x="1035" y="0"/>
                </a:moveTo>
                <a:lnTo>
                  <a:pt x="1013" y="8"/>
                </a:lnTo>
                <a:lnTo>
                  <a:pt x="991" y="8"/>
                </a:lnTo>
                <a:lnTo>
                  <a:pt x="969" y="15"/>
                </a:lnTo>
                <a:lnTo>
                  <a:pt x="948" y="23"/>
                </a:lnTo>
                <a:lnTo>
                  <a:pt x="926" y="23"/>
                </a:lnTo>
                <a:lnTo>
                  <a:pt x="904" y="31"/>
                </a:lnTo>
                <a:lnTo>
                  <a:pt x="882" y="38"/>
                </a:lnTo>
                <a:lnTo>
                  <a:pt x="860" y="46"/>
                </a:lnTo>
                <a:lnTo>
                  <a:pt x="838" y="53"/>
                </a:lnTo>
                <a:lnTo>
                  <a:pt x="816" y="61"/>
                </a:lnTo>
                <a:lnTo>
                  <a:pt x="795" y="68"/>
                </a:lnTo>
                <a:lnTo>
                  <a:pt x="773" y="76"/>
                </a:lnTo>
                <a:lnTo>
                  <a:pt x="751" y="83"/>
                </a:lnTo>
                <a:lnTo>
                  <a:pt x="736" y="91"/>
                </a:lnTo>
                <a:lnTo>
                  <a:pt x="714" y="98"/>
                </a:lnTo>
                <a:lnTo>
                  <a:pt x="693" y="113"/>
                </a:lnTo>
                <a:lnTo>
                  <a:pt x="671" y="121"/>
                </a:lnTo>
                <a:lnTo>
                  <a:pt x="649" y="128"/>
                </a:lnTo>
                <a:lnTo>
                  <a:pt x="634" y="143"/>
                </a:lnTo>
                <a:lnTo>
                  <a:pt x="612" y="151"/>
                </a:lnTo>
                <a:lnTo>
                  <a:pt x="590" y="166"/>
                </a:lnTo>
                <a:lnTo>
                  <a:pt x="576" y="173"/>
                </a:lnTo>
                <a:lnTo>
                  <a:pt x="554" y="188"/>
                </a:lnTo>
                <a:lnTo>
                  <a:pt x="532" y="203"/>
                </a:lnTo>
                <a:lnTo>
                  <a:pt x="518" y="211"/>
                </a:lnTo>
                <a:lnTo>
                  <a:pt x="496" y="226"/>
                </a:lnTo>
                <a:lnTo>
                  <a:pt x="481" y="241"/>
                </a:lnTo>
                <a:lnTo>
                  <a:pt x="459" y="256"/>
                </a:lnTo>
                <a:lnTo>
                  <a:pt x="445" y="271"/>
                </a:lnTo>
                <a:lnTo>
                  <a:pt x="423" y="286"/>
                </a:lnTo>
                <a:lnTo>
                  <a:pt x="408" y="301"/>
                </a:lnTo>
                <a:lnTo>
                  <a:pt x="394" y="316"/>
                </a:lnTo>
                <a:lnTo>
                  <a:pt x="372" y="331"/>
                </a:lnTo>
                <a:lnTo>
                  <a:pt x="357" y="346"/>
                </a:lnTo>
                <a:lnTo>
                  <a:pt x="343" y="361"/>
                </a:lnTo>
                <a:lnTo>
                  <a:pt x="328" y="376"/>
                </a:lnTo>
                <a:lnTo>
                  <a:pt x="314" y="391"/>
                </a:lnTo>
                <a:lnTo>
                  <a:pt x="292" y="406"/>
                </a:lnTo>
                <a:lnTo>
                  <a:pt x="277" y="428"/>
                </a:lnTo>
                <a:lnTo>
                  <a:pt x="263" y="443"/>
                </a:lnTo>
                <a:lnTo>
                  <a:pt x="248" y="458"/>
                </a:lnTo>
                <a:lnTo>
                  <a:pt x="233" y="481"/>
                </a:lnTo>
                <a:lnTo>
                  <a:pt x="219" y="496"/>
                </a:lnTo>
                <a:lnTo>
                  <a:pt x="212" y="518"/>
                </a:lnTo>
                <a:lnTo>
                  <a:pt x="197" y="533"/>
                </a:lnTo>
                <a:lnTo>
                  <a:pt x="182" y="556"/>
                </a:lnTo>
                <a:lnTo>
                  <a:pt x="168" y="571"/>
                </a:lnTo>
                <a:lnTo>
                  <a:pt x="153" y="593"/>
                </a:lnTo>
                <a:lnTo>
                  <a:pt x="146" y="608"/>
                </a:lnTo>
                <a:lnTo>
                  <a:pt x="131" y="631"/>
                </a:lnTo>
                <a:lnTo>
                  <a:pt x="124" y="646"/>
                </a:lnTo>
                <a:lnTo>
                  <a:pt x="109" y="668"/>
                </a:lnTo>
                <a:lnTo>
                  <a:pt x="102" y="691"/>
                </a:lnTo>
                <a:lnTo>
                  <a:pt x="88" y="713"/>
                </a:lnTo>
                <a:lnTo>
                  <a:pt x="80" y="728"/>
                </a:lnTo>
                <a:lnTo>
                  <a:pt x="73" y="751"/>
                </a:lnTo>
                <a:lnTo>
                  <a:pt x="58" y="773"/>
                </a:lnTo>
                <a:lnTo>
                  <a:pt x="51" y="796"/>
                </a:lnTo>
                <a:lnTo>
                  <a:pt x="44" y="818"/>
                </a:lnTo>
                <a:lnTo>
                  <a:pt x="37" y="833"/>
                </a:lnTo>
                <a:lnTo>
                  <a:pt x="29" y="856"/>
                </a:lnTo>
                <a:lnTo>
                  <a:pt x="22" y="878"/>
                </a:lnTo>
                <a:lnTo>
                  <a:pt x="15" y="901"/>
                </a:lnTo>
                <a:lnTo>
                  <a:pt x="7" y="924"/>
                </a:lnTo>
                <a:lnTo>
                  <a:pt x="0" y="946"/>
                </a:lnTo>
                <a:lnTo>
                  <a:pt x="80" y="969"/>
                </a:lnTo>
                <a:lnTo>
                  <a:pt x="88" y="946"/>
                </a:lnTo>
                <a:lnTo>
                  <a:pt x="95" y="924"/>
                </a:lnTo>
                <a:lnTo>
                  <a:pt x="95" y="909"/>
                </a:lnTo>
                <a:lnTo>
                  <a:pt x="102" y="886"/>
                </a:lnTo>
                <a:lnTo>
                  <a:pt x="109" y="863"/>
                </a:lnTo>
                <a:lnTo>
                  <a:pt x="117" y="848"/>
                </a:lnTo>
                <a:lnTo>
                  <a:pt x="131" y="826"/>
                </a:lnTo>
                <a:lnTo>
                  <a:pt x="139" y="803"/>
                </a:lnTo>
                <a:lnTo>
                  <a:pt x="146" y="788"/>
                </a:lnTo>
                <a:lnTo>
                  <a:pt x="153" y="766"/>
                </a:lnTo>
                <a:lnTo>
                  <a:pt x="160" y="751"/>
                </a:lnTo>
                <a:lnTo>
                  <a:pt x="175" y="728"/>
                </a:lnTo>
                <a:lnTo>
                  <a:pt x="182" y="706"/>
                </a:lnTo>
                <a:lnTo>
                  <a:pt x="197" y="691"/>
                </a:lnTo>
                <a:lnTo>
                  <a:pt x="204" y="668"/>
                </a:lnTo>
                <a:lnTo>
                  <a:pt x="219" y="653"/>
                </a:lnTo>
                <a:lnTo>
                  <a:pt x="226" y="638"/>
                </a:lnTo>
                <a:lnTo>
                  <a:pt x="241" y="616"/>
                </a:lnTo>
                <a:lnTo>
                  <a:pt x="248" y="601"/>
                </a:lnTo>
                <a:lnTo>
                  <a:pt x="263" y="578"/>
                </a:lnTo>
                <a:lnTo>
                  <a:pt x="277" y="563"/>
                </a:lnTo>
                <a:lnTo>
                  <a:pt x="284" y="548"/>
                </a:lnTo>
                <a:lnTo>
                  <a:pt x="299" y="533"/>
                </a:lnTo>
                <a:lnTo>
                  <a:pt x="314" y="511"/>
                </a:lnTo>
                <a:lnTo>
                  <a:pt x="328" y="496"/>
                </a:lnTo>
                <a:lnTo>
                  <a:pt x="343" y="481"/>
                </a:lnTo>
                <a:lnTo>
                  <a:pt x="357" y="466"/>
                </a:lnTo>
                <a:lnTo>
                  <a:pt x="372" y="451"/>
                </a:lnTo>
                <a:lnTo>
                  <a:pt x="386" y="436"/>
                </a:lnTo>
                <a:lnTo>
                  <a:pt x="401" y="421"/>
                </a:lnTo>
                <a:lnTo>
                  <a:pt x="416" y="406"/>
                </a:lnTo>
                <a:lnTo>
                  <a:pt x="430" y="391"/>
                </a:lnTo>
                <a:lnTo>
                  <a:pt x="445" y="376"/>
                </a:lnTo>
                <a:lnTo>
                  <a:pt x="459" y="361"/>
                </a:lnTo>
                <a:lnTo>
                  <a:pt x="481" y="346"/>
                </a:lnTo>
                <a:lnTo>
                  <a:pt x="496" y="331"/>
                </a:lnTo>
                <a:lnTo>
                  <a:pt x="510" y="323"/>
                </a:lnTo>
                <a:lnTo>
                  <a:pt x="532" y="308"/>
                </a:lnTo>
                <a:lnTo>
                  <a:pt x="547" y="293"/>
                </a:lnTo>
                <a:lnTo>
                  <a:pt x="561" y="286"/>
                </a:lnTo>
                <a:lnTo>
                  <a:pt x="583" y="271"/>
                </a:lnTo>
                <a:lnTo>
                  <a:pt x="598" y="256"/>
                </a:lnTo>
                <a:lnTo>
                  <a:pt x="620" y="248"/>
                </a:lnTo>
                <a:lnTo>
                  <a:pt x="634" y="241"/>
                </a:lnTo>
                <a:lnTo>
                  <a:pt x="656" y="226"/>
                </a:lnTo>
                <a:lnTo>
                  <a:pt x="671" y="218"/>
                </a:lnTo>
                <a:lnTo>
                  <a:pt x="693" y="203"/>
                </a:lnTo>
                <a:lnTo>
                  <a:pt x="707" y="196"/>
                </a:lnTo>
                <a:lnTo>
                  <a:pt x="729" y="188"/>
                </a:lnTo>
                <a:lnTo>
                  <a:pt x="744" y="181"/>
                </a:lnTo>
                <a:lnTo>
                  <a:pt x="765" y="173"/>
                </a:lnTo>
                <a:lnTo>
                  <a:pt x="787" y="158"/>
                </a:lnTo>
                <a:lnTo>
                  <a:pt x="802" y="151"/>
                </a:lnTo>
                <a:lnTo>
                  <a:pt x="824" y="143"/>
                </a:lnTo>
                <a:lnTo>
                  <a:pt x="846" y="136"/>
                </a:lnTo>
                <a:lnTo>
                  <a:pt x="867" y="136"/>
                </a:lnTo>
                <a:lnTo>
                  <a:pt x="882" y="128"/>
                </a:lnTo>
                <a:lnTo>
                  <a:pt x="904" y="121"/>
                </a:lnTo>
                <a:lnTo>
                  <a:pt x="926" y="113"/>
                </a:lnTo>
                <a:lnTo>
                  <a:pt x="948" y="106"/>
                </a:lnTo>
                <a:lnTo>
                  <a:pt x="969" y="106"/>
                </a:lnTo>
                <a:lnTo>
                  <a:pt x="984" y="98"/>
                </a:lnTo>
                <a:lnTo>
                  <a:pt x="1006" y="91"/>
                </a:lnTo>
                <a:lnTo>
                  <a:pt x="1028" y="91"/>
                </a:lnTo>
                <a:lnTo>
                  <a:pt x="1050" y="91"/>
                </a:lnTo>
                <a:lnTo>
                  <a:pt x="1035" y="0"/>
                </a:lnTo>
                <a:close/>
              </a:path>
            </a:pathLst>
          </a:custGeom>
          <a:solidFill>
            <a:srgbClr val="7FD8FF"/>
          </a:solidFill>
          <a:ln w="11113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25"/>
          <p:cNvSpPr>
            <a:spLocks/>
          </p:cNvSpPr>
          <p:nvPr/>
        </p:nvSpPr>
        <p:spPr bwMode="auto">
          <a:xfrm>
            <a:off x="1841500" y="2046071"/>
            <a:ext cx="277812" cy="203200"/>
          </a:xfrm>
          <a:custGeom>
            <a:avLst/>
            <a:gdLst>
              <a:gd name="T0" fmla="*/ 175 w 175"/>
              <a:gd name="T1" fmla="*/ 38 h 128"/>
              <a:gd name="T2" fmla="*/ 153 w 175"/>
              <a:gd name="T3" fmla="*/ 38 h 128"/>
              <a:gd name="T4" fmla="*/ 132 w 175"/>
              <a:gd name="T5" fmla="*/ 38 h 128"/>
              <a:gd name="T6" fmla="*/ 117 w 175"/>
              <a:gd name="T7" fmla="*/ 38 h 128"/>
              <a:gd name="T8" fmla="*/ 110 w 175"/>
              <a:gd name="T9" fmla="*/ 0 h 128"/>
              <a:gd name="T10" fmla="*/ 0 w 175"/>
              <a:gd name="T11" fmla="*/ 76 h 128"/>
              <a:gd name="T12" fmla="*/ 117 w 175"/>
              <a:gd name="T13" fmla="*/ 128 h 128"/>
              <a:gd name="T14" fmla="*/ 117 w 175"/>
              <a:gd name="T15" fmla="*/ 83 h 128"/>
              <a:gd name="T16" fmla="*/ 139 w 175"/>
              <a:gd name="T17" fmla="*/ 83 h 128"/>
              <a:gd name="T18" fmla="*/ 161 w 175"/>
              <a:gd name="T19" fmla="*/ 83 h 128"/>
              <a:gd name="T20" fmla="*/ 175 w 175"/>
              <a:gd name="T21" fmla="*/ 83 h 128"/>
              <a:gd name="T22" fmla="*/ 175 w 175"/>
              <a:gd name="T23" fmla="*/ 38 h 12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75"/>
              <a:gd name="T37" fmla="*/ 0 h 128"/>
              <a:gd name="T38" fmla="*/ 175 w 175"/>
              <a:gd name="T39" fmla="*/ 128 h 12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75" h="128">
                <a:moveTo>
                  <a:pt x="175" y="38"/>
                </a:moveTo>
                <a:lnTo>
                  <a:pt x="153" y="38"/>
                </a:lnTo>
                <a:lnTo>
                  <a:pt x="132" y="38"/>
                </a:lnTo>
                <a:lnTo>
                  <a:pt x="117" y="38"/>
                </a:lnTo>
                <a:lnTo>
                  <a:pt x="110" y="0"/>
                </a:lnTo>
                <a:lnTo>
                  <a:pt x="0" y="76"/>
                </a:lnTo>
                <a:lnTo>
                  <a:pt x="117" y="128"/>
                </a:lnTo>
                <a:lnTo>
                  <a:pt x="117" y="83"/>
                </a:lnTo>
                <a:lnTo>
                  <a:pt x="139" y="83"/>
                </a:lnTo>
                <a:lnTo>
                  <a:pt x="161" y="83"/>
                </a:lnTo>
                <a:lnTo>
                  <a:pt x="175" y="83"/>
                </a:lnTo>
                <a:lnTo>
                  <a:pt x="175" y="38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Rectangle 29"/>
          <p:cNvSpPr>
            <a:spLocks noChangeArrowheads="1"/>
          </p:cNvSpPr>
          <p:nvPr/>
        </p:nvSpPr>
        <p:spPr bwMode="auto">
          <a:xfrm>
            <a:off x="3535362" y="2293721"/>
            <a:ext cx="8382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>
                <a:latin typeface="Arial" charset="0"/>
              </a:rPr>
              <a:t>GFP_AAV</a:t>
            </a:r>
          </a:p>
        </p:txBody>
      </p:sp>
      <p:sp>
        <p:nvSpPr>
          <p:cNvPr id="94" name="Rectangle 30"/>
          <p:cNvSpPr>
            <a:spLocks noChangeArrowheads="1"/>
          </p:cNvSpPr>
          <p:nvPr/>
        </p:nvSpPr>
        <p:spPr bwMode="auto">
          <a:xfrm>
            <a:off x="2773362" y="1912721"/>
            <a:ext cx="5334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1400" b="0" u="none">
                <a:latin typeface="Arial" charset="0"/>
              </a:rPr>
              <a:t>attP</a:t>
            </a:r>
          </a:p>
        </p:txBody>
      </p:sp>
      <p:sp>
        <p:nvSpPr>
          <p:cNvPr id="95" name="Rectangle 31"/>
          <p:cNvSpPr>
            <a:spLocks noChangeArrowheads="1"/>
          </p:cNvSpPr>
          <p:nvPr/>
        </p:nvSpPr>
        <p:spPr bwMode="auto">
          <a:xfrm>
            <a:off x="3916362" y="3055721"/>
            <a:ext cx="5334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1400" b="0" u="none">
                <a:latin typeface="Arial" charset="0"/>
              </a:rPr>
              <a:t>attB*</a:t>
            </a:r>
          </a:p>
        </p:txBody>
      </p:sp>
      <p:sp>
        <p:nvSpPr>
          <p:cNvPr id="102" name="Oval 2"/>
          <p:cNvSpPr>
            <a:spLocks noChangeArrowheads="1"/>
          </p:cNvSpPr>
          <p:nvPr/>
        </p:nvSpPr>
        <p:spPr bwMode="auto">
          <a:xfrm>
            <a:off x="4983162" y="2133600"/>
            <a:ext cx="3962400" cy="4038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5"/>
          <p:cNvSpPr>
            <a:spLocks/>
          </p:cNvSpPr>
          <p:nvPr/>
        </p:nvSpPr>
        <p:spPr bwMode="auto">
          <a:xfrm>
            <a:off x="6943725" y="2122488"/>
            <a:ext cx="46037" cy="1587"/>
          </a:xfrm>
          <a:custGeom>
            <a:avLst/>
            <a:gdLst>
              <a:gd name="T0" fmla="*/ 0 w 29"/>
              <a:gd name="T1" fmla="*/ 0 h 1587"/>
              <a:gd name="T2" fmla="*/ 22 w 29"/>
              <a:gd name="T3" fmla="*/ 0 h 1587"/>
              <a:gd name="T4" fmla="*/ 29 w 29"/>
              <a:gd name="T5" fmla="*/ 0 h 1587"/>
              <a:gd name="T6" fmla="*/ 0 60000 65536"/>
              <a:gd name="T7" fmla="*/ 0 60000 65536"/>
              <a:gd name="T8" fmla="*/ 0 60000 65536"/>
              <a:gd name="T9" fmla="*/ 0 w 29"/>
              <a:gd name="T10" fmla="*/ 0 h 1587"/>
              <a:gd name="T11" fmla="*/ 29 w 29"/>
              <a:gd name="T12" fmla="*/ 1587 h 1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" h="1587">
                <a:moveTo>
                  <a:pt x="0" y="0"/>
                </a:moveTo>
                <a:lnTo>
                  <a:pt x="22" y="0"/>
                </a:lnTo>
                <a:lnTo>
                  <a:pt x="29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Line 6"/>
          <p:cNvSpPr>
            <a:spLocks noChangeShapeType="1"/>
          </p:cNvSpPr>
          <p:nvPr/>
        </p:nvSpPr>
        <p:spPr bwMode="auto">
          <a:xfrm>
            <a:off x="7267575" y="2146300"/>
            <a:ext cx="11112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Freeform 7"/>
          <p:cNvSpPr>
            <a:spLocks/>
          </p:cNvSpPr>
          <p:nvPr/>
        </p:nvSpPr>
        <p:spPr bwMode="auto">
          <a:xfrm>
            <a:off x="7834312" y="2336800"/>
            <a:ext cx="46038" cy="23813"/>
          </a:xfrm>
          <a:custGeom>
            <a:avLst/>
            <a:gdLst>
              <a:gd name="T0" fmla="*/ 0 w 29"/>
              <a:gd name="T1" fmla="*/ 0 h 15"/>
              <a:gd name="T2" fmla="*/ 15 w 29"/>
              <a:gd name="T3" fmla="*/ 7 h 15"/>
              <a:gd name="T4" fmla="*/ 29 w 29"/>
              <a:gd name="T5" fmla="*/ 15 h 15"/>
              <a:gd name="T6" fmla="*/ 0 60000 65536"/>
              <a:gd name="T7" fmla="*/ 0 60000 65536"/>
              <a:gd name="T8" fmla="*/ 0 60000 65536"/>
              <a:gd name="T9" fmla="*/ 0 w 29"/>
              <a:gd name="T10" fmla="*/ 0 h 15"/>
              <a:gd name="T11" fmla="*/ 29 w 29"/>
              <a:gd name="T12" fmla="*/ 15 h 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" h="15">
                <a:moveTo>
                  <a:pt x="0" y="0"/>
                </a:moveTo>
                <a:lnTo>
                  <a:pt x="15" y="7"/>
                </a:lnTo>
                <a:lnTo>
                  <a:pt x="29" y="15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Line 8"/>
          <p:cNvSpPr>
            <a:spLocks noChangeShapeType="1"/>
          </p:cNvSpPr>
          <p:nvPr/>
        </p:nvSpPr>
        <p:spPr bwMode="auto">
          <a:xfrm>
            <a:off x="8702675" y="3217863"/>
            <a:ext cx="158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9"/>
          <p:cNvSpPr>
            <a:spLocks/>
          </p:cNvSpPr>
          <p:nvPr/>
        </p:nvSpPr>
        <p:spPr bwMode="auto">
          <a:xfrm>
            <a:off x="8737600" y="3276600"/>
            <a:ext cx="92075" cy="263525"/>
          </a:xfrm>
          <a:custGeom>
            <a:avLst/>
            <a:gdLst>
              <a:gd name="T0" fmla="*/ 0 w 58"/>
              <a:gd name="T1" fmla="*/ 0 h 166"/>
              <a:gd name="T2" fmla="*/ 7 w 58"/>
              <a:gd name="T3" fmla="*/ 23 h 166"/>
              <a:gd name="T4" fmla="*/ 14 w 58"/>
              <a:gd name="T5" fmla="*/ 45 h 166"/>
              <a:gd name="T6" fmla="*/ 21 w 58"/>
              <a:gd name="T7" fmla="*/ 68 h 166"/>
              <a:gd name="T8" fmla="*/ 29 w 58"/>
              <a:gd name="T9" fmla="*/ 83 h 166"/>
              <a:gd name="T10" fmla="*/ 36 w 58"/>
              <a:gd name="T11" fmla="*/ 105 h 166"/>
              <a:gd name="T12" fmla="*/ 51 w 58"/>
              <a:gd name="T13" fmla="*/ 128 h 166"/>
              <a:gd name="T14" fmla="*/ 51 w 58"/>
              <a:gd name="T15" fmla="*/ 151 h 166"/>
              <a:gd name="T16" fmla="*/ 58 w 58"/>
              <a:gd name="T17" fmla="*/ 166 h 1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8"/>
              <a:gd name="T28" fmla="*/ 0 h 166"/>
              <a:gd name="T29" fmla="*/ 58 w 58"/>
              <a:gd name="T30" fmla="*/ 166 h 16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8" h="166">
                <a:moveTo>
                  <a:pt x="0" y="0"/>
                </a:moveTo>
                <a:lnTo>
                  <a:pt x="7" y="23"/>
                </a:lnTo>
                <a:lnTo>
                  <a:pt x="14" y="45"/>
                </a:lnTo>
                <a:lnTo>
                  <a:pt x="21" y="68"/>
                </a:lnTo>
                <a:lnTo>
                  <a:pt x="29" y="83"/>
                </a:lnTo>
                <a:lnTo>
                  <a:pt x="36" y="105"/>
                </a:lnTo>
                <a:lnTo>
                  <a:pt x="51" y="128"/>
                </a:lnTo>
                <a:lnTo>
                  <a:pt x="51" y="151"/>
                </a:lnTo>
                <a:lnTo>
                  <a:pt x="58" y="166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10"/>
          <p:cNvSpPr>
            <a:spLocks/>
          </p:cNvSpPr>
          <p:nvPr/>
        </p:nvSpPr>
        <p:spPr bwMode="auto">
          <a:xfrm>
            <a:off x="7974012" y="5648325"/>
            <a:ext cx="323850" cy="249238"/>
          </a:xfrm>
          <a:custGeom>
            <a:avLst/>
            <a:gdLst>
              <a:gd name="T0" fmla="*/ 204 w 204"/>
              <a:gd name="T1" fmla="*/ 0 h 157"/>
              <a:gd name="T2" fmla="*/ 182 w 204"/>
              <a:gd name="T3" fmla="*/ 15 h 157"/>
              <a:gd name="T4" fmla="*/ 167 w 204"/>
              <a:gd name="T5" fmla="*/ 30 h 157"/>
              <a:gd name="T6" fmla="*/ 153 w 204"/>
              <a:gd name="T7" fmla="*/ 37 h 157"/>
              <a:gd name="T8" fmla="*/ 138 w 204"/>
              <a:gd name="T9" fmla="*/ 52 h 157"/>
              <a:gd name="T10" fmla="*/ 116 w 204"/>
              <a:gd name="T11" fmla="*/ 67 h 157"/>
              <a:gd name="T12" fmla="*/ 102 w 204"/>
              <a:gd name="T13" fmla="*/ 82 h 157"/>
              <a:gd name="T14" fmla="*/ 80 w 204"/>
              <a:gd name="T15" fmla="*/ 97 h 157"/>
              <a:gd name="T16" fmla="*/ 65 w 204"/>
              <a:gd name="T17" fmla="*/ 112 h 157"/>
              <a:gd name="T18" fmla="*/ 51 w 204"/>
              <a:gd name="T19" fmla="*/ 120 h 157"/>
              <a:gd name="T20" fmla="*/ 29 w 204"/>
              <a:gd name="T21" fmla="*/ 135 h 157"/>
              <a:gd name="T22" fmla="*/ 14 w 204"/>
              <a:gd name="T23" fmla="*/ 142 h 157"/>
              <a:gd name="T24" fmla="*/ 0 w 204"/>
              <a:gd name="T25" fmla="*/ 157 h 15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04"/>
              <a:gd name="T40" fmla="*/ 0 h 157"/>
              <a:gd name="T41" fmla="*/ 204 w 204"/>
              <a:gd name="T42" fmla="*/ 157 h 15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04" h="157">
                <a:moveTo>
                  <a:pt x="204" y="0"/>
                </a:moveTo>
                <a:lnTo>
                  <a:pt x="182" y="15"/>
                </a:lnTo>
                <a:lnTo>
                  <a:pt x="167" y="30"/>
                </a:lnTo>
                <a:lnTo>
                  <a:pt x="153" y="37"/>
                </a:lnTo>
                <a:lnTo>
                  <a:pt x="138" y="52"/>
                </a:lnTo>
                <a:lnTo>
                  <a:pt x="116" y="67"/>
                </a:lnTo>
                <a:lnTo>
                  <a:pt x="102" y="82"/>
                </a:lnTo>
                <a:lnTo>
                  <a:pt x="80" y="97"/>
                </a:lnTo>
                <a:lnTo>
                  <a:pt x="65" y="112"/>
                </a:lnTo>
                <a:lnTo>
                  <a:pt x="51" y="120"/>
                </a:lnTo>
                <a:lnTo>
                  <a:pt x="29" y="135"/>
                </a:lnTo>
                <a:lnTo>
                  <a:pt x="14" y="142"/>
                </a:lnTo>
                <a:lnTo>
                  <a:pt x="0" y="157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11"/>
          <p:cNvSpPr>
            <a:spLocks/>
          </p:cNvSpPr>
          <p:nvPr/>
        </p:nvSpPr>
        <p:spPr bwMode="auto">
          <a:xfrm>
            <a:off x="5405437" y="5434013"/>
            <a:ext cx="508000" cy="452437"/>
          </a:xfrm>
          <a:custGeom>
            <a:avLst/>
            <a:gdLst>
              <a:gd name="T0" fmla="*/ 320 w 320"/>
              <a:gd name="T1" fmla="*/ 285 h 285"/>
              <a:gd name="T2" fmla="*/ 306 w 320"/>
              <a:gd name="T3" fmla="*/ 270 h 285"/>
              <a:gd name="T4" fmla="*/ 284 w 320"/>
              <a:gd name="T5" fmla="*/ 262 h 285"/>
              <a:gd name="T6" fmla="*/ 269 w 320"/>
              <a:gd name="T7" fmla="*/ 247 h 285"/>
              <a:gd name="T8" fmla="*/ 247 w 320"/>
              <a:gd name="T9" fmla="*/ 232 h 285"/>
              <a:gd name="T10" fmla="*/ 233 w 320"/>
              <a:gd name="T11" fmla="*/ 225 h 285"/>
              <a:gd name="T12" fmla="*/ 211 w 320"/>
              <a:gd name="T13" fmla="*/ 210 h 285"/>
              <a:gd name="T14" fmla="*/ 196 w 320"/>
              <a:gd name="T15" fmla="*/ 195 h 285"/>
              <a:gd name="T16" fmla="*/ 182 w 320"/>
              <a:gd name="T17" fmla="*/ 180 h 285"/>
              <a:gd name="T18" fmla="*/ 160 w 320"/>
              <a:gd name="T19" fmla="*/ 165 h 285"/>
              <a:gd name="T20" fmla="*/ 145 w 320"/>
              <a:gd name="T21" fmla="*/ 150 h 285"/>
              <a:gd name="T22" fmla="*/ 131 w 320"/>
              <a:gd name="T23" fmla="*/ 135 h 285"/>
              <a:gd name="T24" fmla="*/ 116 w 320"/>
              <a:gd name="T25" fmla="*/ 120 h 285"/>
              <a:gd name="T26" fmla="*/ 102 w 320"/>
              <a:gd name="T27" fmla="*/ 105 h 285"/>
              <a:gd name="T28" fmla="*/ 87 w 320"/>
              <a:gd name="T29" fmla="*/ 90 h 285"/>
              <a:gd name="T30" fmla="*/ 65 w 320"/>
              <a:gd name="T31" fmla="*/ 75 h 285"/>
              <a:gd name="T32" fmla="*/ 51 w 320"/>
              <a:gd name="T33" fmla="*/ 60 h 285"/>
              <a:gd name="T34" fmla="*/ 36 w 320"/>
              <a:gd name="T35" fmla="*/ 37 h 285"/>
              <a:gd name="T36" fmla="*/ 21 w 320"/>
              <a:gd name="T37" fmla="*/ 22 h 285"/>
              <a:gd name="T38" fmla="*/ 14 w 320"/>
              <a:gd name="T39" fmla="*/ 7 h 285"/>
              <a:gd name="T40" fmla="*/ 0 w 320"/>
              <a:gd name="T41" fmla="*/ 0 h 28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20"/>
              <a:gd name="T64" fmla="*/ 0 h 285"/>
              <a:gd name="T65" fmla="*/ 320 w 320"/>
              <a:gd name="T66" fmla="*/ 285 h 28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20" h="285">
                <a:moveTo>
                  <a:pt x="320" y="285"/>
                </a:moveTo>
                <a:lnTo>
                  <a:pt x="306" y="270"/>
                </a:lnTo>
                <a:lnTo>
                  <a:pt x="284" y="262"/>
                </a:lnTo>
                <a:lnTo>
                  <a:pt x="269" y="247"/>
                </a:lnTo>
                <a:lnTo>
                  <a:pt x="247" y="232"/>
                </a:lnTo>
                <a:lnTo>
                  <a:pt x="233" y="225"/>
                </a:lnTo>
                <a:lnTo>
                  <a:pt x="211" y="210"/>
                </a:lnTo>
                <a:lnTo>
                  <a:pt x="196" y="195"/>
                </a:lnTo>
                <a:lnTo>
                  <a:pt x="182" y="180"/>
                </a:lnTo>
                <a:lnTo>
                  <a:pt x="160" y="165"/>
                </a:lnTo>
                <a:lnTo>
                  <a:pt x="145" y="150"/>
                </a:lnTo>
                <a:lnTo>
                  <a:pt x="131" y="135"/>
                </a:lnTo>
                <a:lnTo>
                  <a:pt x="116" y="120"/>
                </a:lnTo>
                <a:lnTo>
                  <a:pt x="102" y="105"/>
                </a:lnTo>
                <a:lnTo>
                  <a:pt x="87" y="90"/>
                </a:lnTo>
                <a:lnTo>
                  <a:pt x="65" y="75"/>
                </a:lnTo>
                <a:lnTo>
                  <a:pt x="51" y="60"/>
                </a:lnTo>
                <a:lnTo>
                  <a:pt x="36" y="37"/>
                </a:lnTo>
                <a:lnTo>
                  <a:pt x="21" y="22"/>
                </a:lnTo>
                <a:lnTo>
                  <a:pt x="14" y="7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Line 12"/>
          <p:cNvSpPr>
            <a:spLocks noChangeShapeType="1"/>
          </p:cNvSpPr>
          <p:nvPr/>
        </p:nvSpPr>
        <p:spPr bwMode="auto">
          <a:xfrm flipV="1">
            <a:off x="4473575" y="4206875"/>
            <a:ext cx="1588" cy="111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13"/>
          <p:cNvSpPr>
            <a:spLocks/>
          </p:cNvSpPr>
          <p:nvPr/>
        </p:nvSpPr>
        <p:spPr bwMode="auto">
          <a:xfrm>
            <a:off x="4987925" y="3587750"/>
            <a:ext cx="58737" cy="273050"/>
          </a:xfrm>
          <a:custGeom>
            <a:avLst/>
            <a:gdLst>
              <a:gd name="T0" fmla="*/ 0 w 37"/>
              <a:gd name="T1" fmla="*/ 172 h 172"/>
              <a:gd name="T2" fmla="*/ 7 w 37"/>
              <a:gd name="T3" fmla="*/ 150 h 172"/>
              <a:gd name="T4" fmla="*/ 7 w 37"/>
              <a:gd name="T5" fmla="*/ 127 h 172"/>
              <a:gd name="T6" fmla="*/ 15 w 37"/>
              <a:gd name="T7" fmla="*/ 105 h 172"/>
              <a:gd name="T8" fmla="*/ 22 w 37"/>
              <a:gd name="T9" fmla="*/ 82 h 172"/>
              <a:gd name="T10" fmla="*/ 22 w 37"/>
              <a:gd name="T11" fmla="*/ 67 h 172"/>
              <a:gd name="T12" fmla="*/ 29 w 37"/>
              <a:gd name="T13" fmla="*/ 45 h 172"/>
              <a:gd name="T14" fmla="*/ 37 w 37"/>
              <a:gd name="T15" fmla="*/ 22 h 172"/>
              <a:gd name="T16" fmla="*/ 37 w 37"/>
              <a:gd name="T17" fmla="*/ 0 h 1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7"/>
              <a:gd name="T28" fmla="*/ 0 h 172"/>
              <a:gd name="T29" fmla="*/ 37 w 37"/>
              <a:gd name="T30" fmla="*/ 172 h 17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7" h="172">
                <a:moveTo>
                  <a:pt x="0" y="172"/>
                </a:moveTo>
                <a:lnTo>
                  <a:pt x="7" y="150"/>
                </a:lnTo>
                <a:lnTo>
                  <a:pt x="7" y="127"/>
                </a:lnTo>
                <a:lnTo>
                  <a:pt x="15" y="105"/>
                </a:lnTo>
                <a:lnTo>
                  <a:pt x="22" y="82"/>
                </a:lnTo>
                <a:lnTo>
                  <a:pt x="22" y="67"/>
                </a:lnTo>
                <a:lnTo>
                  <a:pt x="29" y="45"/>
                </a:lnTo>
                <a:lnTo>
                  <a:pt x="37" y="22"/>
                </a:lnTo>
                <a:lnTo>
                  <a:pt x="37" y="0"/>
                </a:lnTo>
              </a:path>
            </a:pathLst>
          </a:cu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Line 14"/>
          <p:cNvSpPr>
            <a:spLocks noChangeShapeType="1"/>
          </p:cNvSpPr>
          <p:nvPr/>
        </p:nvSpPr>
        <p:spPr bwMode="auto">
          <a:xfrm>
            <a:off x="6642100" y="2146300"/>
            <a:ext cx="1587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Line 15"/>
          <p:cNvSpPr>
            <a:spLocks noChangeShapeType="1"/>
          </p:cNvSpPr>
          <p:nvPr/>
        </p:nvSpPr>
        <p:spPr bwMode="auto">
          <a:xfrm>
            <a:off x="6919912" y="2122488"/>
            <a:ext cx="23813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16"/>
          <p:cNvSpPr>
            <a:spLocks/>
          </p:cNvSpPr>
          <p:nvPr/>
        </p:nvSpPr>
        <p:spPr bwMode="auto">
          <a:xfrm>
            <a:off x="6989762" y="2025650"/>
            <a:ext cx="277813" cy="203200"/>
          </a:xfrm>
          <a:custGeom>
            <a:avLst/>
            <a:gdLst>
              <a:gd name="T0" fmla="*/ 0 w 175"/>
              <a:gd name="T1" fmla="*/ 38 h 128"/>
              <a:gd name="T2" fmla="*/ 22 w 175"/>
              <a:gd name="T3" fmla="*/ 38 h 128"/>
              <a:gd name="T4" fmla="*/ 44 w 175"/>
              <a:gd name="T5" fmla="*/ 38 h 128"/>
              <a:gd name="T6" fmla="*/ 66 w 175"/>
              <a:gd name="T7" fmla="*/ 38 h 128"/>
              <a:gd name="T8" fmla="*/ 66 w 175"/>
              <a:gd name="T9" fmla="*/ 0 h 128"/>
              <a:gd name="T10" fmla="*/ 175 w 175"/>
              <a:gd name="T11" fmla="*/ 76 h 128"/>
              <a:gd name="T12" fmla="*/ 58 w 175"/>
              <a:gd name="T13" fmla="*/ 128 h 128"/>
              <a:gd name="T14" fmla="*/ 58 w 175"/>
              <a:gd name="T15" fmla="*/ 83 h 128"/>
              <a:gd name="T16" fmla="*/ 36 w 175"/>
              <a:gd name="T17" fmla="*/ 83 h 128"/>
              <a:gd name="T18" fmla="*/ 15 w 175"/>
              <a:gd name="T19" fmla="*/ 83 h 128"/>
              <a:gd name="T20" fmla="*/ 0 w 175"/>
              <a:gd name="T21" fmla="*/ 83 h 128"/>
              <a:gd name="T22" fmla="*/ 0 w 175"/>
              <a:gd name="T23" fmla="*/ 38 h 12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75"/>
              <a:gd name="T37" fmla="*/ 0 h 128"/>
              <a:gd name="T38" fmla="*/ 175 w 175"/>
              <a:gd name="T39" fmla="*/ 128 h 12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75" h="128">
                <a:moveTo>
                  <a:pt x="0" y="38"/>
                </a:moveTo>
                <a:lnTo>
                  <a:pt x="22" y="38"/>
                </a:lnTo>
                <a:lnTo>
                  <a:pt x="44" y="38"/>
                </a:lnTo>
                <a:lnTo>
                  <a:pt x="66" y="38"/>
                </a:lnTo>
                <a:lnTo>
                  <a:pt x="66" y="0"/>
                </a:lnTo>
                <a:lnTo>
                  <a:pt x="175" y="76"/>
                </a:lnTo>
                <a:lnTo>
                  <a:pt x="58" y="128"/>
                </a:lnTo>
                <a:lnTo>
                  <a:pt x="58" y="83"/>
                </a:lnTo>
                <a:lnTo>
                  <a:pt x="36" y="83"/>
                </a:lnTo>
                <a:lnTo>
                  <a:pt x="15" y="83"/>
                </a:lnTo>
                <a:lnTo>
                  <a:pt x="0" y="83"/>
                </a:lnTo>
                <a:lnTo>
                  <a:pt x="0" y="38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17"/>
          <p:cNvSpPr>
            <a:spLocks/>
          </p:cNvSpPr>
          <p:nvPr/>
        </p:nvSpPr>
        <p:spPr bwMode="auto">
          <a:xfrm>
            <a:off x="8250237" y="3516313"/>
            <a:ext cx="741363" cy="2179637"/>
          </a:xfrm>
          <a:custGeom>
            <a:avLst/>
            <a:gdLst>
              <a:gd name="T0" fmla="*/ 88 w 467"/>
              <a:gd name="T1" fmla="*/ 1343 h 1373"/>
              <a:gd name="T2" fmla="*/ 132 w 467"/>
              <a:gd name="T3" fmla="*/ 1290 h 1373"/>
              <a:gd name="T4" fmla="*/ 175 w 467"/>
              <a:gd name="T5" fmla="*/ 1238 h 1373"/>
              <a:gd name="T6" fmla="*/ 219 w 467"/>
              <a:gd name="T7" fmla="*/ 1178 h 1373"/>
              <a:gd name="T8" fmla="*/ 256 w 467"/>
              <a:gd name="T9" fmla="*/ 1125 h 1373"/>
              <a:gd name="T10" fmla="*/ 292 w 467"/>
              <a:gd name="T11" fmla="*/ 1065 h 1373"/>
              <a:gd name="T12" fmla="*/ 321 w 467"/>
              <a:gd name="T13" fmla="*/ 1005 h 1373"/>
              <a:gd name="T14" fmla="*/ 350 w 467"/>
              <a:gd name="T15" fmla="*/ 945 h 1373"/>
              <a:gd name="T16" fmla="*/ 379 w 467"/>
              <a:gd name="T17" fmla="*/ 878 h 1373"/>
              <a:gd name="T18" fmla="*/ 401 w 467"/>
              <a:gd name="T19" fmla="*/ 810 h 1373"/>
              <a:gd name="T20" fmla="*/ 423 w 467"/>
              <a:gd name="T21" fmla="*/ 742 h 1373"/>
              <a:gd name="T22" fmla="*/ 438 w 467"/>
              <a:gd name="T23" fmla="*/ 682 h 1373"/>
              <a:gd name="T24" fmla="*/ 452 w 467"/>
              <a:gd name="T25" fmla="*/ 607 h 1373"/>
              <a:gd name="T26" fmla="*/ 460 w 467"/>
              <a:gd name="T27" fmla="*/ 540 h 1373"/>
              <a:gd name="T28" fmla="*/ 467 w 467"/>
              <a:gd name="T29" fmla="*/ 472 h 1373"/>
              <a:gd name="T30" fmla="*/ 467 w 467"/>
              <a:gd name="T31" fmla="*/ 405 h 1373"/>
              <a:gd name="T32" fmla="*/ 467 w 467"/>
              <a:gd name="T33" fmla="*/ 337 h 1373"/>
              <a:gd name="T34" fmla="*/ 460 w 467"/>
              <a:gd name="T35" fmla="*/ 262 h 1373"/>
              <a:gd name="T36" fmla="*/ 452 w 467"/>
              <a:gd name="T37" fmla="*/ 195 h 1373"/>
              <a:gd name="T38" fmla="*/ 438 w 467"/>
              <a:gd name="T39" fmla="*/ 127 h 1373"/>
              <a:gd name="T40" fmla="*/ 423 w 467"/>
              <a:gd name="T41" fmla="*/ 60 h 1373"/>
              <a:gd name="T42" fmla="*/ 409 w 467"/>
              <a:gd name="T43" fmla="*/ 0 h 1373"/>
              <a:gd name="T44" fmla="*/ 336 w 467"/>
              <a:gd name="T45" fmla="*/ 67 h 1373"/>
              <a:gd name="T46" fmla="*/ 358 w 467"/>
              <a:gd name="T47" fmla="*/ 135 h 1373"/>
              <a:gd name="T48" fmla="*/ 365 w 467"/>
              <a:gd name="T49" fmla="*/ 195 h 1373"/>
              <a:gd name="T50" fmla="*/ 372 w 467"/>
              <a:gd name="T51" fmla="*/ 262 h 1373"/>
              <a:gd name="T52" fmla="*/ 379 w 467"/>
              <a:gd name="T53" fmla="*/ 322 h 1373"/>
              <a:gd name="T54" fmla="*/ 379 w 467"/>
              <a:gd name="T55" fmla="*/ 390 h 1373"/>
              <a:gd name="T56" fmla="*/ 379 w 467"/>
              <a:gd name="T57" fmla="*/ 457 h 1373"/>
              <a:gd name="T58" fmla="*/ 379 w 467"/>
              <a:gd name="T59" fmla="*/ 517 h 1373"/>
              <a:gd name="T60" fmla="*/ 372 w 467"/>
              <a:gd name="T61" fmla="*/ 585 h 1373"/>
              <a:gd name="T62" fmla="*/ 358 w 467"/>
              <a:gd name="T63" fmla="*/ 645 h 1373"/>
              <a:gd name="T64" fmla="*/ 343 w 467"/>
              <a:gd name="T65" fmla="*/ 712 h 1373"/>
              <a:gd name="T66" fmla="*/ 328 w 467"/>
              <a:gd name="T67" fmla="*/ 772 h 1373"/>
              <a:gd name="T68" fmla="*/ 307 w 467"/>
              <a:gd name="T69" fmla="*/ 833 h 1373"/>
              <a:gd name="T70" fmla="*/ 285 w 467"/>
              <a:gd name="T71" fmla="*/ 893 h 1373"/>
              <a:gd name="T72" fmla="*/ 256 w 467"/>
              <a:gd name="T73" fmla="*/ 953 h 1373"/>
              <a:gd name="T74" fmla="*/ 226 w 467"/>
              <a:gd name="T75" fmla="*/ 1013 h 1373"/>
              <a:gd name="T76" fmla="*/ 197 w 467"/>
              <a:gd name="T77" fmla="*/ 1065 h 1373"/>
              <a:gd name="T78" fmla="*/ 161 w 467"/>
              <a:gd name="T79" fmla="*/ 1118 h 1373"/>
              <a:gd name="T80" fmla="*/ 124 w 467"/>
              <a:gd name="T81" fmla="*/ 1170 h 1373"/>
              <a:gd name="T82" fmla="*/ 81 w 467"/>
              <a:gd name="T83" fmla="*/ 1223 h 1373"/>
              <a:gd name="T84" fmla="*/ 37 w 467"/>
              <a:gd name="T85" fmla="*/ 1268 h 1373"/>
              <a:gd name="T86" fmla="*/ 0 w 467"/>
              <a:gd name="T87" fmla="*/ 1313 h 137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67"/>
              <a:gd name="T133" fmla="*/ 0 h 1373"/>
              <a:gd name="T134" fmla="*/ 467 w 467"/>
              <a:gd name="T135" fmla="*/ 1373 h 1373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67" h="1373">
                <a:moveTo>
                  <a:pt x="51" y="1373"/>
                </a:moveTo>
                <a:lnTo>
                  <a:pt x="73" y="1358"/>
                </a:lnTo>
                <a:lnTo>
                  <a:pt x="88" y="1343"/>
                </a:lnTo>
                <a:lnTo>
                  <a:pt x="102" y="1320"/>
                </a:lnTo>
                <a:lnTo>
                  <a:pt x="117" y="1305"/>
                </a:lnTo>
                <a:lnTo>
                  <a:pt x="132" y="1290"/>
                </a:lnTo>
                <a:lnTo>
                  <a:pt x="146" y="1268"/>
                </a:lnTo>
                <a:lnTo>
                  <a:pt x="161" y="1253"/>
                </a:lnTo>
                <a:lnTo>
                  <a:pt x="175" y="1238"/>
                </a:lnTo>
                <a:lnTo>
                  <a:pt x="190" y="1215"/>
                </a:lnTo>
                <a:lnTo>
                  <a:pt x="204" y="1200"/>
                </a:lnTo>
                <a:lnTo>
                  <a:pt x="219" y="1178"/>
                </a:lnTo>
                <a:lnTo>
                  <a:pt x="234" y="1163"/>
                </a:lnTo>
                <a:lnTo>
                  <a:pt x="241" y="1140"/>
                </a:lnTo>
                <a:lnTo>
                  <a:pt x="256" y="1125"/>
                </a:lnTo>
                <a:lnTo>
                  <a:pt x="270" y="1103"/>
                </a:lnTo>
                <a:lnTo>
                  <a:pt x="277" y="1088"/>
                </a:lnTo>
                <a:lnTo>
                  <a:pt x="292" y="1065"/>
                </a:lnTo>
                <a:lnTo>
                  <a:pt x="307" y="1043"/>
                </a:lnTo>
                <a:lnTo>
                  <a:pt x="314" y="1028"/>
                </a:lnTo>
                <a:lnTo>
                  <a:pt x="321" y="1005"/>
                </a:lnTo>
                <a:lnTo>
                  <a:pt x="336" y="983"/>
                </a:lnTo>
                <a:lnTo>
                  <a:pt x="343" y="960"/>
                </a:lnTo>
                <a:lnTo>
                  <a:pt x="350" y="945"/>
                </a:lnTo>
                <a:lnTo>
                  <a:pt x="365" y="923"/>
                </a:lnTo>
                <a:lnTo>
                  <a:pt x="372" y="900"/>
                </a:lnTo>
                <a:lnTo>
                  <a:pt x="379" y="878"/>
                </a:lnTo>
                <a:lnTo>
                  <a:pt x="387" y="855"/>
                </a:lnTo>
                <a:lnTo>
                  <a:pt x="394" y="833"/>
                </a:lnTo>
                <a:lnTo>
                  <a:pt x="401" y="810"/>
                </a:lnTo>
                <a:lnTo>
                  <a:pt x="409" y="787"/>
                </a:lnTo>
                <a:lnTo>
                  <a:pt x="416" y="765"/>
                </a:lnTo>
                <a:lnTo>
                  <a:pt x="423" y="742"/>
                </a:lnTo>
                <a:lnTo>
                  <a:pt x="423" y="720"/>
                </a:lnTo>
                <a:lnTo>
                  <a:pt x="430" y="705"/>
                </a:lnTo>
                <a:lnTo>
                  <a:pt x="438" y="682"/>
                </a:lnTo>
                <a:lnTo>
                  <a:pt x="438" y="652"/>
                </a:lnTo>
                <a:lnTo>
                  <a:pt x="445" y="630"/>
                </a:lnTo>
                <a:lnTo>
                  <a:pt x="452" y="607"/>
                </a:lnTo>
                <a:lnTo>
                  <a:pt x="452" y="585"/>
                </a:lnTo>
                <a:lnTo>
                  <a:pt x="452" y="562"/>
                </a:lnTo>
                <a:lnTo>
                  <a:pt x="460" y="540"/>
                </a:lnTo>
                <a:lnTo>
                  <a:pt x="460" y="517"/>
                </a:lnTo>
                <a:lnTo>
                  <a:pt x="460" y="495"/>
                </a:lnTo>
                <a:lnTo>
                  <a:pt x="467" y="472"/>
                </a:lnTo>
                <a:lnTo>
                  <a:pt x="467" y="450"/>
                </a:lnTo>
                <a:lnTo>
                  <a:pt x="467" y="427"/>
                </a:lnTo>
                <a:lnTo>
                  <a:pt x="467" y="405"/>
                </a:lnTo>
                <a:lnTo>
                  <a:pt x="467" y="382"/>
                </a:lnTo>
                <a:lnTo>
                  <a:pt x="467" y="360"/>
                </a:lnTo>
                <a:lnTo>
                  <a:pt x="467" y="337"/>
                </a:lnTo>
                <a:lnTo>
                  <a:pt x="460" y="315"/>
                </a:lnTo>
                <a:lnTo>
                  <a:pt x="460" y="285"/>
                </a:lnTo>
                <a:lnTo>
                  <a:pt x="460" y="262"/>
                </a:lnTo>
                <a:lnTo>
                  <a:pt x="460" y="240"/>
                </a:lnTo>
                <a:lnTo>
                  <a:pt x="452" y="217"/>
                </a:lnTo>
                <a:lnTo>
                  <a:pt x="452" y="195"/>
                </a:lnTo>
                <a:lnTo>
                  <a:pt x="445" y="172"/>
                </a:lnTo>
                <a:lnTo>
                  <a:pt x="445" y="150"/>
                </a:lnTo>
                <a:lnTo>
                  <a:pt x="438" y="127"/>
                </a:lnTo>
                <a:lnTo>
                  <a:pt x="430" y="105"/>
                </a:lnTo>
                <a:lnTo>
                  <a:pt x="430" y="82"/>
                </a:lnTo>
                <a:lnTo>
                  <a:pt x="423" y="60"/>
                </a:lnTo>
                <a:lnTo>
                  <a:pt x="416" y="37"/>
                </a:lnTo>
                <a:lnTo>
                  <a:pt x="409" y="15"/>
                </a:lnTo>
                <a:lnTo>
                  <a:pt x="409" y="0"/>
                </a:lnTo>
                <a:lnTo>
                  <a:pt x="328" y="30"/>
                </a:lnTo>
                <a:lnTo>
                  <a:pt x="336" y="52"/>
                </a:lnTo>
                <a:lnTo>
                  <a:pt x="336" y="67"/>
                </a:lnTo>
                <a:lnTo>
                  <a:pt x="343" y="90"/>
                </a:lnTo>
                <a:lnTo>
                  <a:pt x="350" y="112"/>
                </a:lnTo>
                <a:lnTo>
                  <a:pt x="358" y="135"/>
                </a:lnTo>
                <a:lnTo>
                  <a:pt x="358" y="157"/>
                </a:lnTo>
                <a:lnTo>
                  <a:pt x="365" y="172"/>
                </a:lnTo>
                <a:lnTo>
                  <a:pt x="365" y="195"/>
                </a:lnTo>
                <a:lnTo>
                  <a:pt x="372" y="217"/>
                </a:lnTo>
                <a:lnTo>
                  <a:pt x="372" y="240"/>
                </a:lnTo>
                <a:lnTo>
                  <a:pt x="372" y="262"/>
                </a:lnTo>
                <a:lnTo>
                  <a:pt x="379" y="285"/>
                </a:lnTo>
                <a:lnTo>
                  <a:pt x="379" y="307"/>
                </a:lnTo>
                <a:lnTo>
                  <a:pt x="379" y="322"/>
                </a:lnTo>
                <a:lnTo>
                  <a:pt x="379" y="345"/>
                </a:lnTo>
                <a:lnTo>
                  <a:pt x="379" y="367"/>
                </a:lnTo>
                <a:lnTo>
                  <a:pt x="379" y="390"/>
                </a:lnTo>
                <a:lnTo>
                  <a:pt x="379" y="412"/>
                </a:lnTo>
                <a:lnTo>
                  <a:pt x="379" y="435"/>
                </a:lnTo>
                <a:lnTo>
                  <a:pt x="379" y="457"/>
                </a:lnTo>
                <a:lnTo>
                  <a:pt x="379" y="480"/>
                </a:lnTo>
                <a:lnTo>
                  <a:pt x="379" y="495"/>
                </a:lnTo>
                <a:lnTo>
                  <a:pt x="379" y="517"/>
                </a:lnTo>
                <a:lnTo>
                  <a:pt x="372" y="540"/>
                </a:lnTo>
                <a:lnTo>
                  <a:pt x="372" y="562"/>
                </a:lnTo>
                <a:lnTo>
                  <a:pt x="372" y="585"/>
                </a:lnTo>
                <a:lnTo>
                  <a:pt x="365" y="607"/>
                </a:lnTo>
                <a:lnTo>
                  <a:pt x="365" y="630"/>
                </a:lnTo>
                <a:lnTo>
                  <a:pt x="358" y="645"/>
                </a:lnTo>
                <a:lnTo>
                  <a:pt x="358" y="667"/>
                </a:lnTo>
                <a:lnTo>
                  <a:pt x="350" y="690"/>
                </a:lnTo>
                <a:lnTo>
                  <a:pt x="343" y="712"/>
                </a:lnTo>
                <a:lnTo>
                  <a:pt x="336" y="735"/>
                </a:lnTo>
                <a:lnTo>
                  <a:pt x="336" y="750"/>
                </a:lnTo>
                <a:lnTo>
                  <a:pt x="328" y="772"/>
                </a:lnTo>
                <a:lnTo>
                  <a:pt x="321" y="795"/>
                </a:lnTo>
                <a:lnTo>
                  <a:pt x="314" y="817"/>
                </a:lnTo>
                <a:lnTo>
                  <a:pt x="307" y="833"/>
                </a:lnTo>
                <a:lnTo>
                  <a:pt x="299" y="855"/>
                </a:lnTo>
                <a:lnTo>
                  <a:pt x="292" y="878"/>
                </a:lnTo>
                <a:lnTo>
                  <a:pt x="285" y="893"/>
                </a:lnTo>
                <a:lnTo>
                  <a:pt x="277" y="915"/>
                </a:lnTo>
                <a:lnTo>
                  <a:pt x="263" y="938"/>
                </a:lnTo>
                <a:lnTo>
                  <a:pt x="256" y="953"/>
                </a:lnTo>
                <a:lnTo>
                  <a:pt x="248" y="975"/>
                </a:lnTo>
                <a:lnTo>
                  <a:pt x="234" y="990"/>
                </a:lnTo>
                <a:lnTo>
                  <a:pt x="226" y="1013"/>
                </a:lnTo>
                <a:lnTo>
                  <a:pt x="219" y="1028"/>
                </a:lnTo>
                <a:lnTo>
                  <a:pt x="204" y="1050"/>
                </a:lnTo>
                <a:lnTo>
                  <a:pt x="197" y="1065"/>
                </a:lnTo>
                <a:lnTo>
                  <a:pt x="183" y="1088"/>
                </a:lnTo>
                <a:lnTo>
                  <a:pt x="168" y="1103"/>
                </a:lnTo>
                <a:lnTo>
                  <a:pt x="161" y="1118"/>
                </a:lnTo>
                <a:lnTo>
                  <a:pt x="146" y="1140"/>
                </a:lnTo>
                <a:lnTo>
                  <a:pt x="132" y="1155"/>
                </a:lnTo>
                <a:lnTo>
                  <a:pt x="124" y="1170"/>
                </a:lnTo>
                <a:lnTo>
                  <a:pt x="110" y="1193"/>
                </a:lnTo>
                <a:lnTo>
                  <a:pt x="95" y="1208"/>
                </a:lnTo>
                <a:lnTo>
                  <a:pt x="81" y="1223"/>
                </a:lnTo>
                <a:lnTo>
                  <a:pt x="66" y="1238"/>
                </a:lnTo>
                <a:lnTo>
                  <a:pt x="51" y="1253"/>
                </a:lnTo>
                <a:lnTo>
                  <a:pt x="37" y="1268"/>
                </a:lnTo>
                <a:lnTo>
                  <a:pt x="22" y="1283"/>
                </a:lnTo>
                <a:lnTo>
                  <a:pt x="8" y="1298"/>
                </a:lnTo>
                <a:lnTo>
                  <a:pt x="0" y="1313"/>
                </a:lnTo>
                <a:lnTo>
                  <a:pt x="51" y="1373"/>
                </a:lnTo>
                <a:close/>
              </a:path>
            </a:pathLst>
          </a:custGeom>
          <a:solidFill>
            <a:srgbClr val="9966FF"/>
          </a:solidFill>
          <a:ln w="11113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22"/>
          <p:cNvSpPr>
            <a:spLocks/>
          </p:cNvSpPr>
          <p:nvPr/>
        </p:nvSpPr>
        <p:spPr bwMode="auto">
          <a:xfrm rot="20441834">
            <a:off x="7345362" y="1943100"/>
            <a:ext cx="914400" cy="952500"/>
          </a:xfrm>
          <a:custGeom>
            <a:avLst/>
            <a:gdLst>
              <a:gd name="T0" fmla="*/ 59 w 576"/>
              <a:gd name="T1" fmla="*/ 15 h 600"/>
              <a:gd name="T2" fmla="*/ 102 w 576"/>
              <a:gd name="T3" fmla="*/ 38 h 600"/>
              <a:gd name="T4" fmla="*/ 139 w 576"/>
              <a:gd name="T5" fmla="*/ 60 h 600"/>
              <a:gd name="T6" fmla="*/ 175 w 576"/>
              <a:gd name="T7" fmla="*/ 83 h 600"/>
              <a:gd name="T8" fmla="*/ 212 w 576"/>
              <a:gd name="T9" fmla="*/ 113 h 600"/>
              <a:gd name="T10" fmla="*/ 248 w 576"/>
              <a:gd name="T11" fmla="*/ 143 h 600"/>
              <a:gd name="T12" fmla="*/ 277 w 576"/>
              <a:gd name="T13" fmla="*/ 173 h 600"/>
              <a:gd name="T14" fmla="*/ 314 w 576"/>
              <a:gd name="T15" fmla="*/ 203 h 600"/>
              <a:gd name="T16" fmla="*/ 343 w 576"/>
              <a:gd name="T17" fmla="*/ 233 h 600"/>
              <a:gd name="T18" fmla="*/ 379 w 576"/>
              <a:gd name="T19" fmla="*/ 270 h 600"/>
              <a:gd name="T20" fmla="*/ 408 w 576"/>
              <a:gd name="T21" fmla="*/ 300 h 600"/>
              <a:gd name="T22" fmla="*/ 438 w 576"/>
              <a:gd name="T23" fmla="*/ 338 h 600"/>
              <a:gd name="T24" fmla="*/ 467 w 576"/>
              <a:gd name="T25" fmla="*/ 375 h 600"/>
              <a:gd name="T26" fmla="*/ 489 w 576"/>
              <a:gd name="T27" fmla="*/ 413 h 600"/>
              <a:gd name="T28" fmla="*/ 518 w 576"/>
              <a:gd name="T29" fmla="*/ 450 h 600"/>
              <a:gd name="T30" fmla="*/ 540 w 576"/>
              <a:gd name="T31" fmla="*/ 488 h 600"/>
              <a:gd name="T32" fmla="*/ 562 w 576"/>
              <a:gd name="T33" fmla="*/ 525 h 600"/>
              <a:gd name="T34" fmla="*/ 576 w 576"/>
              <a:gd name="T35" fmla="*/ 563 h 600"/>
              <a:gd name="T36" fmla="*/ 496 w 576"/>
              <a:gd name="T37" fmla="*/ 578 h 600"/>
              <a:gd name="T38" fmla="*/ 474 w 576"/>
              <a:gd name="T39" fmla="*/ 540 h 600"/>
              <a:gd name="T40" fmla="*/ 452 w 576"/>
              <a:gd name="T41" fmla="*/ 503 h 600"/>
              <a:gd name="T42" fmla="*/ 430 w 576"/>
              <a:gd name="T43" fmla="*/ 465 h 600"/>
              <a:gd name="T44" fmla="*/ 401 w 576"/>
              <a:gd name="T45" fmla="*/ 435 h 600"/>
              <a:gd name="T46" fmla="*/ 379 w 576"/>
              <a:gd name="T47" fmla="*/ 398 h 600"/>
              <a:gd name="T48" fmla="*/ 350 w 576"/>
              <a:gd name="T49" fmla="*/ 368 h 600"/>
              <a:gd name="T50" fmla="*/ 321 w 576"/>
              <a:gd name="T51" fmla="*/ 330 h 600"/>
              <a:gd name="T52" fmla="*/ 292 w 576"/>
              <a:gd name="T53" fmla="*/ 300 h 600"/>
              <a:gd name="T54" fmla="*/ 263 w 576"/>
              <a:gd name="T55" fmla="*/ 270 h 600"/>
              <a:gd name="T56" fmla="*/ 234 w 576"/>
              <a:gd name="T57" fmla="*/ 240 h 600"/>
              <a:gd name="T58" fmla="*/ 204 w 576"/>
              <a:gd name="T59" fmla="*/ 210 h 600"/>
              <a:gd name="T60" fmla="*/ 168 w 576"/>
              <a:gd name="T61" fmla="*/ 188 h 600"/>
              <a:gd name="T62" fmla="*/ 139 w 576"/>
              <a:gd name="T63" fmla="*/ 158 h 600"/>
              <a:gd name="T64" fmla="*/ 102 w 576"/>
              <a:gd name="T65" fmla="*/ 135 h 600"/>
              <a:gd name="T66" fmla="*/ 66 w 576"/>
              <a:gd name="T67" fmla="*/ 113 h 600"/>
              <a:gd name="T68" fmla="*/ 29 w 576"/>
              <a:gd name="T69" fmla="*/ 90 h 600"/>
              <a:gd name="T70" fmla="*/ 0 w 576"/>
              <a:gd name="T71" fmla="*/ 75 h 600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576"/>
              <a:gd name="T109" fmla="*/ 0 h 600"/>
              <a:gd name="T110" fmla="*/ 576 w 576"/>
              <a:gd name="T111" fmla="*/ 600 h 600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576" h="600">
                <a:moveTo>
                  <a:pt x="44" y="0"/>
                </a:moveTo>
                <a:lnTo>
                  <a:pt x="59" y="15"/>
                </a:lnTo>
                <a:lnTo>
                  <a:pt x="81" y="23"/>
                </a:lnTo>
                <a:lnTo>
                  <a:pt x="102" y="38"/>
                </a:lnTo>
                <a:lnTo>
                  <a:pt x="117" y="45"/>
                </a:lnTo>
                <a:lnTo>
                  <a:pt x="139" y="60"/>
                </a:lnTo>
                <a:lnTo>
                  <a:pt x="153" y="75"/>
                </a:lnTo>
                <a:lnTo>
                  <a:pt x="175" y="83"/>
                </a:lnTo>
                <a:lnTo>
                  <a:pt x="190" y="98"/>
                </a:lnTo>
                <a:lnTo>
                  <a:pt x="212" y="113"/>
                </a:lnTo>
                <a:lnTo>
                  <a:pt x="226" y="128"/>
                </a:lnTo>
                <a:lnTo>
                  <a:pt x="248" y="143"/>
                </a:lnTo>
                <a:lnTo>
                  <a:pt x="263" y="158"/>
                </a:lnTo>
                <a:lnTo>
                  <a:pt x="277" y="173"/>
                </a:lnTo>
                <a:lnTo>
                  <a:pt x="299" y="188"/>
                </a:lnTo>
                <a:lnTo>
                  <a:pt x="314" y="203"/>
                </a:lnTo>
                <a:lnTo>
                  <a:pt x="328" y="218"/>
                </a:lnTo>
                <a:lnTo>
                  <a:pt x="343" y="233"/>
                </a:lnTo>
                <a:lnTo>
                  <a:pt x="365" y="248"/>
                </a:lnTo>
                <a:lnTo>
                  <a:pt x="379" y="270"/>
                </a:lnTo>
                <a:lnTo>
                  <a:pt x="394" y="285"/>
                </a:lnTo>
                <a:lnTo>
                  <a:pt x="408" y="300"/>
                </a:lnTo>
                <a:lnTo>
                  <a:pt x="423" y="323"/>
                </a:lnTo>
                <a:lnTo>
                  <a:pt x="438" y="338"/>
                </a:lnTo>
                <a:lnTo>
                  <a:pt x="452" y="353"/>
                </a:lnTo>
                <a:lnTo>
                  <a:pt x="467" y="375"/>
                </a:lnTo>
                <a:lnTo>
                  <a:pt x="474" y="390"/>
                </a:lnTo>
                <a:lnTo>
                  <a:pt x="489" y="413"/>
                </a:lnTo>
                <a:lnTo>
                  <a:pt x="503" y="428"/>
                </a:lnTo>
                <a:lnTo>
                  <a:pt x="518" y="450"/>
                </a:lnTo>
                <a:lnTo>
                  <a:pt x="525" y="465"/>
                </a:lnTo>
                <a:lnTo>
                  <a:pt x="540" y="488"/>
                </a:lnTo>
                <a:lnTo>
                  <a:pt x="547" y="510"/>
                </a:lnTo>
                <a:lnTo>
                  <a:pt x="562" y="525"/>
                </a:lnTo>
                <a:lnTo>
                  <a:pt x="569" y="548"/>
                </a:lnTo>
                <a:lnTo>
                  <a:pt x="576" y="563"/>
                </a:lnTo>
                <a:lnTo>
                  <a:pt x="503" y="600"/>
                </a:lnTo>
                <a:lnTo>
                  <a:pt x="496" y="578"/>
                </a:lnTo>
                <a:lnTo>
                  <a:pt x="481" y="563"/>
                </a:lnTo>
                <a:lnTo>
                  <a:pt x="474" y="540"/>
                </a:lnTo>
                <a:lnTo>
                  <a:pt x="459" y="525"/>
                </a:lnTo>
                <a:lnTo>
                  <a:pt x="452" y="503"/>
                </a:lnTo>
                <a:lnTo>
                  <a:pt x="438" y="488"/>
                </a:lnTo>
                <a:lnTo>
                  <a:pt x="430" y="465"/>
                </a:lnTo>
                <a:lnTo>
                  <a:pt x="416" y="450"/>
                </a:lnTo>
                <a:lnTo>
                  <a:pt x="401" y="435"/>
                </a:lnTo>
                <a:lnTo>
                  <a:pt x="394" y="413"/>
                </a:lnTo>
                <a:lnTo>
                  <a:pt x="379" y="398"/>
                </a:lnTo>
                <a:lnTo>
                  <a:pt x="365" y="383"/>
                </a:lnTo>
                <a:lnTo>
                  <a:pt x="350" y="368"/>
                </a:lnTo>
                <a:lnTo>
                  <a:pt x="336" y="353"/>
                </a:lnTo>
                <a:lnTo>
                  <a:pt x="321" y="330"/>
                </a:lnTo>
                <a:lnTo>
                  <a:pt x="314" y="315"/>
                </a:lnTo>
                <a:lnTo>
                  <a:pt x="292" y="300"/>
                </a:lnTo>
                <a:lnTo>
                  <a:pt x="277" y="285"/>
                </a:lnTo>
                <a:lnTo>
                  <a:pt x="263" y="270"/>
                </a:lnTo>
                <a:lnTo>
                  <a:pt x="248" y="255"/>
                </a:lnTo>
                <a:lnTo>
                  <a:pt x="234" y="240"/>
                </a:lnTo>
                <a:lnTo>
                  <a:pt x="219" y="225"/>
                </a:lnTo>
                <a:lnTo>
                  <a:pt x="204" y="210"/>
                </a:lnTo>
                <a:lnTo>
                  <a:pt x="190" y="203"/>
                </a:lnTo>
                <a:lnTo>
                  <a:pt x="168" y="188"/>
                </a:lnTo>
                <a:lnTo>
                  <a:pt x="153" y="173"/>
                </a:lnTo>
                <a:lnTo>
                  <a:pt x="139" y="158"/>
                </a:lnTo>
                <a:lnTo>
                  <a:pt x="117" y="150"/>
                </a:lnTo>
                <a:lnTo>
                  <a:pt x="102" y="135"/>
                </a:lnTo>
                <a:lnTo>
                  <a:pt x="88" y="128"/>
                </a:lnTo>
                <a:lnTo>
                  <a:pt x="66" y="113"/>
                </a:lnTo>
                <a:lnTo>
                  <a:pt x="51" y="105"/>
                </a:lnTo>
                <a:lnTo>
                  <a:pt x="29" y="90"/>
                </a:lnTo>
                <a:lnTo>
                  <a:pt x="15" y="83"/>
                </a:lnTo>
                <a:lnTo>
                  <a:pt x="0" y="75"/>
                </a:lnTo>
                <a:lnTo>
                  <a:pt x="44" y="0"/>
                </a:lnTo>
                <a:close/>
              </a:path>
            </a:pathLst>
          </a:custGeom>
          <a:solidFill>
            <a:srgbClr val="D8FF7F"/>
          </a:solidFill>
          <a:ln w="11113">
            <a:solidFill>
              <a:srgbClr val="B1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24"/>
          <p:cNvSpPr>
            <a:spLocks/>
          </p:cNvSpPr>
          <p:nvPr/>
        </p:nvSpPr>
        <p:spPr bwMode="auto">
          <a:xfrm rot="3399765" flipH="1">
            <a:off x="4367212" y="5018088"/>
            <a:ext cx="2128838" cy="430212"/>
          </a:xfrm>
          <a:custGeom>
            <a:avLst/>
            <a:gdLst>
              <a:gd name="T0" fmla="*/ 37 w 1341"/>
              <a:gd name="T1" fmla="*/ 98 h 271"/>
              <a:gd name="T2" fmla="*/ 102 w 1341"/>
              <a:gd name="T3" fmla="*/ 128 h 271"/>
              <a:gd name="T4" fmla="*/ 161 w 1341"/>
              <a:gd name="T5" fmla="*/ 158 h 271"/>
              <a:gd name="T6" fmla="*/ 226 w 1341"/>
              <a:gd name="T7" fmla="*/ 188 h 271"/>
              <a:gd name="T8" fmla="*/ 285 w 1341"/>
              <a:gd name="T9" fmla="*/ 210 h 271"/>
              <a:gd name="T10" fmla="*/ 350 w 1341"/>
              <a:gd name="T11" fmla="*/ 225 h 271"/>
              <a:gd name="T12" fmla="*/ 416 w 1341"/>
              <a:gd name="T13" fmla="*/ 241 h 271"/>
              <a:gd name="T14" fmla="*/ 481 w 1341"/>
              <a:gd name="T15" fmla="*/ 256 h 271"/>
              <a:gd name="T16" fmla="*/ 547 w 1341"/>
              <a:gd name="T17" fmla="*/ 263 h 271"/>
              <a:gd name="T18" fmla="*/ 620 w 1341"/>
              <a:gd name="T19" fmla="*/ 271 h 271"/>
              <a:gd name="T20" fmla="*/ 685 w 1341"/>
              <a:gd name="T21" fmla="*/ 271 h 271"/>
              <a:gd name="T22" fmla="*/ 751 w 1341"/>
              <a:gd name="T23" fmla="*/ 271 h 271"/>
              <a:gd name="T24" fmla="*/ 817 w 1341"/>
              <a:gd name="T25" fmla="*/ 263 h 271"/>
              <a:gd name="T26" fmla="*/ 882 w 1341"/>
              <a:gd name="T27" fmla="*/ 248 h 271"/>
              <a:gd name="T28" fmla="*/ 948 w 1341"/>
              <a:gd name="T29" fmla="*/ 241 h 271"/>
              <a:gd name="T30" fmla="*/ 1013 w 1341"/>
              <a:gd name="T31" fmla="*/ 225 h 271"/>
              <a:gd name="T32" fmla="*/ 1079 w 1341"/>
              <a:gd name="T33" fmla="*/ 203 h 271"/>
              <a:gd name="T34" fmla="*/ 1145 w 1341"/>
              <a:gd name="T35" fmla="*/ 180 h 271"/>
              <a:gd name="T36" fmla="*/ 1203 w 1341"/>
              <a:gd name="T37" fmla="*/ 150 h 271"/>
              <a:gd name="T38" fmla="*/ 1268 w 1341"/>
              <a:gd name="T39" fmla="*/ 120 h 271"/>
              <a:gd name="T40" fmla="*/ 1327 w 1341"/>
              <a:gd name="T41" fmla="*/ 83 h 271"/>
              <a:gd name="T42" fmla="*/ 1276 w 1341"/>
              <a:gd name="T43" fmla="*/ 15 h 271"/>
              <a:gd name="T44" fmla="*/ 1225 w 1341"/>
              <a:gd name="T45" fmla="*/ 45 h 271"/>
              <a:gd name="T46" fmla="*/ 1166 w 1341"/>
              <a:gd name="T47" fmla="*/ 75 h 271"/>
              <a:gd name="T48" fmla="*/ 1108 w 1341"/>
              <a:gd name="T49" fmla="*/ 98 h 271"/>
              <a:gd name="T50" fmla="*/ 1050 w 1341"/>
              <a:gd name="T51" fmla="*/ 120 h 271"/>
              <a:gd name="T52" fmla="*/ 984 w 1341"/>
              <a:gd name="T53" fmla="*/ 143 h 271"/>
              <a:gd name="T54" fmla="*/ 926 w 1341"/>
              <a:gd name="T55" fmla="*/ 158 h 271"/>
              <a:gd name="T56" fmla="*/ 868 w 1341"/>
              <a:gd name="T57" fmla="*/ 173 h 271"/>
              <a:gd name="T58" fmla="*/ 802 w 1341"/>
              <a:gd name="T59" fmla="*/ 180 h 271"/>
              <a:gd name="T60" fmla="*/ 736 w 1341"/>
              <a:gd name="T61" fmla="*/ 180 h 271"/>
              <a:gd name="T62" fmla="*/ 678 w 1341"/>
              <a:gd name="T63" fmla="*/ 188 h 271"/>
              <a:gd name="T64" fmla="*/ 613 w 1341"/>
              <a:gd name="T65" fmla="*/ 180 h 271"/>
              <a:gd name="T66" fmla="*/ 547 w 1341"/>
              <a:gd name="T67" fmla="*/ 180 h 271"/>
              <a:gd name="T68" fmla="*/ 489 w 1341"/>
              <a:gd name="T69" fmla="*/ 173 h 271"/>
              <a:gd name="T70" fmla="*/ 423 w 1341"/>
              <a:gd name="T71" fmla="*/ 158 h 271"/>
              <a:gd name="T72" fmla="*/ 365 w 1341"/>
              <a:gd name="T73" fmla="*/ 143 h 271"/>
              <a:gd name="T74" fmla="*/ 306 w 1341"/>
              <a:gd name="T75" fmla="*/ 128 h 271"/>
              <a:gd name="T76" fmla="*/ 241 w 1341"/>
              <a:gd name="T77" fmla="*/ 105 h 271"/>
              <a:gd name="T78" fmla="*/ 183 w 1341"/>
              <a:gd name="T79" fmla="*/ 75 h 271"/>
              <a:gd name="T80" fmla="*/ 132 w 1341"/>
              <a:gd name="T81" fmla="*/ 53 h 271"/>
              <a:gd name="T82" fmla="*/ 73 w 1341"/>
              <a:gd name="T83" fmla="*/ 23 h 271"/>
              <a:gd name="T84" fmla="*/ 0 w 1341"/>
              <a:gd name="T85" fmla="*/ 75 h 27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341"/>
              <a:gd name="T130" fmla="*/ 0 h 271"/>
              <a:gd name="T131" fmla="*/ 1341 w 1341"/>
              <a:gd name="T132" fmla="*/ 271 h 27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341" h="271">
                <a:moveTo>
                  <a:pt x="0" y="75"/>
                </a:moveTo>
                <a:lnTo>
                  <a:pt x="22" y="83"/>
                </a:lnTo>
                <a:lnTo>
                  <a:pt x="37" y="98"/>
                </a:lnTo>
                <a:lnTo>
                  <a:pt x="59" y="105"/>
                </a:lnTo>
                <a:lnTo>
                  <a:pt x="81" y="120"/>
                </a:lnTo>
                <a:lnTo>
                  <a:pt x="102" y="128"/>
                </a:lnTo>
                <a:lnTo>
                  <a:pt x="117" y="143"/>
                </a:lnTo>
                <a:lnTo>
                  <a:pt x="139" y="150"/>
                </a:lnTo>
                <a:lnTo>
                  <a:pt x="161" y="158"/>
                </a:lnTo>
                <a:lnTo>
                  <a:pt x="183" y="165"/>
                </a:lnTo>
                <a:lnTo>
                  <a:pt x="204" y="180"/>
                </a:lnTo>
                <a:lnTo>
                  <a:pt x="226" y="188"/>
                </a:lnTo>
                <a:lnTo>
                  <a:pt x="241" y="195"/>
                </a:lnTo>
                <a:lnTo>
                  <a:pt x="263" y="203"/>
                </a:lnTo>
                <a:lnTo>
                  <a:pt x="285" y="210"/>
                </a:lnTo>
                <a:lnTo>
                  <a:pt x="306" y="218"/>
                </a:lnTo>
                <a:lnTo>
                  <a:pt x="328" y="218"/>
                </a:lnTo>
                <a:lnTo>
                  <a:pt x="350" y="225"/>
                </a:lnTo>
                <a:lnTo>
                  <a:pt x="372" y="233"/>
                </a:lnTo>
                <a:lnTo>
                  <a:pt x="394" y="241"/>
                </a:lnTo>
                <a:lnTo>
                  <a:pt x="416" y="241"/>
                </a:lnTo>
                <a:lnTo>
                  <a:pt x="438" y="248"/>
                </a:lnTo>
                <a:lnTo>
                  <a:pt x="459" y="248"/>
                </a:lnTo>
                <a:lnTo>
                  <a:pt x="481" y="256"/>
                </a:lnTo>
                <a:lnTo>
                  <a:pt x="503" y="256"/>
                </a:lnTo>
                <a:lnTo>
                  <a:pt x="525" y="263"/>
                </a:lnTo>
                <a:lnTo>
                  <a:pt x="547" y="263"/>
                </a:lnTo>
                <a:lnTo>
                  <a:pt x="569" y="263"/>
                </a:lnTo>
                <a:lnTo>
                  <a:pt x="598" y="263"/>
                </a:lnTo>
                <a:lnTo>
                  <a:pt x="620" y="271"/>
                </a:lnTo>
                <a:lnTo>
                  <a:pt x="642" y="271"/>
                </a:lnTo>
                <a:lnTo>
                  <a:pt x="664" y="271"/>
                </a:lnTo>
                <a:lnTo>
                  <a:pt x="685" y="271"/>
                </a:lnTo>
                <a:lnTo>
                  <a:pt x="707" y="271"/>
                </a:lnTo>
                <a:lnTo>
                  <a:pt x="729" y="271"/>
                </a:lnTo>
                <a:lnTo>
                  <a:pt x="751" y="271"/>
                </a:lnTo>
                <a:lnTo>
                  <a:pt x="773" y="263"/>
                </a:lnTo>
                <a:lnTo>
                  <a:pt x="795" y="263"/>
                </a:lnTo>
                <a:lnTo>
                  <a:pt x="817" y="263"/>
                </a:lnTo>
                <a:lnTo>
                  <a:pt x="838" y="256"/>
                </a:lnTo>
                <a:lnTo>
                  <a:pt x="860" y="256"/>
                </a:lnTo>
                <a:lnTo>
                  <a:pt x="882" y="248"/>
                </a:lnTo>
                <a:lnTo>
                  <a:pt x="904" y="248"/>
                </a:lnTo>
                <a:lnTo>
                  <a:pt x="926" y="241"/>
                </a:lnTo>
                <a:lnTo>
                  <a:pt x="948" y="241"/>
                </a:lnTo>
                <a:lnTo>
                  <a:pt x="977" y="233"/>
                </a:lnTo>
                <a:lnTo>
                  <a:pt x="992" y="225"/>
                </a:lnTo>
                <a:lnTo>
                  <a:pt x="1013" y="225"/>
                </a:lnTo>
                <a:lnTo>
                  <a:pt x="1035" y="218"/>
                </a:lnTo>
                <a:lnTo>
                  <a:pt x="1057" y="210"/>
                </a:lnTo>
                <a:lnTo>
                  <a:pt x="1079" y="203"/>
                </a:lnTo>
                <a:lnTo>
                  <a:pt x="1101" y="195"/>
                </a:lnTo>
                <a:lnTo>
                  <a:pt x="1123" y="188"/>
                </a:lnTo>
                <a:lnTo>
                  <a:pt x="1145" y="180"/>
                </a:lnTo>
                <a:lnTo>
                  <a:pt x="1166" y="173"/>
                </a:lnTo>
                <a:lnTo>
                  <a:pt x="1188" y="158"/>
                </a:lnTo>
                <a:lnTo>
                  <a:pt x="1203" y="150"/>
                </a:lnTo>
                <a:lnTo>
                  <a:pt x="1225" y="143"/>
                </a:lnTo>
                <a:lnTo>
                  <a:pt x="1247" y="128"/>
                </a:lnTo>
                <a:lnTo>
                  <a:pt x="1268" y="120"/>
                </a:lnTo>
                <a:lnTo>
                  <a:pt x="1283" y="113"/>
                </a:lnTo>
                <a:lnTo>
                  <a:pt x="1305" y="98"/>
                </a:lnTo>
                <a:lnTo>
                  <a:pt x="1327" y="83"/>
                </a:lnTo>
                <a:lnTo>
                  <a:pt x="1341" y="75"/>
                </a:lnTo>
                <a:lnTo>
                  <a:pt x="1298" y="8"/>
                </a:lnTo>
                <a:lnTo>
                  <a:pt x="1276" y="15"/>
                </a:lnTo>
                <a:lnTo>
                  <a:pt x="1261" y="30"/>
                </a:lnTo>
                <a:lnTo>
                  <a:pt x="1239" y="38"/>
                </a:lnTo>
                <a:lnTo>
                  <a:pt x="1225" y="45"/>
                </a:lnTo>
                <a:lnTo>
                  <a:pt x="1203" y="60"/>
                </a:lnTo>
                <a:lnTo>
                  <a:pt x="1181" y="68"/>
                </a:lnTo>
                <a:lnTo>
                  <a:pt x="1166" y="75"/>
                </a:lnTo>
                <a:lnTo>
                  <a:pt x="1145" y="83"/>
                </a:lnTo>
                <a:lnTo>
                  <a:pt x="1130" y="90"/>
                </a:lnTo>
                <a:lnTo>
                  <a:pt x="1108" y="98"/>
                </a:lnTo>
                <a:lnTo>
                  <a:pt x="1086" y="105"/>
                </a:lnTo>
                <a:lnTo>
                  <a:pt x="1064" y="113"/>
                </a:lnTo>
                <a:lnTo>
                  <a:pt x="1050" y="120"/>
                </a:lnTo>
                <a:lnTo>
                  <a:pt x="1028" y="128"/>
                </a:lnTo>
                <a:lnTo>
                  <a:pt x="1006" y="135"/>
                </a:lnTo>
                <a:lnTo>
                  <a:pt x="984" y="143"/>
                </a:lnTo>
                <a:lnTo>
                  <a:pt x="970" y="150"/>
                </a:lnTo>
                <a:lnTo>
                  <a:pt x="948" y="150"/>
                </a:lnTo>
                <a:lnTo>
                  <a:pt x="926" y="158"/>
                </a:lnTo>
                <a:lnTo>
                  <a:pt x="904" y="158"/>
                </a:lnTo>
                <a:lnTo>
                  <a:pt x="882" y="165"/>
                </a:lnTo>
                <a:lnTo>
                  <a:pt x="868" y="173"/>
                </a:lnTo>
                <a:lnTo>
                  <a:pt x="846" y="173"/>
                </a:lnTo>
                <a:lnTo>
                  <a:pt x="824" y="173"/>
                </a:lnTo>
                <a:lnTo>
                  <a:pt x="802" y="180"/>
                </a:lnTo>
                <a:lnTo>
                  <a:pt x="780" y="180"/>
                </a:lnTo>
                <a:lnTo>
                  <a:pt x="758" y="180"/>
                </a:lnTo>
                <a:lnTo>
                  <a:pt x="736" y="180"/>
                </a:lnTo>
                <a:lnTo>
                  <a:pt x="715" y="180"/>
                </a:lnTo>
                <a:lnTo>
                  <a:pt x="700" y="188"/>
                </a:lnTo>
                <a:lnTo>
                  <a:pt x="678" y="188"/>
                </a:lnTo>
                <a:lnTo>
                  <a:pt x="656" y="188"/>
                </a:lnTo>
                <a:lnTo>
                  <a:pt x="634" y="180"/>
                </a:lnTo>
                <a:lnTo>
                  <a:pt x="613" y="180"/>
                </a:lnTo>
                <a:lnTo>
                  <a:pt x="591" y="180"/>
                </a:lnTo>
                <a:lnTo>
                  <a:pt x="569" y="180"/>
                </a:lnTo>
                <a:lnTo>
                  <a:pt x="547" y="180"/>
                </a:lnTo>
                <a:lnTo>
                  <a:pt x="532" y="173"/>
                </a:lnTo>
                <a:lnTo>
                  <a:pt x="511" y="173"/>
                </a:lnTo>
                <a:lnTo>
                  <a:pt x="489" y="173"/>
                </a:lnTo>
                <a:lnTo>
                  <a:pt x="467" y="165"/>
                </a:lnTo>
                <a:lnTo>
                  <a:pt x="445" y="165"/>
                </a:lnTo>
                <a:lnTo>
                  <a:pt x="423" y="158"/>
                </a:lnTo>
                <a:lnTo>
                  <a:pt x="408" y="150"/>
                </a:lnTo>
                <a:lnTo>
                  <a:pt x="387" y="150"/>
                </a:lnTo>
                <a:lnTo>
                  <a:pt x="365" y="143"/>
                </a:lnTo>
                <a:lnTo>
                  <a:pt x="343" y="135"/>
                </a:lnTo>
                <a:lnTo>
                  <a:pt x="321" y="128"/>
                </a:lnTo>
                <a:lnTo>
                  <a:pt x="306" y="128"/>
                </a:lnTo>
                <a:lnTo>
                  <a:pt x="285" y="120"/>
                </a:lnTo>
                <a:lnTo>
                  <a:pt x="263" y="113"/>
                </a:lnTo>
                <a:lnTo>
                  <a:pt x="241" y="105"/>
                </a:lnTo>
                <a:lnTo>
                  <a:pt x="226" y="98"/>
                </a:lnTo>
                <a:lnTo>
                  <a:pt x="204" y="83"/>
                </a:lnTo>
                <a:lnTo>
                  <a:pt x="183" y="75"/>
                </a:lnTo>
                <a:lnTo>
                  <a:pt x="168" y="68"/>
                </a:lnTo>
                <a:lnTo>
                  <a:pt x="146" y="60"/>
                </a:lnTo>
                <a:lnTo>
                  <a:pt x="132" y="53"/>
                </a:lnTo>
                <a:lnTo>
                  <a:pt x="110" y="38"/>
                </a:lnTo>
                <a:lnTo>
                  <a:pt x="95" y="30"/>
                </a:lnTo>
                <a:lnTo>
                  <a:pt x="73" y="23"/>
                </a:lnTo>
                <a:lnTo>
                  <a:pt x="59" y="8"/>
                </a:lnTo>
                <a:lnTo>
                  <a:pt x="44" y="0"/>
                </a:lnTo>
                <a:lnTo>
                  <a:pt x="0" y="75"/>
                </a:lnTo>
                <a:close/>
              </a:path>
            </a:pathLst>
          </a:custGeom>
          <a:solidFill>
            <a:srgbClr val="9966FF"/>
          </a:solidFill>
          <a:ln w="11113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25"/>
          <p:cNvSpPr>
            <a:spLocks/>
          </p:cNvSpPr>
          <p:nvPr/>
        </p:nvSpPr>
        <p:spPr bwMode="auto">
          <a:xfrm rot="199662" flipH="1">
            <a:off x="4897437" y="3944938"/>
            <a:ext cx="195263" cy="346075"/>
          </a:xfrm>
          <a:custGeom>
            <a:avLst/>
            <a:gdLst>
              <a:gd name="T0" fmla="*/ 51 w 123"/>
              <a:gd name="T1" fmla="*/ 0 h 218"/>
              <a:gd name="T2" fmla="*/ 43 w 123"/>
              <a:gd name="T3" fmla="*/ 23 h 218"/>
              <a:gd name="T4" fmla="*/ 43 w 123"/>
              <a:gd name="T5" fmla="*/ 45 h 218"/>
              <a:gd name="T6" fmla="*/ 43 w 123"/>
              <a:gd name="T7" fmla="*/ 68 h 218"/>
              <a:gd name="T8" fmla="*/ 36 w 123"/>
              <a:gd name="T9" fmla="*/ 90 h 218"/>
              <a:gd name="T10" fmla="*/ 36 w 123"/>
              <a:gd name="T11" fmla="*/ 98 h 218"/>
              <a:gd name="T12" fmla="*/ 0 w 123"/>
              <a:gd name="T13" fmla="*/ 98 h 218"/>
              <a:gd name="T14" fmla="*/ 58 w 123"/>
              <a:gd name="T15" fmla="*/ 218 h 218"/>
              <a:gd name="T16" fmla="*/ 123 w 123"/>
              <a:gd name="T17" fmla="*/ 105 h 218"/>
              <a:gd name="T18" fmla="*/ 80 w 123"/>
              <a:gd name="T19" fmla="*/ 98 h 218"/>
              <a:gd name="T20" fmla="*/ 80 w 123"/>
              <a:gd name="T21" fmla="*/ 75 h 218"/>
              <a:gd name="T22" fmla="*/ 80 w 123"/>
              <a:gd name="T23" fmla="*/ 60 h 218"/>
              <a:gd name="T24" fmla="*/ 87 w 123"/>
              <a:gd name="T25" fmla="*/ 38 h 218"/>
              <a:gd name="T26" fmla="*/ 87 w 123"/>
              <a:gd name="T27" fmla="*/ 15 h 218"/>
              <a:gd name="T28" fmla="*/ 87 w 123"/>
              <a:gd name="T29" fmla="*/ 8 h 218"/>
              <a:gd name="T30" fmla="*/ 51 w 123"/>
              <a:gd name="T31" fmla="*/ 0 h 21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3"/>
              <a:gd name="T49" fmla="*/ 0 h 218"/>
              <a:gd name="T50" fmla="*/ 123 w 123"/>
              <a:gd name="T51" fmla="*/ 218 h 21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3" h="218">
                <a:moveTo>
                  <a:pt x="51" y="0"/>
                </a:moveTo>
                <a:lnTo>
                  <a:pt x="43" y="23"/>
                </a:lnTo>
                <a:lnTo>
                  <a:pt x="43" y="45"/>
                </a:lnTo>
                <a:lnTo>
                  <a:pt x="43" y="68"/>
                </a:lnTo>
                <a:lnTo>
                  <a:pt x="36" y="90"/>
                </a:lnTo>
                <a:lnTo>
                  <a:pt x="36" y="98"/>
                </a:lnTo>
                <a:lnTo>
                  <a:pt x="0" y="98"/>
                </a:lnTo>
                <a:lnTo>
                  <a:pt x="58" y="218"/>
                </a:lnTo>
                <a:lnTo>
                  <a:pt x="123" y="105"/>
                </a:lnTo>
                <a:lnTo>
                  <a:pt x="80" y="98"/>
                </a:lnTo>
                <a:lnTo>
                  <a:pt x="80" y="75"/>
                </a:lnTo>
                <a:lnTo>
                  <a:pt x="80" y="60"/>
                </a:lnTo>
                <a:lnTo>
                  <a:pt x="87" y="38"/>
                </a:lnTo>
                <a:lnTo>
                  <a:pt x="87" y="15"/>
                </a:lnTo>
                <a:lnTo>
                  <a:pt x="87" y="8"/>
                </a:lnTo>
                <a:lnTo>
                  <a:pt x="51" y="0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26"/>
          <p:cNvSpPr>
            <a:spLocks/>
          </p:cNvSpPr>
          <p:nvPr/>
        </p:nvSpPr>
        <p:spPr bwMode="auto">
          <a:xfrm>
            <a:off x="4987925" y="2073275"/>
            <a:ext cx="1666875" cy="1538288"/>
          </a:xfrm>
          <a:custGeom>
            <a:avLst/>
            <a:gdLst>
              <a:gd name="T0" fmla="*/ 991 w 1050"/>
              <a:gd name="T1" fmla="*/ 8 h 969"/>
              <a:gd name="T2" fmla="*/ 926 w 1050"/>
              <a:gd name="T3" fmla="*/ 23 h 969"/>
              <a:gd name="T4" fmla="*/ 860 w 1050"/>
              <a:gd name="T5" fmla="*/ 46 h 969"/>
              <a:gd name="T6" fmla="*/ 795 w 1050"/>
              <a:gd name="T7" fmla="*/ 68 h 969"/>
              <a:gd name="T8" fmla="*/ 736 w 1050"/>
              <a:gd name="T9" fmla="*/ 91 h 969"/>
              <a:gd name="T10" fmla="*/ 671 w 1050"/>
              <a:gd name="T11" fmla="*/ 121 h 969"/>
              <a:gd name="T12" fmla="*/ 612 w 1050"/>
              <a:gd name="T13" fmla="*/ 151 h 969"/>
              <a:gd name="T14" fmla="*/ 554 w 1050"/>
              <a:gd name="T15" fmla="*/ 188 h 969"/>
              <a:gd name="T16" fmla="*/ 496 w 1050"/>
              <a:gd name="T17" fmla="*/ 226 h 969"/>
              <a:gd name="T18" fmla="*/ 445 w 1050"/>
              <a:gd name="T19" fmla="*/ 271 h 969"/>
              <a:gd name="T20" fmla="*/ 394 w 1050"/>
              <a:gd name="T21" fmla="*/ 316 h 969"/>
              <a:gd name="T22" fmla="*/ 343 w 1050"/>
              <a:gd name="T23" fmla="*/ 361 h 969"/>
              <a:gd name="T24" fmla="*/ 292 w 1050"/>
              <a:gd name="T25" fmla="*/ 406 h 969"/>
              <a:gd name="T26" fmla="*/ 248 w 1050"/>
              <a:gd name="T27" fmla="*/ 458 h 969"/>
              <a:gd name="T28" fmla="*/ 212 w 1050"/>
              <a:gd name="T29" fmla="*/ 518 h 969"/>
              <a:gd name="T30" fmla="*/ 168 w 1050"/>
              <a:gd name="T31" fmla="*/ 571 h 969"/>
              <a:gd name="T32" fmla="*/ 131 w 1050"/>
              <a:gd name="T33" fmla="*/ 631 h 969"/>
              <a:gd name="T34" fmla="*/ 102 w 1050"/>
              <a:gd name="T35" fmla="*/ 691 h 969"/>
              <a:gd name="T36" fmla="*/ 73 w 1050"/>
              <a:gd name="T37" fmla="*/ 751 h 969"/>
              <a:gd name="T38" fmla="*/ 44 w 1050"/>
              <a:gd name="T39" fmla="*/ 818 h 969"/>
              <a:gd name="T40" fmla="*/ 22 w 1050"/>
              <a:gd name="T41" fmla="*/ 878 h 969"/>
              <a:gd name="T42" fmla="*/ 0 w 1050"/>
              <a:gd name="T43" fmla="*/ 946 h 969"/>
              <a:gd name="T44" fmla="*/ 95 w 1050"/>
              <a:gd name="T45" fmla="*/ 924 h 969"/>
              <a:gd name="T46" fmla="*/ 109 w 1050"/>
              <a:gd name="T47" fmla="*/ 863 h 969"/>
              <a:gd name="T48" fmla="*/ 139 w 1050"/>
              <a:gd name="T49" fmla="*/ 803 h 969"/>
              <a:gd name="T50" fmla="*/ 160 w 1050"/>
              <a:gd name="T51" fmla="*/ 751 h 969"/>
              <a:gd name="T52" fmla="*/ 197 w 1050"/>
              <a:gd name="T53" fmla="*/ 691 h 969"/>
              <a:gd name="T54" fmla="*/ 226 w 1050"/>
              <a:gd name="T55" fmla="*/ 638 h 969"/>
              <a:gd name="T56" fmla="*/ 263 w 1050"/>
              <a:gd name="T57" fmla="*/ 578 h 969"/>
              <a:gd name="T58" fmla="*/ 299 w 1050"/>
              <a:gd name="T59" fmla="*/ 533 h 969"/>
              <a:gd name="T60" fmla="*/ 343 w 1050"/>
              <a:gd name="T61" fmla="*/ 481 h 969"/>
              <a:gd name="T62" fmla="*/ 386 w 1050"/>
              <a:gd name="T63" fmla="*/ 436 h 969"/>
              <a:gd name="T64" fmla="*/ 430 w 1050"/>
              <a:gd name="T65" fmla="*/ 391 h 969"/>
              <a:gd name="T66" fmla="*/ 481 w 1050"/>
              <a:gd name="T67" fmla="*/ 346 h 969"/>
              <a:gd name="T68" fmla="*/ 532 w 1050"/>
              <a:gd name="T69" fmla="*/ 308 h 969"/>
              <a:gd name="T70" fmla="*/ 583 w 1050"/>
              <a:gd name="T71" fmla="*/ 271 h 969"/>
              <a:gd name="T72" fmla="*/ 634 w 1050"/>
              <a:gd name="T73" fmla="*/ 241 h 969"/>
              <a:gd name="T74" fmla="*/ 693 w 1050"/>
              <a:gd name="T75" fmla="*/ 203 h 969"/>
              <a:gd name="T76" fmla="*/ 744 w 1050"/>
              <a:gd name="T77" fmla="*/ 181 h 969"/>
              <a:gd name="T78" fmla="*/ 802 w 1050"/>
              <a:gd name="T79" fmla="*/ 151 h 969"/>
              <a:gd name="T80" fmla="*/ 867 w 1050"/>
              <a:gd name="T81" fmla="*/ 136 h 969"/>
              <a:gd name="T82" fmla="*/ 926 w 1050"/>
              <a:gd name="T83" fmla="*/ 113 h 969"/>
              <a:gd name="T84" fmla="*/ 984 w 1050"/>
              <a:gd name="T85" fmla="*/ 98 h 969"/>
              <a:gd name="T86" fmla="*/ 1050 w 1050"/>
              <a:gd name="T87" fmla="*/ 91 h 969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50"/>
              <a:gd name="T133" fmla="*/ 0 h 969"/>
              <a:gd name="T134" fmla="*/ 1050 w 1050"/>
              <a:gd name="T135" fmla="*/ 969 h 969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50" h="969">
                <a:moveTo>
                  <a:pt x="1035" y="0"/>
                </a:moveTo>
                <a:lnTo>
                  <a:pt x="1013" y="8"/>
                </a:lnTo>
                <a:lnTo>
                  <a:pt x="991" y="8"/>
                </a:lnTo>
                <a:lnTo>
                  <a:pt x="969" y="15"/>
                </a:lnTo>
                <a:lnTo>
                  <a:pt x="948" y="23"/>
                </a:lnTo>
                <a:lnTo>
                  <a:pt x="926" y="23"/>
                </a:lnTo>
                <a:lnTo>
                  <a:pt x="904" y="31"/>
                </a:lnTo>
                <a:lnTo>
                  <a:pt x="882" y="38"/>
                </a:lnTo>
                <a:lnTo>
                  <a:pt x="860" y="46"/>
                </a:lnTo>
                <a:lnTo>
                  <a:pt x="838" y="53"/>
                </a:lnTo>
                <a:lnTo>
                  <a:pt x="816" y="61"/>
                </a:lnTo>
                <a:lnTo>
                  <a:pt x="795" y="68"/>
                </a:lnTo>
                <a:lnTo>
                  <a:pt x="773" y="76"/>
                </a:lnTo>
                <a:lnTo>
                  <a:pt x="751" y="83"/>
                </a:lnTo>
                <a:lnTo>
                  <a:pt x="736" y="91"/>
                </a:lnTo>
                <a:lnTo>
                  <a:pt x="714" y="98"/>
                </a:lnTo>
                <a:lnTo>
                  <a:pt x="693" y="113"/>
                </a:lnTo>
                <a:lnTo>
                  <a:pt x="671" y="121"/>
                </a:lnTo>
                <a:lnTo>
                  <a:pt x="649" y="128"/>
                </a:lnTo>
                <a:lnTo>
                  <a:pt x="634" y="143"/>
                </a:lnTo>
                <a:lnTo>
                  <a:pt x="612" y="151"/>
                </a:lnTo>
                <a:lnTo>
                  <a:pt x="590" y="166"/>
                </a:lnTo>
                <a:lnTo>
                  <a:pt x="576" y="173"/>
                </a:lnTo>
                <a:lnTo>
                  <a:pt x="554" y="188"/>
                </a:lnTo>
                <a:lnTo>
                  <a:pt x="532" y="203"/>
                </a:lnTo>
                <a:lnTo>
                  <a:pt x="518" y="211"/>
                </a:lnTo>
                <a:lnTo>
                  <a:pt x="496" y="226"/>
                </a:lnTo>
                <a:lnTo>
                  <a:pt x="481" y="241"/>
                </a:lnTo>
                <a:lnTo>
                  <a:pt x="459" y="256"/>
                </a:lnTo>
                <a:lnTo>
                  <a:pt x="445" y="271"/>
                </a:lnTo>
                <a:lnTo>
                  <a:pt x="423" y="286"/>
                </a:lnTo>
                <a:lnTo>
                  <a:pt x="408" y="301"/>
                </a:lnTo>
                <a:lnTo>
                  <a:pt x="394" y="316"/>
                </a:lnTo>
                <a:lnTo>
                  <a:pt x="372" y="331"/>
                </a:lnTo>
                <a:lnTo>
                  <a:pt x="357" y="346"/>
                </a:lnTo>
                <a:lnTo>
                  <a:pt x="343" y="361"/>
                </a:lnTo>
                <a:lnTo>
                  <a:pt x="328" y="376"/>
                </a:lnTo>
                <a:lnTo>
                  <a:pt x="314" y="391"/>
                </a:lnTo>
                <a:lnTo>
                  <a:pt x="292" y="406"/>
                </a:lnTo>
                <a:lnTo>
                  <a:pt x="277" y="428"/>
                </a:lnTo>
                <a:lnTo>
                  <a:pt x="263" y="443"/>
                </a:lnTo>
                <a:lnTo>
                  <a:pt x="248" y="458"/>
                </a:lnTo>
                <a:lnTo>
                  <a:pt x="233" y="481"/>
                </a:lnTo>
                <a:lnTo>
                  <a:pt x="219" y="496"/>
                </a:lnTo>
                <a:lnTo>
                  <a:pt x="212" y="518"/>
                </a:lnTo>
                <a:lnTo>
                  <a:pt x="197" y="533"/>
                </a:lnTo>
                <a:lnTo>
                  <a:pt x="182" y="556"/>
                </a:lnTo>
                <a:lnTo>
                  <a:pt x="168" y="571"/>
                </a:lnTo>
                <a:lnTo>
                  <a:pt x="153" y="593"/>
                </a:lnTo>
                <a:lnTo>
                  <a:pt x="146" y="608"/>
                </a:lnTo>
                <a:lnTo>
                  <a:pt x="131" y="631"/>
                </a:lnTo>
                <a:lnTo>
                  <a:pt x="124" y="646"/>
                </a:lnTo>
                <a:lnTo>
                  <a:pt x="109" y="668"/>
                </a:lnTo>
                <a:lnTo>
                  <a:pt x="102" y="691"/>
                </a:lnTo>
                <a:lnTo>
                  <a:pt x="88" y="713"/>
                </a:lnTo>
                <a:lnTo>
                  <a:pt x="80" y="728"/>
                </a:lnTo>
                <a:lnTo>
                  <a:pt x="73" y="751"/>
                </a:lnTo>
                <a:lnTo>
                  <a:pt x="58" y="773"/>
                </a:lnTo>
                <a:lnTo>
                  <a:pt x="51" y="796"/>
                </a:lnTo>
                <a:lnTo>
                  <a:pt x="44" y="818"/>
                </a:lnTo>
                <a:lnTo>
                  <a:pt x="37" y="833"/>
                </a:lnTo>
                <a:lnTo>
                  <a:pt x="29" y="856"/>
                </a:lnTo>
                <a:lnTo>
                  <a:pt x="22" y="878"/>
                </a:lnTo>
                <a:lnTo>
                  <a:pt x="15" y="901"/>
                </a:lnTo>
                <a:lnTo>
                  <a:pt x="7" y="924"/>
                </a:lnTo>
                <a:lnTo>
                  <a:pt x="0" y="946"/>
                </a:lnTo>
                <a:lnTo>
                  <a:pt x="80" y="969"/>
                </a:lnTo>
                <a:lnTo>
                  <a:pt x="88" y="946"/>
                </a:lnTo>
                <a:lnTo>
                  <a:pt x="95" y="924"/>
                </a:lnTo>
                <a:lnTo>
                  <a:pt x="95" y="909"/>
                </a:lnTo>
                <a:lnTo>
                  <a:pt x="102" y="886"/>
                </a:lnTo>
                <a:lnTo>
                  <a:pt x="109" y="863"/>
                </a:lnTo>
                <a:lnTo>
                  <a:pt x="117" y="848"/>
                </a:lnTo>
                <a:lnTo>
                  <a:pt x="131" y="826"/>
                </a:lnTo>
                <a:lnTo>
                  <a:pt x="139" y="803"/>
                </a:lnTo>
                <a:lnTo>
                  <a:pt x="146" y="788"/>
                </a:lnTo>
                <a:lnTo>
                  <a:pt x="153" y="766"/>
                </a:lnTo>
                <a:lnTo>
                  <a:pt x="160" y="751"/>
                </a:lnTo>
                <a:lnTo>
                  <a:pt x="175" y="728"/>
                </a:lnTo>
                <a:lnTo>
                  <a:pt x="182" y="706"/>
                </a:lnTo>
                <a:lnTo>
                  <a:pt x="197" y="691"/>
                </a:lnTo>
                <a:lnTo>
                  <a:pt x="204" y="668"/>
                </a:lnTo>
                <a:lnTo>
                  <a:pt x="219" y="653"/>
                </a:lnTo>
                <a:lnTo>
                  <a:pt x="226" y="638"/>
                </a:lnTo>
                <a:lnTo>
                  <a:pt x="241" y="616"/>
                </a:lnTo>
                <a:lnTo>
                  <a:pt x="248" y="601"/>
                </a:lnTo>
                <a:lnTo>
                  <a:pt x="263" y="578"/>
                </a:lnTo>
                <a:lnTo>
                  <a:pt x="277" y="563"/>
                </a:lnTo>
                <a:lnTo>
                  <a:pt x="284" y="548"/>
                </a:lnTo>
                <a:lnTo>
                  <a:pt x="299" y="533"/>
                </a:lnTo>
                <a:lnTo>
                  <a:pt x="314" y="511"/>
                </a:lnTo>
                <a:lnTo>
                  <a:pt x="328" y="496"/>
                </a:lnTo>
                <a:lnTo>
                  <a:pt x="343" y="481"/>
                </a:lnTo>
                <a:lnTo>
                  <a:pt x="357" y="466"/>
                </a:lnTo>
                <a:lnTo>
                  <a:pt x="372" y="451"/>
                </a:lnTo>
                <a:lnTo>
                  <a:pt x="386" y="436"/>
                </a:lnTo>
                <a:lnTo>
                  <a:pt x="401" y="421"/>
                </a:lnTo>
                <a:lnTo>
                  <a:pt x="416" y="406"/>
                </a:lnTo>
                <a:lnTo>
                  <a:pt x="430" y="391"/>
                </a:lnTo>
                <a:lnTo>
                  <a:pt x="445" y="376"/>
                </a:lnTo>
                <a:lnTo>
                  <a:pt x="459" y="361"/>
                </a:lnTo>
                <a:lnTo>
                  <a:pt x="481" y="346"/>
                </a:lnTo>
                <a:lnTo>
                  <a:pt x="496" y="331"/>
                </a:lnTo>
                <a:lnTo>
                  <a:pt x="510" y="323"/>
                </a:lnTo>
                <a:lnTo>
                  <a:pt x="532" y="308"/>
                </a:lnTo>
                <a:lnTo>
                  <a:pt x="547" y="293"/>
                </a:lnTo>
                <a:lnTo>
                  <a:pt x="561" y="286"/>
                </a:lnTo>
                <a:lnTo>
                  <a:pt x="583" y="271"/>
                </a:lnTo>
                <a:lnTo>
                  <a:pt x="598" y="256"/>
                </a:lnTo>
                <a:lnTo>
                  <a:pt x="620" y="248"/>
                </a:lnTo>
                <a:lnTo>
                  <a:pt x="634" y="241"/>
                </a:lnTo>
                <a:lnTo>
                  <a:pt x="656" y="226"/>
                </a:lnTo>
                <a:lnTo>
                  <a:pt x="671" y="218"/>
                </a:lnTo>
                <a:lnTo>
                  <a:pt x="693" y="203"/>
                </a:lnTo>
                <a:lnTo>
                  <a:pt x="707" y="196"/>
                </a:lnTo>
                <a:lnTo>
                  <a:pt x="729" y="188"/>
                </a:lnTo>
                <a:lnTo>
                  <a:pt x="744" y="181"/>
                </a:lnTo>
                <a:lnTo>
                  <a:pt x="765" y="173"/>
                </a:lnTo>
                <a:lnTo>
                  <a:pt x="787" y="158"/>
                </a:lnTo>
                <a:lnTo>
                  <a:pt x="802" y="151"/>
                </a:lnTo>
                <a:lnTo>
                  <a:pt x="824" y="143"/>
                </a:lnTo>
                <a:lnTo>
                  <a:pt x="846" y="136"/>
                </a:lnTo>
                <a:lnTo>
                  <a:pt x="867" y="136"/>
                </a:lnTo>
                <a:lnTo>
                  <a:pt x="882" y="128"/>
                </a:lnTo>
                <a:lnTo>
                  <a:pt x="904" y="121"/>
                </a:lnTo>
                <a:lnTo>
                  <a:pt x="926" y="113"/>
                </a:lnTo>
                <a:lnTo>
                  <a:pt x="948" y="106"/>
                </a:lnTo>
                <a:lnTo>
                  <a:pt x="969" y="106"/>
                </a:lnTo>
                <a:lnTo>
                  <a:pt x="984" y="98"/>
                </a:lnTo>
                <a:lnTo>
                  <a:pt x="1006" y="91"/>
                </a:lnTo>
                <a:lnTo>
                  <a:pt x="1028" y="91"/>
                </a:lnTo>
                <a:lnTo>
                  <a:pt x="1050" y="91"/>
                </a:lnTo>
                <a:lnTo>
                  <a:pt x="1035" y="0"/>
                </a:lnTo>
                <a:close/>
              </a:path>
            </a:pathLst>
          </a:custGeom>
          <a:solidFill>
            <a:srgbClr val="7FD8FF"/>
          </a:solidFill>
          <a:ln w="11113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27"/>
          <p:cNvSpPr>
            <a:spLocks/>
          </p:cNvSpPr>
          <p:nvPr/>
        </p:nvSpPr>
        <p:spPr bwMode="auto">
          <a:xfrm>
            <a:off x="6642100" y="2038350"/>
            <a:ext cx="277812" cy="203200"/>
          </a:xfrm>
          <a:custGeom>
            <a:avLst/>
            <a:gdLst>
              <a:gd name="T0" fmla="*/ 175 w 175"/>
              <a:gd name="T1" fmla="*/ 38 h 128"/>
              <a:gd name="T2" fmla="*/ 153 w 175"/>
              <a:gd name="T3" fmla="*/ 38 h 128"/>
              <a:gd name="T4" fmla="*/ 132 w 175"/>
              <a:gd name="T5" fmla="*/ 38 h 128"/>
              <a:gd name="T6" fmla="*/ 117 w 175"/>
              <a:gd name="T7" fmla="*/ 38 h 128"/>
              <a:gd name="T8" fmla="*/ 110 w 175"/>
              <a:gd name="T9" fmla="*/ 0 h 128"/>
              <a:gd name="T10" fmla="*/ 0 w 175"/>
              <a:gd name="T11" fmla="*/ 76 h 128"/>
              <a:gd name="T12" fmla="*/ 117 w 175"/>
              <a:gd name="T13" fmla="*/ 128 h 128"/>
              <a:gd name="T14" fmla="*/ 117 w 175"/>
              <a:gd name="T15" fmla="*/ 83 h 128"/>
              <a:gd name="T16" fmla="*/ 139 w 175"/>
              <a:gd name="T17" fmla="*/ 83 h 128"/>
              <a:gd name="T18" fmla="*/ 161 w 175"/>
              <a:gd name="T19" fmla="*/ 83 h 128"/>
              <a:gd name="T20" fmla="*/ 175 w 175"/>
              <a:gd name="T21" fmla="*/ 83 h 128"/>
              <a:gd name="T22" fmla="*/ 175 w 175"/>
              <a:gd name="T23" fmla="*/ 38 h 12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75"/>
              <a:gd name="T37" fmla="*/ 0 h 128"/>
              <a:gd name="T38" fmla="*/ 175 w 175"/>
              <a:gd name="T39" fmla="*/ 128 h 12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75" h="128">
                <a:moveTo>
                  <a:pt x="175" y="38"/>
                </a:moveTo>
                <a:lnTo>
                  <a:pt x="153" y="38"/>
                </a:lnTo>
                <a:lnTo>
                  <a:pt x="132" y="38"/>
                </a:lnTo>
                <a:lnTo>
                  <a:pt x="117" y="38"/>
                </a:lnTo>
                <a:lnTo>
                  <a:pt x="110" y="0"/>
                </a:lnTo>
                <a:lnTo>
                  <a:pt x="0" y="76"/>
                </a:lnTo>
                <a:lnTo>
                  <a:pt x="117" y="128"/>
                </a:lnTo>
                <a:lnTo>
                  <a:pt x="117" y="83"/>
                </a:lnTo>
                <a:lnTo>
                  <a:pt x="139" y="83"/>
                </a:lnTo>
                <a:lnTo>
                  <a:pt x="161" y="83"/>
                </a:lnTo>
                <a:lnTo>
                  <a:pt x="175" y="83"/>
                </a:lnTo>
                <a:lnTo>
                  <a:pt x="175" y="38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Rectangle 31"/>
          <p:cNvSpPr>
            <a:spLocks noChangeArrowheads="1"/>
          </p:cNvSpPr>
          <p:nvPr/>
        </p:nvSpPr>
        <p:spPr bwMode="auto">
          <a:xfrm>
            <a:off x="6888162" y="1676400"/>
            <a:ext cx="838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 dirty="0" err="1">
                <a:latin typeface="Arial" charset="0"/>
              </a:rPr>
              <a:t>PLtetO</a:t>
            </a:r>
            <a:endParaRPr lang="en-US" sz="1400" b="0" u="none" dirty="0">
              <a:latin typeface="Arial" charset="0"/>
            </a:endParaRPr>
          </a:p>
        </p:txBody>
      </p:sp>
      <p:sp>
        <p:nvSpPr>
          <p:cNvPr id="124" name="Rectangle 32"/>
          <p:cNvSpPr>
            <a:spLocks noChangeArrowheads="1"/>
          </p:cNvSpPr>
          <p:nvPr/>
        </p:nvSpPr>
        <p:spPr bwMode="auto">
          <a:xfrm>
            <a:off x="7878762" y="1981200"/>
            <a:ext cx="838200" cy="3810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>
                <a:latin typeface="Arial" charset="0"/>
              </a:rPr>
              <a:t>GFP_AAV</a:t>
            </a:r>
          </a:p>
        </p:txBody>
      </p:sp>
      <p:sp>
        <p:nvSpPr>
          <p:cNvPr id="130" name="Rectangle 31"/>
          <p:cNvSpPr>
            <a:spLocks noChangeArrowheads="1"/>
          </p:cNvSpPr>
          <p:nvPr/>
        </p:nvSpPr>
        <p:spPr bwMode="auto">
          <a:xfrm>
            <a:off x="2087562" y="1676400"/>
            <a:ext cx="838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 algn="r">
              <a:buFontTx/>
              <a:buNone/>
            </a:pPr>
            <a:r>
              <a:rPr lang="en-US" sz="1400" b="0" u="none" dirty="0" err="1">
                <a:latin typeface="Arial" charset="0"/>
              </a:rPr>
              <a:t>PLtetO</a:t>
            </a:r>
            <a:endParaRPr lang="en-US" sz="1400" b="0" u="none" dirty="0">
              <a:latin typeface="Arial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172667" y="1307068"/>
            <a:ext cx="39675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No GFP</a:t>
            </a:r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5024067" y="1295400"/>
            <a:ext cx="39675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GFP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First two designs shown are pretty similar. </a:t>
            </a:r>
          </a:p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Reasons for difference not clear.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 flipH="1">
            <a:off x="0" y="3810000"/>
            <a:ext cx="914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0" y="344066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For test, extrapolate that 2/3 won’t work : can’t have </a:t>
            </a:r>
            <a:r>
              <a:rPr lang="en-US" b="1" dirty="0" err="1" smtClean="0">
                <a:latin typeface="Corbel" charset="0"/>
                <a:ea typeface="Corbel" charset="0"/>
                <a:cs typeface="Corbel" charset="0"/>
              </a:rPr>
              <a:t>AttP</a:t>
            </a:r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 before reporter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0" y="4038600"/>
            <a:ext cx="9144000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Lots of additional points:</a:t>
            </a:r>
          </a:p>
          <a:p>
            <a:pPr marL="342900" indent="-342900">
              <a:buAutoNum type="arabicPeriod"/>
            </a:pP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Reverse </a:t>
            </a:r>
            <a:r>
              <a:rPr lang="en-US" dirty="0" err="1" smtClean="0">
                <a:latin typeface="Corbel" charset="0"/>
                <a:ea typeface="Corbel" charset="0"/>
                <a:cs typeface="Corbel" charset="0"/>
              </a:rPr>
              <a:t>AttP</a:t>
            </a: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 and B sites. </a:t>
            </a:r>
          </a:p>
          <a:p>
            <a:pPr marL="342900" indent="-342900">
              <a:buAutoNum type="arabicPeriod"/>
            </a:pPr>
            <a:r>
              <a:rPr lang="en-US" dirty="0" err="1" smtClean="0">
                <a:latin typeface="Corbel" charset="0"/>
                <a:ea typeface="Corbel" charset="0"/>
                <a:cs typeface="Corbel" charset="0"/>
              </a:rPr>
              <a:t>Mutagenize</a:t>
            </a: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 erroneous </a:t>
            </a:r>
            <a:r>
              <a:rPr lang="en-US" dirty="0" err="1" smtClean="0">
                <a:latin typeface="Corbel" charset="0"/>
                <a:ea typeface="Corbel" charset="0"/>
                <a:cs typeface="Corbel" charset="0"/>
              </a:rPr>
              <a:t>AttP</a:t>
            </a: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 site on </a:t>
            </a:r>
            <a:r>
              <a:rPr lang="en-US" dirty="0" err="1" smtClean="0">
                <a:latin typeface="Corbel" charset="0"/>
                <a:ea typeface="Corbel" charset="0"/>
                <a:cs typeface="Corbel" charset="0"/>
              </a:rPr>
              <a:t>int</a:t>
            </a: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 to eliminate overlaps?</a:t>
            </a:r>
          </a:p>
          <a:p>
            <a:pPr marL="342900" indent="-342900">
              <a:buAutoNum type="arabicPeriod"/>
            </a:pP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Question : is there enough </a:t>
            </a:r>
            <a:r>
              <a:rPr lang="en-US" dirty="0" err="1" smtClean="0">
                <a:latin typeface="Corbel" charset="0"/>
                <a:ea typeface="Corbel" charset="0"/>
                <a:cs typeface="Corbel" charset="0"/>
              </a:rPr>
              <a:t>int</a:t>
            </a: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? What?</a:t>
            </a:r>
          </a:p>
          <a:p>
            <a:pPr marL="342900" indent="-342900">
              <a:buAutoNum type="arabicPeriod"/>
            </a:pP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How to measure levels of </a:t>
            </a:r>
            <a:r>
              <a:rPr lang="en-US" dirty="0" err="1" smtClean="0">
                <a:latin typeface="Corbel" charset="0"/>
                <a:ea typeface="Corbel" charset="0"/>
                <a:cs typeface="Corbel" charset="0"/>
              </a:rPr>
              <a:t>xis</a:t>
            </a: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 and </a:t>
            </a:r>
            <a:r>
              <a:rPr lang="en-US" dirty="0" err="1" smtClean="0">
                <a:latin typeface="Corbel" charset="0"/>
                <a:ea typeface="Corbel" charset="0"/>
                <a:cs typeface="Corbel" charset="0"/>
              </a:rPr>
              <a:t>int</a:t>
            </a: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? Why?</a:t>
            </a:r>
          </a:p>
          <a:p>
            <a:pPr marL="342900" indent="-342900">
              <a:buAutoNum type="arabicPeriod"/>
            </a:pPr>
            <a:r>
              <a:rPr lang="en-US" dirty="0" err="1" smtClean="0">
                <a:latin typeface="Corbel" charset="0"/>
                <a:ea typeface="Corbel" charset="0"/>
                <a:cs typeface="Corbel" charset="0"/>
              </a:rPr>
              <a:t>Int</a:t>
            </a: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 binding block read-through?</a:t>
            </a:r>
          </a:p>
          <a:p>
            <a:pPr marL="342900" indent="-342900">
              <a:buAutoNum type="arabicPeriod"/>
            </a:pP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Need a new strain? Associated between E. Coli genome </a:t>
            </a:r>
            <a:r>
              <a:rPr lang="en-US" dirty="0" err="1" smtClean="0">
                <a:latin typeface="Corbel" charset="0"/>
                <a:ea typeface="Corbel" charset="0"/>
                <a:cs typeface="Corbel" charset="0"/>
              </a:rPr>
              <a:t>attB</a:t>
            </a: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 and construct P site?</a:t>
            </a:r>
          </a:p>
          <a:p>
            <a:pPr marL="342900" indent="-342900">
              <a:buAutoNum type="arabicPeriod"/>
            </a:pP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Consider Gateway system (design 5 informed by this)</a:t>
            </a:r>
          </a:p>
          <a:p>
            <a:pPr marL="342900" indent="-342900">
              <a:buAutoNum type="arabicPeriod"/>
            </a:pPr>
            <a:r>
              <a:rPr lang="en-US" dirty="0" err="1" smtClean="0">
                <a:latin typeface="Corbel" charset="0"/>
                <a:ea typeface="Corbel" charset="0"/>
                <a:cs typeface="Corbel" charset="0"/>
              </a:rPr>
              <a:t>AttB</a:t>
            </a:r>
            <a:r>
              <a:rPr lang="en-US" dirty="0" smtClean="0">
                <a:latin typeface="Corbel" charset="0"/>
                <a:ea typeface="Corbel" charset="0"/>
                <a:cs typeface="Corbel" charset="0"/>
              </a:rPr>
              <a:t> sites can be read through only if RBS is after AttB1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26" name="Rectangle 43"/>
          <p:cNvSpPr>
            <a:spLocks noChangeArrowheads="1"/>
          </p:cNvSpPr>
          <p:nvPr/>
        </p:nvSpPr>
        <p:spPr bwMode="auto">
          <a:xfrm>
            <a:off x="2871187" y="1583710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AttR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27" name="Right Arrow 26"/>
          <p:cNvSpPr/>
          <p:nvPr/>
        </p:nvSpPr>
        <p:spPr>
          <a:xfrm flipH="1">
            <a:off x="3556247" y="1459468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8" name="Rectangle 43"/>
          <p:cNvSpPr>
            <a:spLocks noChangeArrowheads="1"/>
          </p:cNvSpPr>
          <p:nvPr/>
        </p:nvSpPr>
        <p:spPr bwMode="auto">
          <a:xfrm>
            <a:off x="4470648" y="1583710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AttL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1727448" y="1459468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0" name="Right Arrow 29"/>
          <p:cNvSpPr/>
          <p:nvPr/>
        </p:nvSpPr>
        <p:spPr>
          <a:xfrm>
            <a:off x="5155709" y="1459468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6299448" y="1459468"/>
            <a:ext cx="1143739" cy="657641"/>
          </a:xfrm>
          <a:prstGeom prst="rightArrow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2871187" y="2743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33" name="Right Arrow 32"/>
          <p:cNvSpPr/>
          <p:nvPr/>
        </p:nvSpPr>
        <p:spPr>
          <a:xfrm flipH="1">
            <a:off x="3556247" y="2618959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4" name="Rectangle 43"/>
          <p:cNvSpPr>
            <a:spLocks noChangeArrowheads="1"/>
          </p:cNvSpPr>
          <p:nvPr/>
        </p:nvSpPr>
        <p:spPr bwMode="auto">
          <a:xfrm>
            <a:off x="4470648" y="2743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1727448" y="2618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6" name="Right Arrow 35"/>
          <p:cNvSpPr/>
          <p:nvPr/>
        </p:nvSpPr>
        <p:spPr>
          <a:xfrm>
            <a:off x="5155709" y="2618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7" name="Right Arrow 36"/>
          <p:cNvSpPr/>
          <p:nvPr/>
        </p:nvSpPr>
        <p:spPr>
          <a:xfrm>
            <a:off x="6299448" y="2618959"/>
            <a:ext cx="1143739" cy="657641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8" name="Bent Arrow 37"/>
          <p:cNvSpPr/>
          <p:nvPr/>
        </p:nvSpPr>
        <p:spPr>
          <a:xfrm>
            <a:off x="1727448" y="1307068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Bent Arrow 38"/>
          <p:cNvSpPr/>
          <p:nvPr/>
        </p:nvSpPr>
        <p:spPr>
          <a:xfrm>
            <a:off x="1728187" y="2461796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447800" y="1013936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1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1447800" y="2145268"/>
            <a:ext cx="886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2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Possible new design</a:t>
            </a:r>
          </a:p>
        </p:txBody>
      </p:sp>
      <p:sp>
        <p:nvSpPr>
          <p:cNvPr id="51" name="Oval 66"/>
          <p:cNvSpPr>
            <a:spLocks noChangeArrowheads="1"/>
          </p:cNvSpPr>
          <p:nvPr/>
        </p:nvSpPr>
        <p:spPr bwMode="auto">
          <a:xfrm>
            <a:off x="2400300" y="1701800"/>
            <a:ext cx="4191000" cy="419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22"/>
          <p:cNvSpPr>
            <a:spLocks/>
          </p:cNvSpPr>
          <p:nvPr/>
        </p:nvSpPr>
        <p:spPr bwMode="auto">
          <a:xfrm>
            <a:off x="4495800" y="1730375"/>
            <a:ext cx="39688" cy="1588"/>
          </a:xfrm>
          <a:custGeom>
            <a:avLst/>
            <a:gdLst>
              <a:gd name="T0" fmla="*/ 0 w 25"/>
              <a:gd name="T1" fmla="*/ 0 h 1588"/>
              <a:gd name="T2" fmla="*/ 25 w 25"/>
              <a:gd name="T3" fmla="*/ 0 h 1588"/>
              <a:gd name="T4" fmla="*/ 25 w 25"/>
              <a:gd name="T5" fmla="*/ 0 h 1588"/>
              <a:gd name="T6" fmla="*/ 0 60000 65536"/>
              <a:gd name="T7" fmla="*/ 0 60000 65536"/>
              <a:gd name="T8" fmla="*/ 0 60000 65536"/>
              <a:gd name="T9" fmla="*/ 0 w 25"/>
              <a:gd name="T10" fmla="*/ 0 h 1588"/>
              <a:gd name="T11" fmla="*/ 25 w 25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" h="1588">
                <a:moveTo>
                  <a:pt x="0" y="0"/>
                </a:moveTo>
                <a:lnTo>
                  <a:pt x="25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23"/>
          <p:cNvSpPr>
            <a:spLocks noChangeShapeType="1"/>
          </p:cNvSpPr>
          <p:nvPr/>
        </p:nvSpPr>
        <p:spPr bwMode="auto">
          <a:xfrm>
            <a:off x="6340475" y="2828925"/>
            <a:ext cx="12700" cy="26988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24"/>
          <p:cNvSpPr>
            <a:spLocks noChangeShapeType="1"/>
          </p:cNvSpPr>
          <p:nvPr/>
        </p:nvSpPr>
        <p:spPr bwMode="auto">
          <a:xfrm>
            <a:off x="6513513" y="3305175"/>
            <a:ext cx="14287" cy="127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25"/>
          <p:cNvSpPr>
            <a:spLocks noChangeShapeType="1"/>
          </p:cNvSpPr>
          <p:nvPr/>
        </p:nvSpPr>
        <p:spPr bwMode="auto">
          <a:xfrm>
            <a:off x="6567488" y="3557588"/>
            <a:ext cx="1587" cy="254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26"/>
          <p:cNvSpPr>
            <a:spLocks/>
          </p:cNvSpPr>
          <p:nvPr/>
        </p:nvSpPr>
        <p:spPr bwMode="auto">
          <a:xfrm>
            <a:off x="6580188" y="3622675"/>
            <a:ext cx="1587" cy="39688"/>
          </a:xfrm>
          <a:custGeom>
            <a:avLst/>
            <a:gdLst>
              <a:gd name="T0" fmla="*/ 0 w 1587"/>
              <a:gd name="T1" fmla="*/ 0 h 25"/>
              <a:gd name="T2" fmla="*/ 0 w 1587"/>
              <a:gd name="T3" fmla="*/ 25 h 25"/>
              <a:gd name="T4" fmla="*/ 0 w 1587"/>
              <a:gd name="T5" fmla="*/ 25 h 25"/>
              <a:gd name="T6" fmla="*/ 0 60000 65536"/>
              <a:gd name="T7" fmla="*/ 0 60000 65536"/>
              <a:gd name="T8" fmla="*/ 0 60000 65536"/>
              <a:gd name="T9" fmla="*/ 0 w 1587"/>
              <a:gd name="T10" fmla="*/ 0 h 25"/>
              <a:gd name="T11" fmla="*/ 1587 w 1587"/>
              <a:gd name="T12" fmla="*/ 25 h 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7" h="25">
                <a:moveTo>
                  <a:pt x="0" y="0"/>
                </a:moveTo>
                <a:lnTo>
                  <a:pt x="0" y="25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27"/>
          <p:cNvSpPr>
            <a:spLocks/>
          </p:cNvSpPr>
          <p:nvPr/>
        </p:nvSpPr>
        <p:spPr bwMode="auto">
          <a:xfrm>
            <a:off x="6553200" y="4138613"/>
            <a:ext cx="1588" cy="39687"/>
          </a:xfrm>
          <a:custGeom>
            <a:avLst/>
            <a:gdLst>
              <a:gd name="T0" fmla="*/ 0 w 1588"/>
              <a:gd name="T1" fmla="*/ 0 h 25"/>
              <a:gd name="T2" fmla="*/ 0 w 1588"/>
              <a:gd name="T3" fmla="*/ 17 h 25"/>
              <a:gd name="T4" fmla="*/ 0 w 1588"/>
              <a:gd name="T5" fmla="*/ 25 h 25"/>
              <a:gd name="T6" fmla="*/ 0 60000 65536"/>
              <a:gd name="T7" fmla="*/ 0 60000 65536"/>
              <a:gd name="T8" fmla="*/ 0 60000 65536"/>
              <a:gd name="T9" fmla="*/ 0 w 1588"/>
              <a:gd name="T10" fmla="*/ 0 h 25"/>
              <a:gd name="T11" fmla="*/ 1588 w 1588"/>
              <a:gd name="T12" fmla="*/ 25 h 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8" h="25">
                <a:moveTo>
                  <a:pt x="0" y="0"/>
                </a:moveTo>
                <a:lnTo>
                  <a:pt x="0" y="17"/>
                </a:lnTo>
                <a:lnTo>
                  <a:pt x="0" y="25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28"/>
          <p:cNvSpPr>
            <a:spLocks/>
          </p:cNvSpPr>
          <p:nvPr/>
        </p:nvSpPr>
        <p:spPr bwMode="auto">
          <a:xfrm>
            <a:off x="5711825" y="5357813"/>
            <a:ext cx="187325" cy="158750"/>
          </a:xfrm>
          <a:custGeom>
            <a:avLst/>
            <a:gdLst>
              <a:gd name="T0" fmla="*/ 118 w 118"/>
              <a:gd name="T1" fmla="*/ 0 h 100"/>
              <a:gd name="T2" fmla="*/ 101 w 118"/>
              <a:gd name="T3" fmla="*/ 16 h 100"/>
              <a:gd name="T4" fmla="*/ 84 w 118"/>
              <a:gd name="T5" fmla="*/ 33 h 100"/>
              <a:gd name="T6" fmla="*/ 59 w 118"/>
              <a:gd name="T7" fmla="*/ 50 h 100"/>
              <a:gd name="T8" fmla="*/ 42 w 118"/>
              <a:gd name="T9" fmla="*/ 58 h 100"/>
              <a:gd name="T10" fmla="*/ 25 w 118"/>
              <a:gd name="T11" fmla="*/ 75 h 100"/>
              <a:gd name="T12" fmla="*/ 8 w 118"/>
              <a:gd name="T13" fmla="*/ 91 h 100"/>
              <a:gd name="T14" fmla="*/ 0 w 118"/>
              <a:gd name="T15" fmla="*/ 100 h 1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8"/>
              <a:gd name="T25" fmla="*/ 0 h 100"/>
              <a:gd name="T26" fmla="*/ 118 w 118"/>
              <a:gd name="T27" fmla="*/ 100 h 1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8" h="100">
                <a:moveTo>
                  <a:pt x="118" y="0"/>
                </a:moveTo>
                <a:lnTo>
                  <a:pt x="101" y="16"/>
                </a:lnTo>
                <a:lnTo>
                  <a:pt x="84" y="33"/>
                </a:lnTo>
                <a:lnTo>
                  <a:pt x="59" y="50"/>
                </a:lnTo>
                <a:lnTo>
                  <a:pt x="42" y="58"/>
                </a:lnTo>
                <a:lnTo>
                  <a:pt x="25" y="75"/>
                </a:lnTo>
                <a:lnTo>
                  <a:pt x="8" y="91"/>
                </a:lnTo>
                <a:lnTo>
                  <a:pt x="0" y="10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29"/>
          <p:cNvSpPr>
            <a:spLocks/>
          </p:cNvSpPr>
          <p:nvPr/>
        </p:nvSpPr>
        <p:spPr bwMode="auto">
          <a:xfrm>
            <a:off x="4054475" y="5846763"/>
            <a:ext cx="254000" cy="39687"/>
          </a:xfrm>
          <a:custGeom>
            <a:avLst/>
            <a:gdLst>
              <a:gd name="T0" fmla="*/ 160 w 160"/>
              <a:gd name="T1" fmla="*/ 25 h 25"/>
              <a:gd name="T2" fmla="*/ 135 w 160"/>
              <a:gd name="T3" fmla="*/ 25 h 25"/>
              <a:gd name="T4" fmla="*/ 110 w 160"/>
              <a:gd name="T5" fmla="*/ 25 h 25"/>
              <a:gd name="T6" fmla="*/ 84 w 160"/>
              <a:gd name="T7" fmla="*/ 17 h 25"/>
              <a:gd name="T8" fmla="*/ 68 w 160"/>
              <a:gd name="T9" fmla="*/ 17 h 25"/>
              <a:gd name="T10" fmla="*/ 42 w 160"/>
              <a:gd name="T11" fmla="*/ 8 h 25"/>
              <a:gd name="T12" fmla="*/ 17 w 160"/>
              <a:gd name="T13" fmla="*/ 8 h 25"/>
              <a:gd name="T14" fmla="*/ 0 w 160"/>
              <a:gd name="T15" fmla="*/ 0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60"/>
              <a:gd name="T25" fmla="*/ 0 h 25"/>
              <a:gd name="T26" fmla="*/ 160 w 160"/>
              <a:gd name="T27" fmla="*/ 25 h 2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60" h="25">
                <a:moveTo>
                  <a:pt x="160" y="25"/>
                </a:moveTo>
                <a:lnTo>
                  <a:pt x="135" y="25"/>
                </a:lnTo>
                <a:lnTo>
                  <a:pt x="110" y="25"/>
                </a:lnTo>
                <a:lnTo>
                  <a:pt x="84" y="17"/>
                </a:lnTo>
                <a:lnTo>
                  <a:pt x="68" y="17"/>
                </a:lnTo>
                <a:lnTo>
                  <a:pt x="42" y="8"/>
                </a:lnTo>
                <a:lnTo>
                  <a:pt x="17" y="8"/>
                </a:lnTo>
                <a:lnTo>
                  <a:pt x="0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30"/>
          <p:cNvSpPr>
            <a:spLocks/>
          </p:cNvSpPr>
          <p:nvPr/>
        </p:nvSpPr>
        <p:spPr bwMode="auto">
          <a:xfrm>
            <a:off x="2517775" y="4470400"/>
            <a:ext cx="334963" cy="622300"/>
          </a:xfrm>
          <a:custGeom>
            <a:avLst/>
            <a:gdLst>
              <a:gd name="T0" fmla="*/ 211 w 211"/>
              <a:gd name="T1" fmla="*/ 392 h 392"/>
              <a:gd name="T2" fmla="*/ 194 w 211"/>
              <a:gd name="T3" fmla="*/ 375 h 392"/>
              <a:gd name="T4" fmla="*/ 185 w 211"/>
              <a:gd name="T5" fmla="*/ 350 h 392"/>
              <a:gd name="T6" fmla="*/ 168 w 211"/>
              <a:gd name="T7" fmla="*/ 333 h 392"/>
              <a:gd name="T8" fmla="*/ 152 w 211"/>
              <a:gd name="T9" fmla="*/ 317 h 392"/>
              <a:gd name="T10" fmla="*/ 143 w 211"/>
              <a:gd name="T11" fmla="*/ 300 h 392"/>
              <a:gd name="T12" fmla="*/ 126 w 211"/>
              <a:gd name="T13" fmla="*/ 275 h 392"/>
              <a:gd name="T14" fmla="*/ 118 w 211"/>
              <a:gd name="T15" fmla="*/ 258 h 392"/>
              <a:gd name="T16" fmla="*/ 110 w 211"/>
              <a:gd name="T17" fmla="*/ 242 h 392"/>
              <a:gd name="T18" fmla="*/ 93 w 211"/>
              <a:gd name="T19" fmla="*/ 217 h 392"/>
              <a:gd name="T20" fmla="*/ 84 w 211"/>
              <a:gd name="T21" fmla="*/ 200 h 392"/>
              <a:gd name="T22" fmla="*/ 76 w 211"/>
              <a:gd name="T23" fmla="*/ 175 h 392"/>
              <a:gd name="T24" fmla="*/ 67 w 211"/>
              <a:gd name="T25" fmla="*/ 158 h 392"/>
              <a:gd name="T26" fmla="*/ 51 w 211"/>
              <a:gd name="T27" fmla="*/ 133 h 392"/>
              <a:gd name="T28" fmla="*/ 42 w 211"/>
              <a:gd name="T29" fmla="*/ 117 h 392"/>
              <a:gd name="T30" fmla="*/ 34 w 211"/>
              <a:gd name="T31" fmla="*/ 92 h 392"/>
              <a:gd name="T32" fmla="*/ 25 w 211"/>
              <a:gd name="T33" fmla="*/ 75 h 392"/>
              <a:gd name="T34" fmla="*/ 17 w 211"/>
              <a:gd name="T35" fmla="*/ 50 h 392"/>
              <a:gd name="T36" fmla="*/ 8 w 211"/>
              <a:gd name="T37" fmla="*/ 33 h 392"/>
              <a:gd name="T38" fmla="*/ 0 w 211"/>
              <a:gd name="T39" fmla="*/ 8 h 392"/>
              <a:gd name="T40" fmla="*/ 0 w 211"/>
              <a:gd name="T41" fmla="*/ 0 h 39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11"/>
              <a:gd name="T64" fmla="*/ 0 h 392"/>
              <a:gd name="T65" fmla="*/ 211 w 211"/>
              <a:gd name="T66" fmla="*/ 392 h 39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11" h="392">
                <a:moveTo>
                  <a:pt x="211" y="392"/>
                </a:moveTo>
                <a:lnTo>
                  <a:pt x="194" y="375"/>
                </a:lnTo>
                <a:lnTo>
                  <a:pt x="185" y="350"/>
                </a:lnTo>
                <a:lnTo>
                  <a:pt x="168" y="333"/>
                </a:lnTo>
                <a:lnTo>
                  <a:pt x="152" y="317"/>
                </a:lnTo>
                <a:lnTo>
                  <a:pt x="143" y="300"/>
                </a:lnTo>
                <a:lnTo>
                  <a:pt x="126" y="275"/>
                </a:lnTo>
                <a:lnTo>
                  <a:pt x="118" y="258"/>
                </a:lnTo>
                <a:lnTo>
                  <a:pt x="110" y="242"/>
                </a:lnTo>
                <a:lnTo>
                  <a:pt x="93" y="217"/>
                </a:lnTo>
                <a:lnTo>
                  <a:pt x="84" y="200"/>
                </a:lnTo>
                <a:lnTo>
                  <a:pt x="76" y="175"/>
                </a:lnTo>
                <a:lnTo>
                  <a:pt x="67" y="158"/>
                </a:lnTo>
                <a:lnTo>
                  <a:pt x="51" y="133"/>
                </a:lnTo>
                <a:lnTo>
                  <a:pt x="42" y="117"/>
                </a:lnTo>
                <a:lnTo>
                  <a:pt x="34" y="92"/>
                </a:lnTo>
                <a:lnTo>
                  <a:pt x="25" y="75"/>
                </a:lnTo>
                <a:lnTo>
                  <a:pt x="17" y="50"/>
                </a:lnTo>
                <a:lnTo>
                  <a:pt x="8" y="33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31"/>
          <p:cNvSpPr>
            <a:spLocks/>
          </p:cNvSpPr>
          <p:nvPr/>
        </p:nvSpPr>
        <p:spPr bwMode="auto">
          <a:xfrm>
            <a:off x="2411413" y="3729038"/>
            <a:ext cx="1587" cy="39687"/>
          </a:xfrm>
          <a:custGeom>
            <a:avLst/>
            <a:gdLst>
              <a:gd name="T0" fmla="*/ 0 w 1587"/>
              <a:gd name="T1" fmla="*/ 25 h 25"/>
              <a:gd name="T2" fmla="*/ 0 w 1587"/>
              <a:gd name="T3" fmla="*/ 0 h 25"/>
              <a:gd name="T4" fmla="*/ 0 w 1587"/>
              <a:gd name="T5" fmla="*/ 0 h 25"/>
              <a:gd name="T6" fmla="*/ 0 60000 65536"/>
              <a:gd name="T7" fmla="*/ 0 60000 65536"/>
              <a:gd name="T8" fmla="*/ 0 60000 65536"/>
              <a:gd name="T9" fmla="*/ 0 w 1587"/>
              <a:gd name="T10" fmla="*/ 0 h 25"/>
              <a:gd name="T11" fmla="*/ 1587 w 1587"/>
              <a:gd name="T12" fmla="*/ 25 h 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7" h="25">
                <a:moveTo>
                  <a:pt x="0" y="25"/>
                </a:moveTo>
                <a:lnTo>
                  <a:pt x="0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32"/>
          <p:cNvSpPr>
            <a:spLocks noChangeShapeType="1"/>
          </p:cNvSpPr>
          <p:nvPr/>
        </p:nvSpPr>
        <p:spPr bwMode="auto">
          <a:xfrm flipV="1">
            <a:off x="2411413" y="3662363"/>
            <a:ext cx="1587" cy="26987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33"/>
          <p:cNvSpPr>
            <a:spLocks noChangeShapeType="1"/>
          </p:cNvSpPr>
          <p:nvPr/>
        </p:nvSpPr>
        <p:spPr bwMode="auto">
          <a:xfrm flipV="1">
            <a:off x="2451100" y="3398838"/>
            <a:ext cx="1588" cy="254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34"/>
          <p:cNvSpPr>
            <a:spLocks noChangeShapeType="1"/>
          </p:cNvSpPr>
          <p:nvPr/>
        </p:nvSpPr>
        <p:spPr bwMode="auto">
          <a:xfrm flipV="1">
            <a:off x="2571750" y="2974975"/>
            <a:ext cx="12700" cy="254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35"/>
          <p:cNvSpPr>
            <a:spLocks noChangeShapeType="1"/>
          </p:cNvSpPr>
          <p:nvPr/>
        </p:nvSpPr>
        <p:spPr bwMode="auto">
          <a:xfrm>
            <a:off x="4468813" y="1730375"/>
            <a:ext cx="26987" cy="1588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36"/>
          <p:cNvSpPr>
            <a:spLocks/>
          </p:cNvSpPr>
          <p:nvPr/>
        </p:nvSpPr>
        <p:spPr bwMode="auto">
          <a:xfrm>
            <a:off x="4535488" y="1651000"/>
            <a:ext cx="508000" cy="211138"/>
          </a:xfrm>
          <a:custGeom>
            <a:avLst/>
            <a:gdLst>
              <a:gd name="T0" fmla="*/ 0 w 320"/>
              <a:gd name="T1" fmla="*/ 25 h 133"/>
              <a:gd name="T2" fmla="*/ 26 w 320"/>
              <a:gd name="T3" fmla="*/ 25 h 133"/>
              <a:gd name="T4" fmla="*/ 42 w 320"/>
              <a:gd name="T5" fmla="*/ 25 h 133"/>
              <a:gd name="T6" fmla="*/ 68 w 320"/>
              <a:gd name="T7" fmla="*/ 33 h 133"/>
              <a:gd name="T8" fmla="*/ 93 w 320"/>
              <a:gd name="T9" fmla="*/ 33 h 133"/>
              <a:gd name="T10" fmla="*/ 118 w 320"/>
              <a:gd name="T11" fmla="*/ 33 h 133"/>
              <a:gd name="T12" fmla="*/ 135 w 320"/>
              <a:gd name="T13" fmla="*/ 33 h 133"/>
              <a:gd name="T14" fmla="*/ 160 w 320"/>
              <a:gd name="T15" fmla="*/ 42 h 133"/>
              <a:gd name="T16" fmla="*/ 185 w 320"/>
              <a:gd name="T17" fmla="*/ 42 h 133"/>
              <a:gd name="T18" fmla="*/ 202 w 320"/>
              <a:gd name="T19" fmla="*/ 42 h 133"/>
              <a:gd name="T20" fmla="*/ 211 w 320"/>
              <a:gd name="T21" fmla="*/ 0 h 133"/>
              <a:gd name="T22" fmla="*/ 320 w 320"/>
              <a:gd name="T23" fmla="*/ 92 h 133"/>
              <a:gd name="T24" fmla="*/ 185 w 320"/>
              <a:gd name="T25" fmla="*/ 133 h 133"/>
              <a:gd name="T26" fmla="*/ 194 w 320"/>
              <a:gd name="T27" fmla="*/ 92 h 133"/>
              <a:gd name="T28" fmla="*/ 169 w 320"/>
              <a:gd name="T29" fmla="*/ 83 h 133"/>
              <a:gd name="T30" fmla="*/ 152 w 320"/>
              <a:gd name="T31" fmla="*/ 83 h 133"/>
              <a:gd name="T32" fmla="*/ 127 w 320"/>
              <a:gd name="T33" fmla="*/ 75 h 133"/>
              <a:gd name="T34" fmla="*/ 101 w 320"/>
              <a:gd name="T35" fmla="*/ 75 h 133"/>
              <a:gd name="T36" fmla="*/ 84 w 320"/>
              <a:gd name="T37" fmla="*/ 75 h 133"/>
              <a:gd name="T38" fmla="*/ 59 w 320"/>
              <a:gd name="T39" fmla="*/ 75 h 133"/>
              <a:gd name="T40" fmla="*/ 34 w 320"/>
              <a:gd name="T41" fmla="*/ 75 h 133"/>
              <a:gd name="T42" fmla="*/ 17 w 320"/>
              <a:gd name="T43" fmla="*/ 67 h 133"/>
              <a:gd name="T44" fmla="*/ 0 w 320"/>
              <a:gd name="T45" fmla="*/ 67 h 133"/>
              <a:gd name="T46" fmla="*/ 0 w 320"/>
              <a:gd name="T47" fmla="*/ 25 h 13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20"/>
              <a:gd name="T73" fmla="*/ 0 h 133"/>
              <a:gd name="T74" fmla="*/ 320 w 320"/>
              <a:gd name="T75" fmla="*/ 133 h 13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20" h="133">
                <a:moveTo>
                  <a:pt x="0" y="25"/>
                </a:moveTo>
                <a:lnTo>
                  <a:pt x="26" y="25"/>
                </a:lnTo>
                <a:lnTo>
                  <a:pt x="42" y="25"/>
                </a:lnTo>
                <a:lnTo>
                  <a:pt x="68" y="33"/>
                </a:lnTo>
                <a:lnTo>
                  <a:pt x="93" y="33"/>
                </a:lnTo>
                <a:lnTo>
                  <a:pt x="118" y="33"/>
                </a:lnTo>
                <a:lnTo>
                  <a:pt x="135" y="33"/>
                </a:lnTo>
                <a:lnTo>
                  <a:pt x="160" y="42"/>
                </a:lnTo>
                <a:lnTo>
                  <a:pt x="185" y="42"/>
                </a:lnTo>
                <a:lnTo>
                  <a:pt x="202" y="42"/>
                </a:lnTo>
                <a:lnTo>
                  <a:pt x="211" y="0"/>
                </a:lnTo>
                <a:lnTo>
                  <a:pt x="320" y="92"/>
                </a:lnTo>
                <a:lnTo>
                  <a:pt x="185" y="133"/>
                </a:lnTo>
                <a:lnTo>
                  <a:pt x="194" y="92"/>
                </a:lnTo>
                <a:lnTo>
                  <a:pt x="169" y="83"/>
                </a:lnTo>
                <a:lnTo>
                  <a:pt x="152" y="83"/>
                </a:lnTo>
                <a:lnTo>
                  <a:pt x="127" y="75"/>
                </a:lnTo>
                <a:lnTo>
                  <a:pt x="101" y="75"/>
                </a:lnTo>
                <a:lnTo>
                  <a:pt x="84" y="75"/>
                </a:lnTo>
                <a:lnTo>
                  <a:pt x="59" y="75"/>
                </a:lnTo>
                <a:lnTo>
                  <a:pt x="34" y="75"/>
                </a:lnTo>
                <a:lnTo>
                  <a:pt x="17" y="67"/>
                </a:lnTo>
                <a:lnTo>
                  <a:pt x="0" y="67"/>
                </a:lnTo>
                <a:lnTo>
                  <a:pt x="0" y="25"/>
                </a:lnTo>
                <a:close/>
              </a:path>
            </a:pathLst>
          </a:custGeom>
          <a:solidFill>
            <a:srgbClr val="FF7C80"/>
          </a:solidFill>
          <a:ln w="12700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37"/>
          <p:cNvSpPr>
            <a:spLocks noChangeArrowheads="1"/>
          </p:cNvSpPr>
          <p:nvPr/>
        </p:nvSpPr>
        <p:spPr bwMode="auto">
          <a:xfrm>
            <a:off x="3609975" y="1279525"/>
            <a:ext cx="58261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PLlacO</a:t>
            </a:r>
            <a:endParaRPr lang="en-US"/>
          </a:p>
        </p:txBody>
      </p:sp>
      <p:sp>
        <p:nvSpPr>
          <p:cNvPr id="70" name="Freeform 38"/>
          <p:cNvSpPr>
            <a:spLocks/>
          </p:cNvSpPr>
          <p:nvPr/>
        </p:nvSpPr>
        <p:spPr bwMode="auto">
          <a:xfrm>
            <a:off x="5016500" y="1730375"/>
            <a:ext cx="1376363" cy="1138238"/>
          </a:xfrm>
          <a:custGeom>
            <a:avLst/>
            <a:gdLst>
              <a:gd name="T0" fmla="*/ 51 w 867"/>
              <a:gd name="T1" fmla="*/ 8 h 717"/>
              <a:gd name="T2" fmla="*/ 93 w 867"/>
              <a:gd name="T3" fmla="*/ 25 h 717"/>
              <a:gd name="T4" fmla="*/ 135 w 867"/>
              <a:gd name="T5" fmla="*/ 33 h 717"/>
              <a:gd name="T6" fmla="*/ 186 w 867"/>
              <a:gd name="T7" fmla="*/ 50 h 717"/>
              <a:gd name="T8" fmla="*/ 228 w 867"/>
              <a:gd name="T9" fmla="*/ 75 h 717"/>
              <a:gd name="T10" fmla="*/ 270 w 867"/>
              <a:gd name="T11" fmla="*/ 92 h 717"/>
              <a:gd name="T12" fmla="*/ 312 w 867"/>
              <a:gd name="T13" fmla="*/ 117 h 717"/>
              <a:gd name="T14" fmla="*/ 354 w 867"/>
              <a:gd name="T15" fmla="*/ 142 h 717"/>
              <a:gd name="T16" fmla="*/ 396 w 867"/>
              <a:gd name="T17" fmla="*/ 158 h 717"/>
              <a:gd name="T18" fmla="*/ 430 w 867"/>
              <a:gd name="T19" fmla="*/ 192 h 717"/>
              <a:gd name="T20" fmla="*/ 472 w 867"/>
              <a:gd name="T21" fmla="*/ 217 h 717"/>
              <a:gd name="T22" fmla="*/ 514 w 867"/>
              <a:gd name="T23" fmla="*/ 242 h 717"/>
              <a:gd name="T24" fmla="*/ 548 w 867"/>
              <a:gd name="T25" fmla="*/ 275 h 717"/>
              <a:gd name="T26" fmla="*/ 581 w 867"/>
              <a:gd name="T27" fmla="*/ 308 h 717"/>
              <a:gd name="T28" fmla="*/ 615 w 867"/>
              <a:gd name="T29" fmla="*/ 333 h 717"/>
              <a:gd name="T30" fmla="*/ 649 w 867"/>
              <a:gd name="T31" fmla="*/ 375 h 717"/>
              <a:gd name="T32" fmla="*/ 682 w 867"/>
              <a:gd name="T33" fmla="*/ 408 h 717"/>
              <a:gd name="T34" fmla="*/ 716 w 867"/>
              <a:gd name="T35" fmla="*/ 442 h 717"/>
              <a:gd name="T36" fmla="*/ 741 w 867"/>
              <a:gd name="T37" fmla="*/ 475 h 717"/>
              <a:gd name="T38" fmla="*/ 775 w 867"/>
              <a:gd name="T39" fmla="*/ 517 h 717"/>
              <a:gd name="T40" fmla="*/ 800 w 867"/>
              <a:gd name="T41" fmla="*/ 559 h 717"/>
              <a:gd name="T42" fmla="*/ 825 w 867"/>
              <a:gd name="T43" fmla="*/ 592 h 717"/>
              <a:gd name="T44" fmla="*/ 851 w 867"/>
              <a:gd name="T45" fmla="*/ 634 h 717"/>
              <a:gd name="T46" fmla="*/ 867 w 867"/>
              <a:gd name="T47" fmla="*/ 675 h 717"/>
              <a:gd name="T48" fmla="*/ 783 w 867"/>
              <a:gd name="T49" fmla="*/ 692 h 717"/>
              <a:gd name="T50" fmla="*/ 758 w 867"/>
              <a:gd name="T51" fmla="*/ 659 h 717"/>
              <a:gd name="T52" fmla="*/ 741 w 867"/>
              <a:gd name="T53" fmla="*/ 617 h 717"/>
              <a:gd name="T54" fmla="*/ 716 w 867"/>
              <a:gd name="T55" fmla="*/ 584 h 717"/>
              <a:gd name="T56" fmla="*/ 682 w 867"/>
              <a:gd name="T57" fmla="*/ 542 h 717"/>
              <a:gd name="T58" fmla="*/ 657 w 867"/>
              <a:gd name="T59" fmla="*/ 509 h 717"/>
              <a:gd name="T60" fmla="*/ 632 w 867"/>
              <a:gd name="T61" fmla="*/ 475 h 717"/>
              <a:gd name="T62" fmla="*/ 598 w 867"/>
              <a:gd name="T63" fmla="*/ 442 h 717"/>
              <a:gd name="T64" fmla="*/ 573 w 867"/>
              <a:gd name="T65" fmla="*/ 408 h 717"/>
              <a:gd name="T66" fmla="*/ 539 w 867"/>
              <a:gd name="T67" fmla="*/ 383 h 717"/>
              <a:gd name="T68" fmla="*/ 505 w 867"/>
              <a:gd name="T69" fmla="*/ 350 h 717"/>
              <a:gd name="T70" fmla="*/ 472 w 867"/>
              <a:gd name="T71" fmla="*/ 325 h 717"/>
              <a:gd name="T72" fmla="*/ 438 w 867"/>
              <a:gd name="T73" fmla="*/ 300 h 717"/>
              <a:gd name="T74" fmla="*/ 396 w 867"/>
              <a:gd name="T75" fmla="*/ 267 h 717"/>
              <a:gd name="T76" fmla="*/ 362 w 867"/>
              <a:gd name="T77" fmla="*/ 242 h 717"/>
              <a:gd name="T78" fmla="*/ 329 w 867"/>
              <a:gd name="T79" fmla="*/ 225 h 717"/>
              <a:gd name="T80" fmla="*/ 287 w 867"/>
              <a:gd name="T81" fmla="*/ 200 h 717"/>
              <a:gd name="T82" fmla="*/ 244 w 867"/>
              <a:gd name="T83" fmla="*/ 175 h 717"/>
              <a:gd name="T84" fmla="*/ 211 w 867"/>
              <a:gd name="T85" fmla="*/ 158 h 717"/>
              <a:gd name="T86" fmla="*/ 169 w 867"/>
              <a:gd name="T87" fmla="*/ 142 h 717"/>
              <a:gd name="T88" fmla="*/ 127 w 867"/>
              <a:gd name="T89" fmla="*/ 125 h 717"/>
              <a:gd name="T90" fmla="*/ 85 w 867"/>
              <a:gd name="T91" fmla="*/ 108 h 717"/>
              <a:gd name="T92" fmla="*/ 42 w 867"/>
              <a:gd name="T93" fmla="*/ 100 h 717"/>
              <a:gd name="T94" fmla="*/ 0 w 867"/>
              <a:gd name="T95" fmla="*/ 83 h 717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867"/>
              <a:gd name="T145" fmla="*/ 0 h 717"/>
              <a:gd name="T146" fmla="*/ 867 w 867"/>
              <a:gd name="T147" fmla="*/ 717 h 717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867" h="717">
                <a:moveTo>
                  <a:pt x="26" y="0"/>
                </a:moveTo>
                <a:lnTo>
                  <a:pt x="51" y="8"/>
                </a:lnTo>
                <a:lnTo>
                  <a:pt x="68" y="17"/>
                </a:lnTo>
                <a:lnTo>
                  <a:pt x="93" y="25"/>
                </a:lnTo>
                <a:lnTo>
                  <a:pt x="118" y="25"/>
                </a:lnTo>
                <a:lnTo>
                  <a:pt x="135" y="33"/>
                </a:lnTo>
                <a:lnTo>
                  <a:pt x="160" y="42"/>
                </a:lnTo>
                <a:lnTo>
                  <a:pt x="186" y="50"/>
                </a:lnTo>
                <a:lnTo>
                  <a:pt x="202" y="67"/>
                </a:lnTo>
                <a:lnTo>
                  <a:pt x="228" y="75"/>
                </a:lnTo>
                <a:lnTo>
                  <a:pt x="244" y="83"/>
                </a:lnTo>
                <a:lnTo>
                  <a:pt x="270" y="92"/>
                </a:lnTo>
                <a:lnTo>
                  <a:pt x="295" y="100"/>
                </a:lnTo>
                <a:lnTo>
                  <a:pt x="312" y="117"/>
                </a:lnTo>
                <a:lnTo>
                  <a:pt x="329" y="125"/>
                </a:lnTo>
                <a:lnTo>
                  <a:pt x="354" y="142"/>
                </a:lnTo>
                <a:lnTo>
                  <a:pt x="371" y="150"/>
                </a:lnTo>
                <a:lnTo>
                  <a:pt x="396" y="158"/>
                </a:lnTo>
                <a:lnTo>
                  <a:pt x="413" y="175"/>
                </a:lnTo>
                <a:lnTo>
                  <a:pt x="430" y="192"/>
                </a:lnTo>
                <a:lnTo>
                  <a:pt x="455" y="200"/>
                </a:lnTo>
                <a:lnTo>
                  <a:pt x="472" y="217"/>
                </a:lnTo>
                <a:lnTo>
                  <a:pt x="489" y="233"/>
                </a:lnTo>
                <a:lnTo>
                  <a:pt x="514" y="242"/>
                </a:lnTo>
                <a:lnTo>
                  <a:pt x="531" y="258"/>
                </a:lnTo>
                <a:lnTo>
                  <a:pt x="548" y="275"/>
                </a:lnTo>
                <a:lnTo>
                  <a:pt x="564" y="292"/>
                </a:lnTo>
                <a:lnTo>
                  <a:pt x="581" y="308"/>
                </a:lnTo>
                <a:lnTo>
                  <a:pt x="598" y="325"/>
                </a:lnTo>
                <a:lnTo>
                  <a:pt x="615" y="333"/>
                </a:lnTo>
                <a:lnTo>
                  <a:pt x="632" y="350"/>
                </a:lnTo>
                <a:lnTo>
                  <a:pt x="649" y="375"/>
                </a:lnTo>
                <a:lnTo>
                  <a:pt x="665" y="392"/>
                </a:lnTo>
                <a:lnTo>
                  <a:pt x="682" y="408"/>
                </a:lnTo>
                <a:lnTo>
                  <a:pt x="699" y="425"/>
                </a:lnTo>
                <a:lnTo>
                  <a:pt x="716" y="442"/>
                </a:lnTo>
                <a:lnTo>
                  <a:pt x="733" y="458"/>
                </a:lnTo>
                <a:lnTo>
                  <a:pt x="741" y="475"/>
                </a:lnTo>
                <a:lnTo>
                  <a:pt x="758" y="500"/>
                </a:lnTo>
                <a:lnTo>
                  <a:pt x="775" y="517"/>
                </a:lnTo>
                <a:lnTo>
                  <a:pt x="783" y="534"/>
                </a:lnTo>
                <a:lnTo>
                  <a:pt x="800" y="559"/>
                </a:lnTo>
                <a:lnTo>
                  <a:pt x="808" y="575"/>
                </a:lnTo>
                <a:lnTo>
                  <a:pt x="825" y="592"/>
                </a:lnTo>
                <a:lnTo>
                  <a:pt x="834" y="617"/>
                </a:lnTo>
                <a:lnTo>
                  <a:pt x="851" y="634"/>
                </a:lnTo>
                <a:lnTo>
                  <a:pt x="859" y="659"/>
                </a:lnTo>
                <a:lnTo>
                  <a:pt x="867" y="675"/>
                </a:lnTo>
                <a:lnTo>
                  <a:pt x="792" y="717"/>
                </a:lnTo>
                <a:lnTo>
                  <a:pt x="783" y="692"/>
                </a:lnTo>
                <a:lnTo>
                  <a:pt x="775" y="675"/>
                </a:lnTo>
                <a:lnTo>
                  <a:pt x="758" y="659"/>
                </a:lnTo>
                <a:lnTo>
                  <a:pt x="750" y="634"/>
                </a:lnTo>
                <a:lnTo>
                  <a:pt x="741" y="617"/>
                </a:lnTo>
                <a:lnTo>
                  <a:pt x="724" y="600"/>
                </a:lnTo>
                <a:lnTo>
                  <a:pt x="716" y="584"/>
                </a:lnTo>
                <a:lnTo>
                  <a:pt x="699" y="567"/>
                </a:lnTo>
                <a:lnTo>
                  <a:pt x="682" y="542"/>
                </a:lnTo>
                <a:lnTo>
                  <a:pt x="674" y="525"/>
                </a:lnTo>
                <a:lnTo>
                  <a:pt x="657" y="509"/>
                </a:lnTo>
                <a:lnTo>
                  <a:pt x="649" y="492"/>
                </a:lnTo>
                <a:lnTo>
                  <a:pt x="632" y="475"/>
                </a:lnTo>
                <a:lnTo>
                  <a:pt x="615" y="458"/>
                </a:lnTo>
                <a:lnTo>
                  <a:pt x="598" y="442"/>
                </a:lnTo>
                <a:lnTo>
                  <a:pt x="590" y="425"/>
                </a:lnTo>
                <a:lnTo>
                  <a:pt x="573" y="408"/>
                </a:lnTo>
                <a:lnTo>
                  <a:pt x="556" y="400"/>
                </a:lnTo>
                <a:lnTo>
                  <a:pt x="539" y="383"/>
                </a:lnTo>
                <a:lnTo>
                  <a:pt x="522" y="367"/>
                </a:lnTo>
                <a:lnTo>
                  <a:pt x="505" y="350"/>
                </a:lnTo>
                <a:lnTo>
                  <a:pt x="489" y="333"/>
                </a:lnTo>
                <a:lnTo>
                  <a:pt x="472" y="325"/>
                </a:lnTo>
                <a:lnTo>
                  <a:pt x="455" y="308"/>
                </a:lnTo>
                <a:lnTo>
                  <a:pt x="438" y="300"/>
                </a:lnTo>
                <a:lnTo>
                  <a:pt x="421" y="283"/>
                </a:lnTo>
                <a:lnTo>
                  <a:pt x="396" y="267"/>
                </a:lnTo>
                <a:lnTo>
                  <a:pt x="379" y="258"/>
                </a:lnTo>
                <a:lnTo>
                  <a:pt x="362" y="242"/>
                </a:lnTo>
                <a:lnTo>
                  <a:pt x="345" y="233"/>
                </a:lnTo>
                <a:lnTo>
                  <a:pt x="329" y="225"/>
                </a:lnTo>
                <a:lnTo>
                  <a:pt x="303" y="208"/>
                </a:lnTo>
                <a:lnTo>
                  <a:pt x="287" y="200"/>
                </a:lnTo>
                <a:lnTo>
                  <a:pt x="270" y="192"/>
                </a:lnTo>
                <a:lnTo>
                  <a:pt x="244" y="175"/>
                </a:lnTo>
                <a:lnTo>
                  <a:pt x="228" y="167"/>
                </a:lnTo>
                <a:lnTo>
                  <a:pt x="211" y="158"/>
                </a:lnTo>
                <a:lnTo>
                  <a:pt x="186" y="150"/>
                </a:lnTo>
                <a:lnTo>
                  <a:pt x="169" y="142"/>
                </a:lnTo>
                <a:lnTo>
                  <a:pt x="143" y="133"/>
                </a:lnTo>
                <a:lnTo>
                  <a:pt x="127" y="125"/>
                </a:lnTo>
                <a:lnTo>
                  <a:pt x="110" y="117"/>
                </a:lnTo>
                <a:lnTo>
                  <a:pt x="85" y="108"/>
                </a:lnTo>
                <a:lnTo>
                  <a:pt x="68" y="100"/>
                </a:lnTo>
                <a:lnTo>
                  <a:pt x="42" y="100"/>
                </a:lnTo>
                <a:lnTo>
                  <a:pt x="17" y="92"/>
                </a:lnTo>
                <a:lnTo>
                  <a:pt x="0" y="83"/>
                </a:lnTo>
                <a:lnTo>
                  <a:pt x="26" y="0"/>
                </a:lnTo>
                <a:close/>
              </a:path>
            </a:pathLst>
          </a:custGeom>
          <a:solidFill>
            <a:srgbClr val="7FD8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39"/>
          <p:cNvSpPr>
            <a:spLocks noChangeArrowheads="1"/>
          </p:cNvSpPr>
          <p:nvPr/>
        </p:nvSpPr>
        <p:spPr bwMode="auto">
          <a:xfrm>
            <a:off x="6030913" y="1916113"/>
            <a:ext cx="88582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Int</a:t>
            </a:r>
            <a:endParaRPr lang="en-US"/>
          </a:p>
        </p:txBody>
      </p:sp>
      <p:sp>
        <p:nvSpPr>
          <p:cNvPr id="96" name="Freeform 40"/>
          <p:cNvSpPr>
            <a:spLocks/>
          </p:cNvSpPr>
          <p:nvPr/>
        </p:nvSpPr>
        <p:spPr bwMode="auto">
          <a:xfrm rot="3259733">
            <a:off x="6041231" y="4779169"/>
            <a:ext cx="293688" cy="488950"/>
          </a:xfrm>
          <a:custGeom>
            <a:avLst/>
            <a:gdLst>
              <a:gd name="T0" fmla="*/ 76 w 185"/>
              <a:gd name="T1" fmla="*/ 0 h 308"/>
              <a:gd name="T2" fmla="*/ 93 w 185"/>
              <a:gd name="T3" fmla="*/ 17 h 308"/>
              <a:gd name="T4" fmla="*/ 101 w 185"/>
              <a:gd name="T5" fmla="*/ 42 h 308"/>
              <a:gd name="T6" fmla="*/ 110 w 185"/>
              <a:gd name="T7" fmla="*/ 58 h 308"/>
              <a:gd name="T8" fmla="*/ 118 w 185"/>
              <a:gd name="T9" fmla="*/ 83 h 308"/>
              <a:gd name="T10" fmla="*/ 126 w 185"/>
              <a:gd name="T11" fmla="*/ 108 h 308"/>
              <a:gd name="T12" fmla="*/ 135 w 185"/>
              <a:gd name="T13" fmla="*/ 125 h 308"/>
              <a:gd name="T14" fmla="*/ 143 w 185"/>
              <a:gd name="T15" fmla="*/ 150 h 308"/>
              <a:gd name="T16" fmla="*/ 152 w 185"/>
              <a:gd name="T17" fmla="*/ 175 h 308"/>
              <a:gd name="T18" fmla="*/ 160 w 185"/>
              <a:gd name="T19" fmla="*/ 192 h 308"/>
              <a:gd name="T20" fmla="*/ 168 w 185"/>
              <a:gd name="T21" fmla="*/ 217 h 308"/>
              <a:gd name="T22" fmla="*/ 177 w 185"/>
              <a:gd name="T23" fmla="*/ 242 h 308"/>
              <a:gd name="T24" fmla="*/ 185 w 185"/>
              <a:gd name="T25" fmla="*/ 267 h 308"/>
              <a:gd name="T26" fmla="*/ 185 w 185"/>
              <a:gd name="T27" fmla="*/ 283 h 308"/>
              <a:gd name="T28" fmla="*/ 185 w 185"/>
              <a:gd name="T29" fmla="*/ 283 h 308"/>
              <a:gd name="T30" fmla="*/ 101 w 185"/>
              <a:gd name="T31" fmla="*/ 308 h 308"/>
              <a:gd name="T32" fmla="*/ 101 w 185"/>
              <a:gd name="T33" fmla="*/ 283 h 308"/>
              <a:gd name="T34" fmla="*/ 93 w 185"/>
              <a:gd name="T35" fmla="*/ 267 h 308"/>
              <a:gd name="T36" fmla="*/ 84 w 185"/>
              <a:gd name="T37" fmla="*/ 242 h 308"/>
              <a:gd name="T38" fmla="*/ 76 w 185"/>
              <a:gd name="T39" fmla="*/ 225 h 308"/>
              <a:gd name="T40" fmla="*/ 76 w 185"/>
              <a:gd name="T41" fmla="*/ 200 h 308"/>
              <a:gd name="T42" fmla="*/ 67 w 185"/>
              <a:gd name="T43" fmla="*/ 183 h 308"/>
              <a:gd name="T44" fmla="*/ 59 w 185"/>
              <a:gd name="T45" fmla="*/ 158 h 308"/>
              <a:gd name="T46" fmla="*/ 51 w 185"/>
              <a:gd name="T47" fmla="*/ 142 h 308"/>
              <a:gd name="T48" fmla="*/ 42 w 185"/>
              <a:gd name="T49" fmla="*/ 117 h 308"/>
              <a:gd name="T50" fmla="*/ 34 w 185"/>
              <a:gd name="T51" fmla="*/ 100 h 308"/>
              <a:gd name="T52" fmla="*/ 25 w 185"/>
              <a:gd name="T53" fmla="*/ 75 h 308"/>
              <a:gd name="T54" fmla="*/ 8 w 185"/>
              <a:gd name="T55" fmla="*/ 58 h 308"/>
              <a:gd name="T56" fmla="*/ 0 w 185"/>
              <a:gd name="T57" fmla="*/ 42 h 308"/>
              <a:gd name="T58" fmla="*/ 0 w 185"/>
              <a:gd name="T59" fmla="*/ 42 h 308"/>
              <a:gd name="T60" fmla="*/ 76 w 185"/>
              <a:gd name="T61" fmla="*/ 0 h 30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85"/>
              <a:gd name="T94" fmla="*/ 0 h 308"/>
              <a:gd name="T95" fmla="*/ 185 w 185"/>
              <a:gd name="T96" fmla="*/ 308 h 308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85" h="308">
                <a:moveTo>
                  <a:pt x="76" y="0"/>
                </a:moveTo>
                <a:lnTo>
                  <a:pt x="93" y="17"/>
                </a:lnTo>
                <a:lnTo>
                  <a:pt x="101" y="42"/>
                </a:lnTo>
                <a:lnTo>
                  <a:pt x="110" y="58"/>
                </a:lnTo>
                <a:lnTo>
                  <a:pt x="118" y="83"/>
                </a:lnTo>
                <a:lnTo>
                  <a:pt x="126" y="108"/>
                </a:lnTo>
                <a:lnTo>
                  <a:pt x="135" y="125"/>
                </a:lnTo>
                <a:lnTo>
                  <a:pt x="143" y="150"/>
                </a:lnTo>
                <a:lnTo>
                  <a:pt x="152" y="175"/>
                </a:lnTo>
                <a:lnTo>
                  <a:pt x="160" y="192"/>
                </a:lnTo>
                <a:lnTo>
                  <a:pt x="168" y="217"/>
                </a:lnTo>
                <a:lnTo>
                  <a:pt x="177" y="242"/>
                </a:lnTo>
                <a:lnTo>
                  <a:pt x="185" y="267"/>
                </a:lnTo>
                <a:lnTo>
                  <a:pt x="185" y="283"/>
                </a:lnTo>
                <a:lnTo>
                  <a:pt x="101" y="308"/>
                </a:lnTo>
                <a:lnTo>
                  <a:pt x="101" y="283"/>
                </a:lnTo>
                <a:lnTo>
                  <a:pt x="93" y="267"/>
                </a:lnTo>
                <a:lnTo>
                  <a:pt x="84" y="242"/>
                </a:lnTo>
                <a:lnTo>
                  <a:pt x="76" y="225"/>
                </a:lnTo>
                <a:lnTo>
                  <a:pt x="76" y="200"/>
                </a:lnTo>
                <a:lnTo>
                  <a:pt x="67" y="183"/>
                </a:lnTo>
                <a:lnTo>
                  <a:pt x="59" y="158"/>
                </a:lnTo>
                <a:lnTo>
                  <a:pt x="51" y="142"/>
                </a:lnTo>
                <a:lnTo>
                  <a:pt x="42" y="117"/>
                </a:lnTo>
                <a:lnTo>
                  <a:pt x="34" y="100"/>
                </a:lnTo>
                <a:lnTo>
                  <a:pt x="25" y="75"/>
                </a:lnTo>
                <a:lnTo>
                  <a:pt x="8" y="58"/>
                </a:lnTo>
                <a:lnTo>
                  <a:pt x="0" y="42"/>
                </a:lnTo>
                <a:lnTo>
                  <a:pt x="76" y="0"/>
                </a:lnTo>
                <a:close/>
              </a:path>
            </a:pathLst>
          </a:custGeom>
          <a:solidFill>
            <a:srgbClr val="D000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Rectangle 41"/>
          <p:cNvSpPr>
            <a:spLocks noChangeArrowheads="1"/>
          </p:cNvSpPr>
          <p:nvPr/>
        </p:nvSpPr>
        <p:spPr bwMode="auto">
          <a:xfrm>
            <a:off x="6324600" y="5029200"/>
            <a:ext cx="660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p22 attP</a:t>
            </a:r>
            <a:endParaRPr lang="en-US"/>
          </a:p>
        </p:txBody>
      </p:sp>
      <p:sp>
        <p:nvSpPr>
          <p:cNvPr id="98" name="Freeform 44"/>
          <p:cNvSpPr>
            <a:spLocks/>
          </p:cNvSpPr>
          <p:nvPr/>
        </p:nvSpPr>
        <p:spPr bwMode="auto">
          <a:xfrm rot="20102097">
            <a:off x="6311900" y="2857500"/>
            <a:ext cx="146050" cy="66675"/>
          </a:xfrm>
          <a:custGeom>
            <a:avLst/>
            <a:gdLst>
              <a:gd name="T0" fmla="*/ 84 w 92"/>
              <a:gd name="T1" fmla="*/ 0 h 42"/>
              <a:gd name="T2" fmla="*/ 92 w 92"/>
              <a:gd name="T3" fmla="*/ 25 h 42"/>
              <a:gd name="T4" fmla="*/ 92 w 92"/>
              <a:gd name="T5" fmla="*/ 33 h 42"/>
              <a:gd name="T6" fmla="*/ 0 w 92"/>
              <a:gd name="T7" fmla="*/ 42 h 42"/>
              <a:gd name="T8" fmla="*/ 0 w 92"/>
              <a:gd name="T9" fmla="*/ 17 h 42"/>
              <a:gd name="T10" fmla="*/ 0 w 92"/>
              <a:gd name="T11" fmla="*/ 8 h 42"/>
              <a:gd name="T12" fmla="*/ 84 w 92"/>
              <a:gd name="T13" fmla="*/ 0 h 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2"/>
              <a:gd name="T22" fmla="*/ 0 h 42"/>
              <a:gd name="T23" fmla="*/ 92 w 92"/>
              <a:gd name="T24" fmla="*/ 42 h 4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2" h="42">
                <a:moveTo>
                  <a:pt x="84" y="0"/>
                </a:moveTo>
                <a:lnTo>
                  <a:pt x="92" y="25"/>
                </a:lnTo>
                <a:lnTo>
                  <a:pt x="92" y="33"/>
                </a:lnTo>
                <a:lnTo>
                  <a:pt x="0" y="42"/>
                </a:lnTo>
                <a:lnTo>
                  <a:pt x="0" y="17"/>
                </a:lnTo>
                <a:lnTo>
                  <a:pt x="0" y="8"/>
                </a:lnTo>
                <a:lnTo>
                  <a:pt x="84" y="0"/>
                </a:lnTo>
                <a:close/>
              </a:path>
            </a:pathLst>
          </a:custGeom>
          <a:solidFill>
            <a:srgbClr val="D000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45"/>
          <p:cNvSpPr>
            <a:spLocks noChangeArrowheads="1"/>
          </p:cNvSpPr>
          <p:nvPr/>
        </p:nvSpPr>
        <p:spPr bwMode="auto">
          <a:xfrm>
            <a:off x="6553200" y="2743200"/>
            <a:ext cx="7302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p22 attB*</a:t>
            </a:r>
            <a:endParaRPr lang="en-US"/>
          </a:p>
        </p:txBody>
      </p:sp>
      <p:sp>
        <p:nvSpPr>
          <p:cNvPr id="100" name="Freeform 46"/>
          <p:cNvSpPr>
            <a:spLocks/>
          </p:cNvSpPr>
          <p:nvPr/>
        </p:nvSpPr>
        <p:spPr bwMode="auto">
          <a:xfrm rot="20386223">
            <a:off x="6413500" y="2946400"/>
            <a:ext cx="160338" cy="490538"/>
          </a:xfrm>
          <a:custGeom>
            <a:avLst/>
            <a:gdLst>
              <a:gd name="T0" fmla="*/ 101 w 101"/>
              <a:gd name="T1" fmla="*/ 0 h 309"/>
              <a:gd name="T2" fmla="*/ 101 w 101"/>
              <a:gd name="T3" fmla="*/ 25 h 309"/>
              <a:gd name="T4" fmla="*/ 101 w 101"/>
              <a:gd name="T5" fmla="*/ 50 h 309"/>
              <a:gd name="T6" fmla="*/ 101 w 101"/>
              <a:gd name="T7" fmla="*/ 67 h 309"/>
              <a:gd name="T8" fmla="*/ 101 w 101"/>
              <a:gd name="T9" fmla="*/ 92 h 309"/>
              <a:gd name="T10" fmla="*/ 101 w 101"/>
              <a:gd name="T11" fmla="*/ 117 h 309"/>
              <a:gd name="T12" fmla="*/ 101 w 101"/>
              <a:gd name="T13" fmla="*/ 142 h 309"/>
              <a:gd name="T14" fmla="*/ 101 w 101"/>
              <a:gd name="T15" fmla="*/ 167 h 309"/>
              <a:gd name="T16" fmla="*/ 101 w 101"/>
              <a:gd name="T17" fmla="*/ 192 h 309"/>
              <a:gd name="T18" fmla="*/ 101 w 101"/>
              <a:gd name="T19" fmla="*/ 209 h 309"/>
              <a:gd name="T20" fmla="*/ 93 w 101"/>
              <a:gd name="T21" fmla="*/ 234 h 309"/>
              <a:gd name="T22" fmla="*/ 93 w 101"/>
              <a:gd name="T23" fmla="*/ 259 h 309"/>
              <a:gd name="T24" fmla="*/ 93 w 101"/>
              <a:gd name="T25" fmla="*/ 284 h 309"/>
              <a:gd name="T26" fmla="*/ 85 w 101"/>
              <a:gd name="T27" fmla="*/ 309 h 309"/>
              <a:gd name="T28" fmla="*/ 0 w 101"/>
              <a:gd name="T29" fmla="*/ 292 h 309"/>
              <a:gd name="T30" fmla="*/ 9 w 101"/>
              <a:gd name="T31" fmla="*/ 267 h 309"/>
              <a:gd name="T32" fmla="*/ 9 w 101"/>
              <a:gd name="T33" fmla="*/ 250 h 309"/>
              <a:gd name="T34" fmla="*/ 9 w 101"/>
              <a:gd name="T35" fmla="*/ 225 h 309"/>
              <a:gd name="T36" fmla="*/ 9 w 101"/>
              <a:gd name="T37" fmla="*/ 200 h 309"/>
              <a:gd name="T38" fmla="*/ 17 w 101"/>
              <a:gd name="T39" fmla="*/ 184 h 309"/>
              <a:gd name="T40" fmla="*/ 17 w 101"/>
              <a:gd name="T41" fmla="*/ 159 h 309"/>
              <a:gd name="T42" fmla="*/ 17 w 101"/>
              <a:gd name="T43" fmla="*/ 134 h 309"/>
              <a:gd name="T44" fmla="*/ 17 w 101"/>
              <a:gd name="T45" fmla="*/ 117 h 309"/>
              <a:gd name="T46" fmla="*/ 17 w 101"/>
              <a:gd name="T47" fmla="*/ 92 h 309"/>
              <a:gd name="T48" fmla="*/ 17 w 101"/>
              <a:gd name="T49" fmla="*/ 67 h 309"/>
              <a:gd name="T50" fmla="*/ 17 w 101"/>
              <a:gd name="T51" fmla="*/ 50 h 309"/>
              <a:gd name="T52" fmla="*/ 17 w 101"/>
              <a:gd name="T53" fmla="*/ 25 h 309"/>
              <a:gd name="T54" fmla="*/ 17 w 101"/>
              <a:gd name="T55" fmla="*/ 9 h 309"/>
              <a:gd name="T56" fmla="*/ 101 w 101"/>
              <a:gd name="T57" fmla="*/ 0 h 309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101"/>
              <a:gd name="T88" fmla="*/ 0 h 309"/>
              <a:gd name="T89" fmla="*/ 101 w 101"/>
              <a:gd name="T90" fmla="*/ 309 h 309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101" h="309">
                <a:moveTo>
                  <a:pt x="101" y="0"/>
                </a:moveTo>
                <a:lnTo>
                  <a:pt x="101" y="25"/>
                </a:lnTo>
                <a:lnTo>
                  <a:pt x="101" y="50"/>
                </a:lnTo>
                <a:lnTo>
                  <a:pt x="101" y="67"/>
                </a:lnTo>
                <a:lnTo>
                  <a:pt x="101" y="92"/>
                </a:lnTo>
                <a:lnTo>
                  <a:pt x="101" y="117"/>
                </a:lnTo>
                <a:lnTo>
                  <a:pt x="101" y="142"/>
                </a:lnTo>
                <a:lnTo>
                  <a:pt x="101" y="167"/>
                </a:lnTo>
                <a:lnTo>
                  <a:pt x="101" y="192"/>
                </a:lnTo>
                <a:lnTo>
                  <a:pt x="101" y="209"/>
                </a:lnTo>
                <a:lnTo>
                  <a:pt x="93" y="234"/>
                </a:lnTo>
                <a:lnTo>
                  <a:pt x="93" y="259"/>
                </a:lnTo>
                <a:lnTo>
                  <a:pt x="93" y="284"/>
                </a:lnTo>
                <a:lnTo>
                  <a:pt x="85" y="309"/>
                </a:lnTo>
                <a:lnTo>
                  <a:pt x="0" y="292"/>
                </a:lnTo>
                <a:lnTo>
                  <a:pt x="9" y="267"/>
                </a:lnTo>
                <a:lnTo>
                  <a:pt x="9" y="250"/>
                </a:lnTo>
                <a:lnTo>
                  <a:pt x="9" y="225"/>
                </a:lnTo>
                <a:lnTo>
                  <a:pt x="9" y="200"/>
                </a:lnTo>
                <a:lnTo>
                  <a:pt x="17" y="184"/>
                </a:lnTo>
                <a:lnTo>
                  <a:pt x="17" y="159"/>
                </a:lnTo>
                <a:lnTo>
                  <a:pt x="17" y="134"/>
                </a:lnTo>
                <a:lnTo>
                  <a:pt x="17" y="117"/>
                </a:lnTo>
                <a:lnTo>
                  <a:pt x="17" y="92"/>
                </a:lnTo>
                <a:lnTo>
                  <a:pt x="17" y="67"/>
                </a:lnTo>
                <a:lnTo>
                  <a:pt x="17" y="50"/>
                </a:lnTo>
                <a:lnTo>
                  <a:pt x="17" y="25"/>
                </a:lnTo>
                <a:lnTo>
                  <a:pt x="17" y="9"/>
                </a:lnTo>
                <a:lnTo>
                  <a:pt x="101" y="0"/>
                </a:lnTo>
                <a:close/>
              </a:path>
            </a:pathLst>
          </a:custGeom>
          <a:solidFill>
            <a:srgbClr val="7FD8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Rectangle 47"/>
          <p:cNvSpPr>
            <a:spLocks noChangeArrowheads="1"/>
          </p:cNvSpPr>
          <p:nvPr/>
        </p:nvSpPr>
        <p:spPr bwMode="auto">
          <a:xfrm>
            <a:off x="6781800" y="3048000"/>
            <a:ext cx="93662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Xis</a:t>
            </a:r>
            <a:endParaRPr lang="en-US"/>
          </a:p>
        </p:txBody>
      </p:sp>
      <p:sp>
        <p:nvSpPr>
          <p:cNvPr id="121" name="Freeform 48"/>
          <p:cNvSpPr>
            <a:spLocks/>
          </p:cNvSpPr>
          <p:nvPr/>
        </p:nvSpPr>
        <p:spPr bwMode="auto">
          <a:xfrm rot="20511932">
            <a:off x="6083300" y="3505200"/>
            <a:ext cx="776288" cy="1244600"/>
          </a:xfrm>
          <a:custGeom>
            <a:avLst/>
            <a:gdLst>
              <a:gd name="T0" fmla="*/ 480 w 489"/>
              <a:gd name="T1" fmla="*/ 42 h 784"/>
              <a:gd name="T2" fmla="*/ 472 w 489"/>
              <a:gd name="T3" fmla="*/ 92 h 784"/>
              <a:gd name="T4" fmla="*/ 463 w 489"/>
              <a:gd name="T5" fmla="*/ 134 h 784"/>
              <a:gd name="T6" fmla="*/ 446 w 489"/>
              <a:gd name="T7" fmla="*/ 175 h 784"/>
              <a:gd name="T8" fmla="*/ 430 w 489"/>
              <a:gd name="T9" fmla="*/ 225 h 784"/>
              <a:gd name="T10" fmla="*/ 413 w 489"/>
              <a:gd name="T11" fmla="*/ 267 h 784"/>
              <a:gd name="T12" fmla="*/ 396 w 489"/>
              <a:gd name="T13" fmla="*/ 309 h 784"/>
              <a:gd name="T14" fmla="*/ 379 w 489"/>
              <a:gd name="T15" fmla="*/ 359 h 784"/>
              <a:gd name="T16" fmla="*/ 354 w 489"/>
              <a:gd name="T17" fmla="*/ 400 h 784"/>
              <a:gd name="T18" fmla="*/ 337 w 489"/>
              <a:gd name="T19" fmla="*/ 442 h 784"/>
              <a:gd name="T20" fmla="*/ 312 w 489"/>
              <a:gd name="T21" fmla="*/ 484 h 784"/>
              <a:gd name="T22" fmla="*/ 286 w 489"/>
              <a:gd name="T23" fmla="*/ 517 h 784"/>
              <a:gd name="T24" fmla="*/ 261 w 489"/>
              <a:gd name="T25" fmla="*/ 559 h 784"/>
              <a:gd name="T26" fmla="*/ 228 w 489"/>
              <a:gd name="T27" fmla="*/ 601 h 784"/>
              <a:gd name="T28" fmla="*/ 202 w 489"/>
              <a:gd name="T29" fmla="*/ 634 h 784"/>
              <a:gd name="T30" fmla="*/ 169 w 489"/>
              <a:gd name="T31" fmla="*/ 676 h 784"/>
              <a:gd name="T32" fmla="*/ 143 w 489"/>
              <a:gd name="T33" fmla="*/ 709 h 784"/>
              <a:gd name="T34" fmla="*/ 110 w 489"/>
              <a:gd name="T35" fmla="*/ 742 h 784"/>
              <a:gd name="T36" fmla="*/ 76 w 489"/>
              <a:gd name="T37" fmla="*/ 776 h 784"/>
              <a:gd name="T38" fmla="*/ 0 w 489"/>
              <a:gd name="T39" fmla="*/ 717 h 784"/>
              <a:gd name="T40" fmla="*/ 34 w 489"/>
              <a:gd name="T41" fmla="*/ 692 h 784"/>
              <a:gd name="T42" fmla="*/ 68 w 489"/>
              <a:gd name="T43" fmla="*/ 659 h 784"/>
              <a:gd name="T44" fmla="*/ 93 w 489"/>
              <a:gd name="T45" fmla="*/ 626 h 784"/>
              <a:gd name="T46" fmla="*/ 127 w 489"/>
              <a:gd name="T47" fmla="*/ 592 h 784"/>
              <a:gd name="T48" fmla="*/ 152 w 489"/>
              <a:gd name="T49" fmla="*/ 559 h 784"/>
              <a:gd name="T50" fmla="*/ 177 w 489"/>
              <a:gd name="T51" fmla="*/ 525 h 784"/>
              <a:gd name="T52" fmla="*/ 202 w 489"/>
              <a:gd name="T53" fmla="*/ 484 h 784"/>
              <a:gd name="T54" fmla="*/ 228 w 489"/>
              <a:gd name="T55" fmla="*/ 450 h 784"/>
              <a:gd name="T56" fmla="*/ 253 w 489"/>
              <a:gd name="T57" fmla="*/ 409 h 784"/>
              <a:gd name="T58" fmla="*/ 270 w 489"/>
              <a:gd name="T59" fmla="*/ 375 h 784"/>
              <a:gd name="T60" fmla="*/ 295 w 489"/>
              <a:gd name="T61" fmla="*/ 334 h 784"/>
              <a:gd name="T62" fmla="*/ 312 w 489"/>
              <a:gd name="T63" fmla="*/ 292 h 784"/>
              <a:gd name="T64" fmla="*/ 329 w 489"/>
              <a:gd name="T65" fmla="*/ 250 h 784"/>
              <a:gd name="T66" fmla="*/ 345 w 489"/>
              <a:gd name="T67" fmla="*/ 209 h 784"/>
              <a:gd name="T68" fmla="*/ 362 w 489"/>
              <a:gd name="T69" fmla="*/ 167 h 784"/>
              <a:gd name="T70" fmla="*/ 371 w 489"/>
              <a:gd name="T71" fmla="*/ 125 h 784"/>
              <a:gd name="T72" fmla="*/ 388 w 489"/>
              <a:gd name="T73" fmla="*/ 84 h 784"/>
              <a:gd name="T74" fmla="*/ 396 w 489"/>
              <a:gd name="T75" fmla="*/ 42 h 784"/>
              <a:gd name="T76" fmla="*/ 404 w 489"/>
              <a:gd name="T77" fmla="*/ 0 h 784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489"/>
              <a:gd name="T118" fmla="*/ 0 h 784"/>
              <a:gd name="T119" fmla="*/ 489 w 489"/>
              <a:gd name="T120" fmla="*/ 784 h 784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489" h="784">
                <a:moveTo>
                  <a:pt x="489" y="17"/>
                </a:moveTo>
                <a:lnTo>
                  <a:pt x="480" y="42"/>
                </a:lnTo>
                <a:lnTo>
                  <a:pt x="480" y="67"/>
                </a:lnTo>
                <a:lnTo>
                  <a:pt x="472" y="92"/>
                </a:lnTo>
                <a:lnTo>
                  <a:pt x="463" y="109"/>
                </a:lnTo>
                <a:lnTo>
                  <a:pt x="463" y="134"/>
                </a:lnTo>
                <a:lnTo>
                  <a:pt x="455" y="159"/>
                </a:lnTo>
                <a:lnTo>
                  <a:pt x="446" y="175"/>
                </a:lnTo>
                <a:lnTo>
                  <a:pt x="438" y="200"/>
                </a:lnTo>
                <a:lnTo>
                  <a:pt x="430" y="225"/>
                </a:lnTo>
                <a:lnTo>
                  <a:pt x="421" y="250"/>
                </a:lnTo>
                <a:lnTo>
                  <a:pt x="413" y="267"/>
                </a:lnTo>
                <a:lnTo>
                  <a:pt x="404" y="292"/>
                </a:lnTo>
                <a:lnTo>
                  <a:pt x="396" y="309"/>
                </a:lnTo>
                <a:lnTo>
                  <a:pt x="388" y="334"/>
                </a:lnTo>
                <a:lnTo>
                  <a:pt x="379" y="359"/>
                </a:lnTo>
                <a:lnTo>
                  <a:pt x="371" y="375"/>
                </a:lnTo>
                <a:lnTo>
                  <a:pt x="354" y="400"/>
                </a:lnTo>
                <a:lnTo>
                  <a:pt x="345" y="417"/>
                </a:lnTo>
                <a:lnTo>
                  <a:pt x="337" y="442"/>
                </a:lnTo>
                <a:lnTo>
                  <a:pt x="320" y="459"/>
                </a:lnTo>
                <a:lnTo>
                  <a:pt x="312" y="484"/>
                </a:lnTo>
                <a:lnTo>
                  <a:pt x="295" y="500"/>
                </a:lnTo>
                <a:lnTo>
                  <a:pt x="286" y="517"/>
                </a:lnTo>
                <a:lnTo>
                  <a:pt x="270" y="542"/>
                </a:lnTo>
                <a:lnTo>
                  <a:pt x="261" y="559"/>
                </a:lnTo>
                <a:lnTo>
                  <a:pt x="244" y="584"/>
                </a:lnTo>
                <a:lnTo>
                  <a:pt x="228" y="601"/>
                </a:lnTo>
                <a:lnTo>
                  <a:pt x="219" y="617"/>
                </a:lnTo>
                <a:lnTo>
                  <a:pt x="202" y="634"/>
                </a:lnTo>
                <a:lnTo>
                  <a:pt x="185" y="651"/>
                </a:lnTo>
                <a:lnTo>
                  <a:pt x="169" y="676"/>
                </a:lnTo>
                <a:lnTo>
                  <a:pt x="152" y="692"/>
                </a:lnTo>
                <a:lnTo>
                  <a:pt x="143" y="709"/>
                </a:lnTo>
                <a:lnTo>
                  <a:pt x="127" y="726"/>
                </a:lnTo>
                <a:lnTo>
                  <a:pt x="110" y="742"/>
                </a:lnTo>
                <a:lnTo>
                  <a:pt x="93" y="759"/>
                </a:lnTo>
                <a:lnTo>
                  <a:pt x="76" y="776"/>
                </a:lnTo>
                <a:lnTo>
                  <a:pt x="59" y="784"/>
                </a:lnTo>
                <a:lnTo>
                  <a:pt x="0" y="717"/>
                </a:lnTo>
                <a:lnTo>
                  <a:pt x="17" y="709"/>
                </a:lnTo>
                <a:lnTo>
                  <a:pt x="34" y="692"/>
                </a:lnTo>
                <a:lnTo>
                  <a:pt x="51" y="676"/>
                </a:lnTo>
                <a:lnTo>
                  <a:pt x="68" y="659"/>
                </a:lnTo>
                <a:lnTo>
                  <a:pt x="84" y="642"/>
                </a:lnTo>
                <a:lnTo>
                  <a:pt x="93" y="626"/>
                </a:lnTo>
                <a:lnTo>
                  <a:pt x="110" y="609"/>
                </a:lnTo>
                <a:lnTo>
                  <a:pt x="127" y="592"/>
                </a:lnTo>
                <a:lnTo>
                  <a:pt x="135" y="575"/>
                </a:lnTo>
                <a:lnTo>
                  <a:pt x="152" y="559"/>
                </a:lnTo>
                <a:lnTo>
                  <a:pt x="169" y="542"/>
                </a:lnTo>
                <a:lnTo>
                  <a:pt x="177" y="525"/>
                </a:lnTo>
                <a:lnTo>
                  <a:pt x="194" y="500"/>
                </a:lnTo>
                <a:lnTo>
                  <a:pt x="202" y="484"/>
                </a:lnTo>
                <a:lnTo>
                  <a:pt x="219" y="467"/>
                </a:lnTo>
                <a:lnTo>
                  <a:pt x="228" y="450"/>
                </a:lnTo>
                <a:lnTo>
                  <a:pt x="244" y="434"/>
                </a:lnTo>
                <a:lnTo>
                  <a:pt x="253" y="409"/>
                </a:lnTo>
                <a:lnTo>
                  <a:pt x="261" y="392"/>
                </a:lnTo>
                <a:lnTo>
                  <a:pt x="270" y="375"/>
                </a:lnTo>
                <a:lnTo>
                  <a:pt x="286" y="350"/>
                </a:lnTo>
                <a:lnTo>
                  <a:pt x="295" y="334"/>
                </a:lnTo>
                <a:lnTo>
                  <a:pt x="303" y="309"/>
                </a:lnTo>
                <a:lnTo>
                  <a:pt x="312" y="292"/>
                </a:lnTo>
                <a:lnTo>
                  <a:pt x="320" y="275"/>
                </a:lnTo>
                <a:lnTo>
                  <a:pt x="329" y="250"/>
                </a:lnTo>
                <a:lnTo>
                  <a:pt x="337" y="234"/>
                </a:lnTo>
                <a:lnTo>
                  <a:pt x="345" y="209"/>
                </a:lnTo>
                <a:lnTo>
                  <a:pt x="354" y="192"/>
                </a:lnTo>
                <a:lnTo>
                  <a:pt x="362" y="167"/>
                </a:lnTo>
                <a:lnTo>
                  <a:pt x="362" y="150"/>
                </a:lnTo>
                <a:lnTo>
                  <a:pt x="371" y="125"/>
                </a:lnTo>
                <a:lnTo>
                  <a:pt x="379" y="100"/>
                </a:lnTo>
                <a:lnTo>
                  <a:pt x="388" y="84"/>
                </a:lnTo>
                <a:lnTo>
                  <a:pt x="388" y="59"/>
                </a:lnTo>
                <a:lnTo>
                  <a:pt x="396" y="42"/>
                </a:lnTo>
                <a:lnTo>
                  <a:pt x="396" y="17"/>
                </a:lnTo>
                <a:lnTo>
                  <a:pt x="404" y="0"/>
                </a:lnTo>
                <a:lnTo>
                  <a:pt x="489" y="17"/>
                </a:lnTo>
                <a:close/>
              </a:path>
            </a:pathLst>
          </a:custGeom>
          <a:solidFill>
            <a:srgbClr val="B1FF00"/>
          </a:solidFill>
          <a:ln w="12700">
            <a:solidFill>
              <a:srgbClr val="B1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49"/>
          <p:cNvSpPr>
            <a:spLocks noChangeArrowheads="1"/>
          </p:cNvSpPr>
          <p:nvPr/>
        </p:nvSpPr>
        <p:spPr bwMode="auto">
          <a:xfrm>
            <a:off x="6629400" y="4267200"/>
            <a:ext cx="82073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GFP_AAV</a:t>
            </a:r>
            <a:endParaRPr lang="en-US"/>
          </a:p>
        </p:txBody>
      </p:sp>
      <p:sp>
        <p:nvSpPr>
          <p:cNvPr id="125" name="Freeform 50"/>
          <p:cNvSpPr>
            <a:spLocks/>
          </p:cNvSpPr>
          <p:nvPr/>
        </p:nvSpPr>
        <p:spPr bwMode="auto">
          <a:xfrm>
            <a:off x="4295775" y="5449888"/>
            <a:ext cx="1455738" cy="515937"/>
          </a:xfrm>
          <a:custGeom>
            <a:avLst/>
            <a:gdLst>
              <a:gd name="T0" fmla="*/ 892 w 917"/>
              <a:gd name="T1" fmla="*/ 83 h 325"/>
              <a:gd name="T2" fmla="*/ 858 w 917"/>
              <a:gd name="T3" fmla="*/ 117 h 325"/>
              <a:gd name="T4" fmla="*/ 816 w 917"/>
              <a:gd name="T5" fmla="*/ 142 h 325"/>
              <a:gd name="T6" fmla="*/ 774 w 917"/>
              <a:gd name="T7" fmla="*/ 158 h 325"/>
              <a:gd name="T8" fmla="*/ 732 w 917"/>
              <a:gd name="T9" fmla="*/ 183 h 325"/>
              <a:gd name="T10" fmla="*/ 690 w 917"/>
              <a:gd name="T11" fmla="*/ 200 h 325"/>
              <a:gd name="T12" fmla="*/ 648 w 917"/>
              <a:gd name="T13" fmla="*/ 225 h 325"/>
              <a:gd name="T14" fmla="*/ 597 w 917"/>
              <a:gd name="T15" fmla="*/ 242 h 325"/>
              <a:gd name="T16" fmla="*/ 555 w 917"/>
              <a:gd name="T17" fmla="*/ 258 h 325"/>
              <a:gd name="T18" fmla="*/ 513 w 917"/>
              <a:gd name="T19" fmla="*/ 267 h 325"/>
              <a:gd name="T20" fmla="*/ 463 w 917"/>
              <a:gd name="T21" fmla="*/ 283 h 325"/>
              <a:gd name="T22" fmla="*/ 421 w 917"/>
              <a:gd name="T23" fmla="*/ 292 h 325"/>
              <a:gd name="T24" fmla="*/ 370 w 917"/>
              <a:gd name="T25" fmla="*/ 300 h 325"/>
              <a:gd name="T26" fmla="*/ 328 w 917"/>
              <a:gd name="T27" fmla="*/ 308 h 325"/>
              <a:gd name="T28" fmla="*/ 278 w 917"/>
              <a:gd name="T29" fmla="*/ 317 h 325"/>
              <a:gd name="T30" fmla="*/ 227 w 917"/>
              <a:gd name="T31" fmla="*/ 325 h 325"/>
              <a:gd name="T32" fmla="*/ 185 w 917"/>
              <a:gd name="T33" fmla="*/ 325 h 325"/>
              <a:gd name="T34" fmla="*/ 134 w 917"/>
              <a:gd name="T35" fmla="*/ 325 h 325"/>
              <a:gd name="T36" fmla="*/ 92 w 917"/>
              <a:gd name="T37" fmla="*/ 325 h 325"/>
              <a:gd name="T38" fmla="*/ 42 w 917"/>
              <a:gd name="T39" fmla="*/ 325 h 325"/>
              <a:gd name="T40" fmla="*/ 0 w 917"/>
              <a:gd name="T41" fmla="*/ 317 h 325"/>
              <a:gd name="T42" fmla="*/ 33 w 917"/>
              <a:gd name="T43" fmla="*/ 233 h 325"/>
              <a:gd name="T44" fmla="*/ 75 w 917"/>
              <a:gd name="T45" fmla="*/ 233 h 325"/>
              <a:gd name="T46" fmla="*/ 118 w 917"/>
              <a:gd name="T47" fmla="*/ 242 h 325"/>
              <a:gd name="T48" fmla="*/ 160 w 917"/>
              <a:gd name="T49" fmla="*/ 242 h 325"/>
              <a:gd name="T50" fmla="*/ 210 w 917"/>
              <a:gd name="T51" fmla="*/ 233 h 325"/>
              <a:gd name="T52" fmla="*/ 252 w 917"/>
              <a:gd name="T53" fmla="*/ 233 h 325"/>
              <a:gd name="T54" fmla="*/ 294 w 917"/>
              <a:gd name="T55" fmla="*/ 225 h 325"/>
              <a:gd name="T56" fmla="*/ 336 w 917"/>
              <a:gd name="T57" fmla="*/ 217 h 325"/>
              <a:gd name="T58" fmla="*/ 387 w 917"/>
              <a:gd name="T59" fmla="*/ 208 h 325"/>
              <a:gd name="T60" fmla="*/ 429 w 917"/>
              <a:gd name="T61" fmla="*/ 200 h 325"/>
              <a:gd name="T62" fmla="*/ 471 w 917"/>
              <a:gd name="T63" fmla="*/ 192 h 325"/>
              <a:gd name="T64" fmla="*/ 513 w 917"/>
              <a:gd name="T65" fmla="*/ 175 h 325"/>
              <a:gd name="T66" fmla="*/ 555 w 917"/>
              <a:gd name="T67" fmla="*/ 167 h 325"/>
              <a:gd name="T68" fmla="*/ 597 w 917"/>
              <a:gd name="T69" fmla="*/ 150 h 325"/>
              <a:gd name="T70" fmla="*/ 640 w 917"/>
              <a:gd name="T71" fmla="*/ 133 h 325"/>
              <a:gd name="T72" fmla="*/ 673 w 917"/>
              <a:gd name="T73" fmla="*/ 117 h 325"/>
              <a:gd name="T74" fmla="*/ 715 w 917"/>
              <a:gd name="T75" fmla="*/ 92 h 325"/>
              <a:gd name="T76" fmla="*/ 757 w 917"/>
              <a:gd name="T77" fmla="*/ 75 h 325"/>
              <a:gd name="T78" fmla="*/ 791 w 917"/>
              <a:gd name="T79" fmla="*/ 50 h 325"/>
              <a:gd name="T80" fmla="*/ 833 w 917"/>
              <a:gd name="T81" fmla="*/ 25 h 325"/>
              <a:gd name="T82" fmla="*/ 867 w 917"/>
              <a:gd name="T83" fmla="*/ 0 h 325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17"/>
              <a:gd name="T127" fmla="*/ 0 h 325"/>
              <a:gd name="T128" fmla="*/ 917 w 917"/>
              <a:gd name="T129" fmla="*/ 325 h 325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17" h="325">
                <a:moveTo>
                  <a:pt x="917" y="75"/>
                </a:moveTo>
                <a:lnTo>
                  <a:pt x="892" y="83"/>
                </a:lnTo>
                <a:lnTo>
                  <a:pt x="875" y="100"/>
                </a:lnTo>
                <a:lnTo>
                  <a:pt x="858" y="117"/>
                </a:lnTo>
                <a:lnTo>
                  <a:pt x="833" y="125"/>
                </a:lnTo>
                <a:lnTo>
                  <a:pt x="816" y="142"/>
                </a:lnTo>
                <a:lnTo>
                  <a:pt x="791" y="150"/>
                </a:lnTo>
                <a:lnTo>
                  <a:pt x="774" y="158"/>
                </a:lnTo>
                <a:lnTo>
                  <a:pt x="749" y="175"/>
                </a:lnTo>
                <a:lnTo>
                  <a:pt x="732" y="183"/>
                </a:lnTo>
                <a:lnTo>
                  <a:pt x="707" y="192"/>
                </a:lnTo>
                <a:lnTo>
                  <a:pt x="690" y="200"/>
                </a:lnTo>
                <a:lnTo>
                  <a:pt x="665" y="217"/>
                </a:lnTo>
                <a:lnTo>
                  <a:pt x="648" y="225"/>
                </a:lnTo>
                <a:lnTo>
                  <a:pt x="623" y="233"/>
                </a:lnTo>
                <a:lnTo>
                  <a:pt x="597" y="242"/>
                </a:lnTo>
                <a:lnTo>
                  <a:pt x="581" y="250"/>
                </a:lnTo>
                <a:lnTo>
                  <a:pt x="555" y="258"/>
                </a:lnTo>
                <a:lnTo>
                  <a:pt x="530" y="267"/>
                </a:lnTo>
                <a:lnTo>
                  <a:pt x="513" y="267"/>
                </a:lnTo>
                <a:lnTo>
                  <a:pt x="488" y="275"/>
                </a:lnTo>
                <a:lnTo>
                  <a:pt x="463" y="283"/>
                </a:lnTo>
                <a:lnTo>
                  <a:pt x="437" y="292"/>
                </a:lnTo>
                <a:lnTo>
                  <a:pt x="421" y="292"/>
                </a:lnTo>
                <a:lnTo>
                  <a:pt x="395" y="300"/>
                </a:lnTo>
                <a:lnTo>
                  <a:pt x="370" y="300"/>
                </a:lnTo>
                <a:lnTo>
                  <a:pt x="345" y="308"/>
                </a:lnTo>
                <a:lnTo>
                  <a:pt x="328" y="308"/>
                </a:lnTo>
                <a:lnTo>
                  <a:pt x="303" y="317"/>
                </a:lnTo>
                <a:lnTo>
                  <a:pt x="278" y="317"/>
                </a:lnTo>
                <a:lnTo>
                  <a:pt x="252" y="317"/>
                </a:lnTo>
                <a:lnTo>
                  <a:pt x="227" y="325"/>
                </a:lnTo>
                <a:lnTo>
                  <a:pt x="210" y="325"/>
                </a:lnTo>
                <a:lnTo>
                  <a:pt x="185" y="325"/>
                </a:lnTo>
                <a:lnTo>
                  <a:pt x="160" y="325"/>
                </a:lnTo>
                <a:lnTo>
                  <a:pt x="134" y="325"/>
                </a:lnTo>
                <a:lnTo>
                  <a:pt x="109" y="325"/>
                </a:lnTo>
                <a:lnTo>
                  <a:pt x="92" y="325"/>
                </a:lnTo>
                <a:lnTo>
                  <a:pt x="67" y="325"/>
                </a:lnTo>
                <a:lnTo>
                  <a:pt x="42" y="325"/>
                </a:lnTo>
                <a:lnTo>
                  <a:pt x="17" y="317"/>
                </a:lnTo>
                <a:lnTo>
                  <a:pt x="0" y="317"/>
                </a:lnTo>
                <a:lnTo>
                  <a:pt x="8" y="233"/>
                </a:lnTo>
                <a:lnTo>
                  <a:pt x="33" y="233"/>
                </a:lnTo>
                <a:lnTo>
                  <a:pt x="50" y="233"/>
                </a:lnTo>
                <a:lnTo>
                  <a:pt x="75" y="233"/>
                </a:lnTo>
                <a:lnTo>
                  <a:pt x="101" y="242"/>
                </a:lnTo>
                <a:lnTo>
                  <a:pt x="118" y="242"/>
                </a:lnTo>
                <a:lnTo>
                  <a:pt x="143" y="242"/>
                </a:lnTo>
                <a:lnTo>
                  <a:pt x="160" y="242"/>
                </a:lnTo>
                <a:lnTo>
                  <a:pt x="185" y="233"/>
                </a:lnTo>
                <a:lnTo>
                  <a:pt x="210" y="233"/>
                </a:lnTo>
                <a:lnTo>
                  <a:pt x="227" y="233"/>
                </a:lnTo>
                <a:lnTo>
                  <a:pt x="252" y="233"/>
                </a:lnTo>
                <a:lnTo>
                  <a:pt x="278" y="233"/>
                </a:lnTo>
                <a:lnTo>
                  <a:pt x="294" y="225"/>
                </a:lnTo>
                <a:lnTo>
                  <a:pt x="320" y="225"/>
                </a:lnTo>
                <a:lnTo>
                  <a:pt x="336" y="217"/>
                </a:lnTo>
                <a:lnTo>
                  <a:pt x="362" y="217"/>
                </a:lnTo>
                <a:lnTo>
                  <a:pt x="387" y="208"/>
                </a:lnTo>
                <a:lnTo>
                  <a:pt x="404" y="208"/>
                </a:lnTo>
                <a:lnTo>
                  <a:pt x="429" y="200"/>
                </a:lnTo>
                <a:lnTo>
                  <a:pt x="446" y="200"/>
                </a:lnTo>
                <a:lnTo>
                  <a:pt x="471" y="192"/>
                </a:lnTo>
                <a:lnTo>
                  <a:pt x="488" y="183"/>
                </a:lnTo>
                <a:lnTo>
                  <a:pt x="513" y="175"/>
                </a:lnTo>
                <a:lnTo>
                  <a:pt x="530" y="175"/>
                </a:lnTo>
                <a:lnTo>
                  <a:pt x="555" y="167"/>
                </a:lnTo>
                <a:lnTo>
                  <a:pt x="572" y="158"/>
                </a:lnTo>
                <a:lnTo>
                  <a:pt x="597" y="150"/>
                </a:lnTo>
                <a:lnTo>
                  <a:pt x="614" y="142"/>
                </a:lnTo>
                <a:lnTo>
                  <a:pt x="640" y="133"/>
                </a:lnTo>
                <a:lnTo>
                  <a:pt x="656" y="125"/>
                </a:lnTo>
                <a:lnTo>
                  <a:pt x="673" y="117"/>
                </a:lnTo>
                <a:lnTo>
                  <a:pt x="698" y="100"/>
                </a:lnTo>
                <a:lnTo>
                  <a:pt x="715" y="92"/>
                </a:lnTo>
                <a:lnTo>
                  <a:pt x="732" y="83"/>
                </a:lnTo>
                <a:lnTo>
                  <a:pt x="757" y="75"/>
                </a:lnTo>
                <a:lnTo>
                  <a:pt x="774" y="58"/>
                </a:lnTo>
                <a:lnTo>
                  <a:pt x="791" y="50"/>
                </a:lnTo>
                <a:lnTo>
                  <a:pt x="816" y="33"/>
                </a:lnTo>
                <a:lnTo>
                  <a:pt x="833" y="25"/>
                </a:lnTo>
                <a:lnTo>
                  <a:pt x="850" y="8"/>
                </a:lnTo>
                <a:lnTo>
                  <a:pt x="867" y="0"/>
                </a:lnTo>
                <a:lnTo>
                  <a:pt x="917" y="75"/>
                </a:lnTo>
                <a:close/>
              </a:path>
            </a:pathLst>
          </a:custGeom>
          <a:solidFill>
            <a:srgbClr val="9966FF"/>
          </a:solidFill>
          <a:ln w="12700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51"/>
          <p:cNvSpPr>
            <a:spLocks noChangeArrowheads="1"/>
          </p:cNvSpPr>
          <p:nvPr/>
        </p:nvSpPr>
        <p:spPr bwMode="auto">
          <a:xfrm>
            <a:off x="4991100" y="6111875"/>
            <a:ext cx="6413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pSC101</a:t>
            </a:r>
            <a:endParaRPr lang="en-US"/>
          </a:p>
        </p:txBody>
      </p:sp>
      <p:sp>
        <p:nvSpPr>
          <p:cNvPr id="127" name="Freeform 52"/>
          <p:cNvSpPr>
            <a:spLocks/>
          </p:cNvSpPr>
          <p:nvPr/>
        </p:nvSpPr>
        <p:spPr bwMode="auto">
          <a:xfrm>
            <a:off x="2798763" y="5053013"/>
            <a:ext cx="1270000" cy="860425"/>
          </a:xfrm>
          <a:custGeom>
            <a:avLst/>
            <a:gdLst>
              <a:gd name="T0" fmla="*/ 8 w 800"/>
              <a:gd name="T1" fmla="*/ 67 h 542"/>
              <a:gd name="T2" fmla="*/ 42 w 800"/>
              <a:gd name="T3" fmla="*/ 108 h 542"/>
              <a:gd name="T4" fmla="*/ 76 w 800"/>
              <a:gd name="T5" fmla="*/ 142 h 542"/>
              <a:gd name="T6" fmla="*/ 109 w 800"/>
              <a:gd name="T7" fmla="*/ 175 h 542"/>
              <a:gd name="T8" fmla="*/ 143 w 800"/>
              <a:gd name="T9" fmla="*/ 208 h 542"/>
              <a:gd name="T10" fmla="*/ 177 w 800"/>
              <a:gd name="T11" fmla="*/ 242 h 542"/>
              <a:gd name="T12" fmla="*/ 210 w 800"/>
              <a:gd name="T13" fmla="*/ 267 h 542"/>
              <a:gd name="T14" fmla="*/ 252 w 800"/>
              <a:gd name="T15" fmla="*/ 300 h 542"/>
              <a:gd name="T16" fmla="*/ 286 w 800"/>
              <a:gd name="T17" fmla="*/ 325 h 542"/>
              <a:gd name="T18" fmla="*/ 328 w 800"/>
              <a:gd name="T19" fmla="*/ 350 h 542"/>
              <a:gd name="T20" fmla="*/ 370 w 800"/>
              <a:gd name="T21" fmla="*/ 375 h 542"/>
              <a:gd name="T22" fmla="*/ 404 w 800"/>
              <a:gd name="T23" fmla="*/ 400 h 542"/>
              <a:gd name="T24" fmla="*/ 446 w 800"/>
              <a:gd name="T25" fmla="*/ 425 h 542"/>
              <a:gd name="T26" fmla="*/ 488 w 800"/>
              <a:gd name="T27" fmla="*/ 450 h 542"/>
              <a:gd name="T28" fmla="*/ 539 w 800"/>
              <a:gd name="T29" fmla="*/ 467 h 542"/>
              <a:gd name="T30" fmla="*/ 581 w 800"/>
              <a:gd name="T31" fmla="*/ 483 h 542"/>
              <a:gd name="T32" fmla="*/ 623 w 800"/>
              <a:gd name="T33" fmla="*/ 500 h 542"/>
              <a:gd name="T34" fmla="*/ 673 w 800"/>
              <a:gd name="T35" fmla="*/ 517 h 542"/>
              <a:gd name="T36" fmla="*/ 715 w 800"/>
              <a:gd name="T37" fmla="*/ 525 h 542"/>
              <a:gd name="T38" fmla="*/ 758 w 800"/>
              <a:gd name="T39" fmla="*/ 542 h 542"/>
              <a:gd name="T40" fmla="*/ 800 w 800"/>
              <a:gd name="T41" fmla="*/ 458 h 542"/>
              <a:gd name="T42" fmla="*/ 758 w 800"/>
              <a:gd name="T43" fmla="*/ 450 h 542"/>
              <a:gd name="T44" fmla="*/ 715 w 800"/>
              <a:gd name="T45" fmla="*/ 442 h 542"/>
              <a:gd name="T46" fmla="*/ 673 w 800"/>
              <a:gd name="T47" fmla="*/ 425 h 542"/>
              <a:gd name="T48" fmla="*/ 631 w 800"/>
              <a:gd name="T49" fmla="*/ 408 h 542"/>
              <a:gd name="T50" fmla="*/ 589 w 800"/>
              <a:gd name="T51" fmla="*/ 392 h 542"/>
              <a:gd name="T52" fmla="*/ 547 w 800"/>
              <a:gd name="T53" fmla="*/ 375 h 542"/>
              <a:gd name="T54" fmla="*/ 505 w 800"/>
              <a:gd name="T55" fmla="*/ 358 h 542"/>
              <a:gd name="T56" fmla="*/ 471 w 800"/>
              <a:gd name="T57" fmla="*/ 333 h 542"/>
              <a:gd name="T58" fmla="*/ 429 w 800"/>
              <a:gd name="T59" fmla="*/ 317 h 542"/>
              <a:gd name="T60" fmla="*/ 396 w 800"/>
              <a:gd name="T61" fmla="*/ 292 h 542"/>
              <a:gd name="T62" fmla="*/ 353 w 800"/>
              <a:gd name="T63" fmla="*/ 267 h 542"/>
              <a:gd name="T64" fmla="*/ 320 w 800"/>
              <a:gd name="T65" fmla="*/ 242 h 542"/>
              <a:gd name="T66" fmla="*/ 286 w 800"/>
              <a:gd name="T67" fmla="*/ 217 h 542"/>
              <a:gd name="T68" fmla="*/ 252 w 800"/>
              <a:gd name="T69" fmla="*/ 192 h 542"/>
              <a:gd name="T70" fmla="*/ 219 w 800"/>
              <a:gd name="T71" fmla="*/ 158 h 542"/>
              <a:gd name="T72" fmla="*/ 185 w 800"/>
              <a:gd name="T73" fmla="*/ 125 h 542"/>
              <a:gd name="T74" fmla="*/ 151 w 800"/>
              <a:gd name="T75" fmla="*/ 100 h 542"/>
              <a:gd name="T76" fmla="*/ 118 w 800"/>
              <a:gd name="T77" fmla="*/ 67 h 542"/>
              <a:gd name="T78" fmla="*/ 92 w 800"/>
              <a:gd name="T79" fmla="*/ 33 h 542"/>
              <a:gd name="T80" fmla="*/ 67 w 800"/>
              <a:gd name="T81" fmla="*/ 0 h 542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800"/>
              <a:gd name="T124" fmla="*/ 0 h 542"/>
              <a:gd name="T125" fmla="*/ 800 w 800"/>
              <a:gd name="T126" fmla="*/ 542 h 542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800" h="542">
                <a:moveTo>
                  <a:pt x="0" y="50"/>
                </a:moveTo>
                <a:lnTo>
                  <a:pt x="8" y="67"/>
                </a:lnTo>
                <a:lnTo>
                  <a:pt x="25" y="83"/>
                </a:lnTo>
                <a:lnTo>
                  <a:pt x="42" y="108"/>
                </a:lnTo>
                <a:lnTo>
                  <a:pt x="59" y="125"/>
                </a:lnTo>
                <a:lnTo>
                  <a:pt x="76" y="142"/>
                </a:lnTo>
                <a:lnTo>
                  <a:pt x="92" y="158"/>
                </a:lnTo>
                <a:lnTo>
                  <a:pt x="109" y="175"/>
                </a:lnTo>
                <a:lnTo>
                  <a:pt x="126" y="192"/>
                </a:lnTo>
                <a:lnTo>
                  <a:pt x="143" y="208"/>
                </a:lnTo>
                <a:lnTo>
                  <a:pt x="160" y="225"/>
                </a:lnTo>
                <a:lnTo>
                  <a:pt x="177" y="242"/>
                </a:lnTo>
                <a:lnTo>
                  <a:pt x="193" y="258"/>
                </a:lnTo>
                <a:lnTo>
                  <a:pt x="210" y="267"/>
                </a:lnTo>
                <a:lnTo>
                  <a:pt x="227" y="283"/>
                </a:lnTo>
                <a:lnTo>
                  <a:pt x="252" y="300"/>
                </a:lnTo>
                <a:lnTo>
                  <a:pt x="269" y="317"/>
                </a:lnTo>
                <a:lnTo>
                  <a:pt x="286" y="325"/>
                </a:lnTo>
                <a:lnTo>
                  <a:pt x="303" y="342"/>
                </a:lnTo>
                <a:lnTo>
                  <a:pt x="328" y="350"/>
                </a:lnTo>
                <a:lnTo>
                  <a:pt x="345" y="367"/>
                </a:lnTo>
                <a:lnTo>
                  <a:pt x="370" y="375"/>
                </a:lnTo>
                <a:lnTo>
                  <a:pt x="387" y="392"/>
                </a:lnTo>
                <a:lnTo>
                  <a:pt x="404" y="400"/>
                </a:lnTo>
                <a:lnTo>
                  <a:pt x="429" y="417"/>
                </a:lnTo>
                <a:lnTo>
                  <a:pt x="446" y="425"/>
                </a:lnTo>
                <a:lnTo>
                  <a:pt x="471" y="433"/>
                </a:lnTo>
                <a:lnTo>
                  <a:pt x="488" y="450"/>
                </a:lnTo>
                <a:lnTo>
                  <a:pt x="513" y="458"/>
                </a:lnTo>
                <a:lnTo>
                  <a:pt x="539" y="467"/>
                </a:lnTo>
                <a:lnTo>
                  <a:pt x="555" y="475"/>
                </a:lnTo>
                <a:lnTo>
                  <a:pt x="581" y="483"/>
                </a:lnTo>
                <a:lnTo>
                  <a:pt x="606" y="492"/>
                </a:lnTo>
                <a:lnTo>
                  <a:pt x="623" y="500"/>
                </a:lnTo>
                <a:lnTo>
                  <a:pt x="648" y="508"/>
                </a:lnTo>
                <a:lnTo>
                  <a:pt x="673" y="517"/>
                </a:lnTo>
                <a:lnTo>
                  <a:pt x="690" y="525"/>
                </a:lnTo>
                <a:lnTo>
                  <a:pt x="715" y="525"/>
                </a:lnTo>
                <a:lnTo>
                  <a:pt x="741" y="533"/>
                </a:lnTo>
                <a:lnTo>
                  <a:pt x="758" y="542"/>
                </a:lnTo>
                <a:lnTo>
                  <a:pt x="783" y="542"/>
                </a:lnTo>
                <a:lnTo>
                  <a:pt x="800" y="458"/>
                </a:lnTo>
                <a:lnTo>
                  <a:pt x="783" y="458"/>
                </a:lnTo>
                <a:lnTo>
                  <a:pt x="758" y="450"/>
                </a:lnTo>
                <a:lnTo>
                  <a:pt x="732" y="442"/>
                </a:lnTo>
                <a:lnTo>
                  <a:pt x="715" y="442"/>
                </a:lnTo>
                <a:lnTo>
                  <a:pt x="690" y="433"/>
                </a:lnTo>
                <a:lnTo>
                  <a:pt x="673" y="425"/>
                </a:lnTo>
                <a:lnTo>
                  <a:pt x="648" y="417"/>
                </a:lnTo>
                <a:lnTo>
                  <a:pt x="631" y="408"/>
                </a:lnTo>
                <a:lnTo>
                  <a:pt x="606" y="400"/>
                </a:lnTo>
                <a:lnTo>
                  <a:pt x="589" y="392"/>
                </a:lnTo>
                <a:lnTo>
                  <a:pt x="572" y="383"/>
                </a:lnTo>
                <a:lnTo>
                  <a:pt x="547" y="375"/>
                </a:lnTo>
                <a:lnTo>
                  <a:pt x="530" y="367"/>
                </a:lnTo>
                <a:lnTo>
                  <a:pt x="505" y="358"/>
                </a:lnTo>
                <a:lnTo>
                  <a:pt x="488" y="350"/>
                </a:lnTo>
                <a:lnTo>
                  <a:pt x="471" y="333"/>
                </a:lnTo>
                <a:lnTo>
                  <a:pt x="446" y="325"/>
                </a:lnTo>
                <a:lnTo>
                  <a:pt x="429" y="317"/>
                </a:lnTo>
                <a:lnTo>
                  <a:pt x="412" y="308"/>
                </a:lnTo>
                <a:lnTo>
                  <a:pt x="396" y="292"/>
                </a:lnTo>
                <a:lnTo>
                  <a:pt x="370" y="283"/>
                </a:lnTo>
                <a:lnTo>
                  <a:pt x="353" y="267"/>
                </a:lnTo>
                <a:lnTo>
                  <a:pt x="337" y="258"/>
                </a:lnTo>
                <a:lnTo>
                  <a:pt x="320" y="242"/>
                </a:lnTo>
                <a:lnTo>
                  <a:pt x="303" y="233"/>
                </a:lnTo>
                <a:lnTo>
                  <a:pt x="286" y="217"/>
                </a:lnTo>
                <a:lnTo>
                  <a:pt x="269" y="200"/>
                </a:lnTo>
                <a:lnTo>
                  <a:pt x="252" y="192"/>
                </a:lnTo>
                <a:lnTo>
                  <a:pt x="236" y="175"/>
                </a:lnTo>
                <a:lnTo>
                  <a:pt x="219" y="158"/>
                </a:lnTo>
                <a:lnTo>
                  <a:pt x="202" y="142"/>
                </a:lnTo>
                <a:lnTo>
                  <a:pt x="185" y="125"/>
                </a:lnTo>
                <a:lnTo>
                  <a:pt x="168" y="117"/>
                </a:lnTo>
                <a:lnTo>
                  <a:pt x="151" y="100"/>
                </a:lnTo>
                <a:lnTo>
                  <a:pt x="135" y="83"/>
                </a:lnTo>
                <a:lnTo>
                  <a:pt x="118" y="67"/>
                </a:lnTo>
                <a:lnTo>
                  <a:pt x="109" y="50"/>
                </a:lnTo>
                <a:lnTo>
                  <a:pt x="92" y="33"/>
                </a:lnTo>
                <a:lnTo>
                  <a:pt x="76" y="16"/>
                </a:lnTo>
                <a:lnTo>
                  <a:pt x="67" y="0"/>
                </a:lnTo>
                <a:lnTo>
                  <a:pt x="0" y="50"/>
                </a:lnTo>
                <a:close/>
              </a:path>
            </a:pathLst>
          </a:custGeom>
          <a:solidFill>
            <a:srgbClr val="9966FF"/>
          </a:solidFill>
          <a:ln w="12700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53"/>
          <p:cNvSpPr>
            <a:spLocks noChangeArrowheads="1"/>
          </p:cNvSpPr>
          <p:nvPr/>
        </p:nvSpPr>
        <p:spPr bwMode="auto">
          <a:xfrm>
            <a:off x="2954338" y="5648325"/>
            <a:ext cx="31591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Kan</a:t>
            </a:r>
            <a:endParaRPr lang="en-US"/>
          </a:p>
        </p:txBody>
      </p:sp>
      <p:sp>
        <p:nvSpPr>
          <p:cNvPr id="129" name="Freeform 54"/>
          <p:cNvSpPr>
            <a:spLocks/>
          </p:cNvSpPr>
          <p:nvPr/>
        </p:nvSpPr>
        <p:spPr bwMode="auto">
          <a:xfrm rot="1126895">
            <a:off x="2336800" y="3073400"/>
            <a:ext cx="239713" cy="714375"/>
          </a:xfrm>
          <a:custGeom>
            <a:avLst/>
            <a:gdLst>
              <a:gd name="T0" fmla="*/ 0 w 151"/>
              <a:gd name="T1" fmla="*/ 0 h 450"/>
              <a:gd name="T2" fmla="*/ 0 w 151"/>
              <a:gd name="T3" fmla="*/ 25 h 450"/>
              <a:gd name="T4" fmla="*/ 0 w 151"/>
              <a:gd name="T5" fmla="*/ 42 h 450"/>
              <a:gd name="T6" fmla="*/ 0 w 151"/>
              <a:gd name="T7" fmla="*/ 67 h 450"/>
              <a:gd name="T8" fmla="*/ 0 w 151"/>
              <a:gd name="T9" fmla="*/ 92 h 450"/>
              <a:gd name="T10" fmla="*/ 0 w 151"/>
              <a:gd name="T11" fmla="*/ 117 h 450"/>
              <a:gd name="T12" fmla="*/ 0 w 151"/>
              <a:gd name="T13" fmla="*/ 142 h 450"/>
              <a:gd name="T14" fmla="*/ 8 w 151"/>
              <a:gd name="T15" fmla="*/ 167 h 450"/>
              <a:gd name="T16" fmla="*/ 8 w 151"/>
              <a:gd name="T17" fmla="*/ 183 h 450"/>
              <a:gd name="T18" fmla="*/ 8 w 151"/>
              <a:gd name="T19" fmla="*/ 208 h 450"/>
              <a:gd name="T20" fmla="*/ 16 w 151"/>
              <a:gd name="T21" fmla="*/ 233 h 450"/>
              <a:gd name="T22" fmla="*/ 16 w 151"/>
              <a:gd name="T23" fmla="*/ 258 h 450"/>
              <a:gd name="T24" fmla="*/ 25 w 151"/>
              <a:gd name="T25" fmla="*/ 283 h 450"/>
              <a:gd name="T26" fmla="*/ 25 w 151"/>
              <a:gd name="T27" fmla="*/ 300 h 450"/>
              <a:gd name="T28" fmla="*/ 33 w 151"/>
              <a:gd name="T29" fmla="*/ 325 h 450"/>
              <a:gd name="T30" fmla="*/ 33 w 151"/>
              <a:gd name="T31" fmla="*/ 350 h 450"/>
              <a:gd name="T32" fmla="*/ 42 w 151"/>
              <a:gd name="T33" fmla="*/ 375 h 450"/>
              <a:gd name="T34" fmla="*/ 50 w 151"/>
              <a:gd name="T35" fmla="*/ 392 h 450"/>
              <a:gd name="T36" fmla="*/ 59 w 151"/>
              <a:gd name="T37" fmla="*/ 417 h 450"/>
              <a:gd name="T38" fmla="*/ 67 w 151"/>
              <a:gd name="T39" fmla="*/ 442 h 450"/>
              <a:gd name="T40" fmla="*/ 67 w 151"/>
              <a:gd name="T41" fmla="*/ 450 h 450"/>
              <a:gd name="T42" fmla="*/ 151 w 151"/>
              <a:gd name="T43" fmla="*/ 425 h 450"/>
              <a:gd name="T44" fmla="*/ 143 w 151"/>
              <a:gd name="T45" fmla="*/ 409 h 450"/>
              <a:gd name="T46" fmla="*/ 134 w 151"/>
              <a:gd name="T47" fmla="*/ 384 h 450"/>
              <a:gd name="T48" fmla="*/ 134 w 151"/>
              <a:gd name="T49" fmla="*/ 359 h 450"/>
              <a:gd name="T50" fmla="*/ 126 w 151"/>
              <a:gd name="T51" fmla="*/ 342 h 450"/>
              <a:gd name="T52" fmla="*/ 117 w 151"/>
              <a:gd name="T53" fmla="*/ 317 h 450"/>
              <a:gd name="T54" fmla="*/ 117 w 151"/>
              <a:gd name="T55" fmla="*/ 300 h 450"/>
              <a:gd name="T56" fmla="*/ 109 w 151"/>
              <a:gd name="T57" fmla="*/ 275 h 450"/>
              <a:gd name="T58" fmla="*/ 109 w 151"/>
              <a:gd name="T59" fmla="*/ 258 h 450"/>
              <a:gd name="T60" fmla="*/ 101 w 151"/>
              <a:gd name="T61" fmla="*/ 233 h 450"/>
              <a:gd name="T62" fmla="*/ 101 w 151"/>
              <a:gd name="T63" fmla="*/ 208 h 450"/>
              <a:gd name="T64" fmla="*/ 92 w 151"/>
              <a:gd name="T65" fmla="*/ 192 h 450"/>
              <a:gd name="T66" fmla="*/ 92 w 151"/>
              <a:gd name="T67" fmla="*/ 167 h 450"/>
              <a:gd name="T68" fmla="*/ 92 w 151"/>
              <a:gd name="T69" fmla="*/ 142 h 450"/>
              <a:gd name="T70" fmla="*/ 92 w 151"/>
              <a:gd name="T71" fmla="*/ 125 h 450"/>
              <a:gd name="T72" fmla="*/ 84 w 151"/>
              <a:gd name="T73" fmla="*/ 100 h 450"/>
              <a:gd name="T74" fmla="*/ 84 w 151"/>
              <a:gd name="T75" fmla="*/ 75 h 450"/>
              <a:gd name="T76" fmla="*/ 84 w 151"/>
              <a:gd name="T77" fmla="*/ 58 h 450"/>
              <a:gd name="T78" fmla="*/ 84 w 151"/>
              <a:gd name="T79" fmla="*/ 33 h 450"/>
              <a:gd name="T80" fmla="*/ 84 w 151"/>
              <a:gd name="T81" fmla="*/ 8 h 450"/>
              <a:gd name="T82" fmla="*/ 84 w 151"/>
              <a:gd name="T83" fmla="*/ 0 h 450"/>
              <a:gd name="T84" fmla="*/ 0 w 151"/>
              <a:gd name="T85" fmla="*/ 0 h 45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51"/>
              <a:gd name="T130" fmla="*/ 0 h 450"/>
              <a:gd name="T131" fmla="*/ 151 w 151"/>
              <a:gd name="T132" fmla="*/ 450 h 450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51" h="450">
                <a:moveTo>
                  <a:pt x="0" y="0"/>
                </a:moveTo>
                <a:lnTo>
                  <a:pt x="0" y="25"/>
                </a:lnTo>
                <a:lnTo>
                  <a:pt x="0" y="42"/>
                </a:lnTo>
                <a:lnTo>
                  <a:pt x="0" y="67"/>
                </a:lnTo>
                <a:lnTo>
                  <a:pt x="0" y="92"/>
                </a:lnTo>
                <a:lnTo>
                  <a:pt x="0" y="117"/>
                </a:lnTo>
                <a:lnTo>
                  <a:pt x="0" y="142"/>
                </a:lnTo>
                <a:lnTo>
                  <a:pt x="8" y="167"/>
                </a:lnTo>
                <a:lnTo>
                  <a:pt x="8" y="183"/>
                </a:lnTo>
                <a:lnTo>
                  <a:pt x="8" y="208"/>
                </a:lnTo>
                <a:lnTo>
                  <a:pt x="16" y="233"/>
                </a:lnTo>
                <a:lnTo>
                  <a:pt x="16" y="258"/>
                </a:lnTo>
                <a:lnTo>
                  <a:pt x="25" y="283"/>
                </a:lnTo>
                <a:lnTo>
                  <a:pt x="25" y="300"/>
                </a:lnTo>
                <a:lnTo>
                  <a:pt x="33" y="325"/>
                </a:lnTo>
                <a:lnTo>
                  <a:pt x="33" y="350"/>
                </a:lnTo>
                <a:lnTo>
                  <a:pt x="42" y="375"/>
                </a:lnTo>
                <a:lnTo>
                  <a:pt x="50" y="392"/>
                </a:lnTo>
                <a:lnTo>
                  <a:pt x="59" y="417"/>
                </a:lnTo>
                <a:lnTo>
                  <a:pt x="67" y="442"/>
                </a:lnTo>
                <a:lnTo>
                  <a:pt x="67" y="450"/>
                </a:lnTo>
                <a:lnTo>
                  <a:pt x="151" y="425"/>
                </a:lnTo>
                <a:lnTo>
                  <a:pt x="143" y="409"/>
                </a:lnTo>
                <a:lnTo>
                  <a:pt x="134" y="384"/>
                </a:lnTo>
                <a:lnTo>
                  <a:pt x="134" y="359"/>
                </a:lnTo>
                <a:lnTo>
                  <a:pt x="126" y="342"/>
                </a:lnTo>
                <a:lnTo>
                  <a:pt x="117" y="317"/>
                </a:lnTo>
                <a:lnTo>
                  <a:pt x="117" y="300"/>
                </a:lnTo>
                <a:lnTo>
                  <a:pt x="109" y="275"/>
                </a:lnTo>
                <a:lnTo>
                  <a:pt x="109" y="258"/>
                </a:lnTo>
                <a:lnTo>
                  <a:pt x="101" y="233"/>
                </a:lnTo>
                <a:lnTo>
                  <a:pt x="101" y="208"/>
                </a:lnTo>
                <a:lnTo>
                  <a:pt x="92" y="192"/>
                </a:lnTo>
                <a:lnTo>
                  <a:pt x="92" y="167"/>
                </a:lnTo>
                <a:lnTo>
                  <a:pt x="92" y="142"/>
                </a:lnTo>
                <a:lnTo>
                  <a:pt x="92" y="125"/>
                </a:lnTo>
                <a:lnTo>
                  <a:pt x="84" y="100"/>
                </a:lnTo>
                <a:lnTo>
                  <a:pt x="84" y="75"/>
                </a:lnTo>
                <a:lnTo>
                  <a:pt x="84" y="58"/>
                </a:lnTo>
                <a:lnTo>
                  <a:pt x="84" y="33"/>
                </a:lnTo>
                <a:lnTo>
                  <a:pt x="84" y="8"/>
                </a:lnTo>
                <a:lnTo>
                  <a:pt x="84" y="0"/>
                </a:lnTo>
                <a:lnTo>
                  <a:pt x="0" y="0"/>
                </a:lnTo>
                <a:close/>
              </a:path>
            </a:pathLst>
          </a:custGeom>
          <a:solidFill>
            <a:srgbClr val="E77F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Rectangle 55"/>
          <p:cNvSpPr>
            <a:spLocks noChangeArrowheads="1"/>
          </p:cNvSpPr>
          <p:nvPr/>
        </p:nvSpPr>
        <p:spPr bwMode="auto">
          <a:xfrm>
            <a:off x="1524000" y="3429000"/>
            <a:ext cx="59213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p22 Xis</a:t>
            </a:r>
            <a:endParaRPr lang="en-US"/>
          </a:p>
        </p:txBody>
      </p:sp>
      <p:sp>
        <p:nvSpPr>
          <p:cNvPr id="134" name="Freeform 56"/>
          <p:cNvSpPr>
            <a:spLocks/>
          </p:cNvSpPr>
          <p:nvPr/>
        </p:nvSpPr>
        <p:spPr bwMode="auto">
          <a:xfrm rot="693905">
            <a:off x="2489200" y="2997200"/>
            <a:ext cx="133350" cy="52388"/>
          </a:xfrm>
          <a:custGeom>
            <a:avLst/>
            <a:gdLst>
              <a:gd name="T0" fmla="*/ 0 w 84"/>
              <a:gd name="T1" fmla="*/ 0 h 33"/>
              <a:gd name="T2" fmla="*/ 0 w 84"/>
              <a:gd name="T3" fmla="*/ 25 h 33"/>
              <a:gd name="T4" fmla="*/ 0 w 84"/>
              <a:gd name="T5" fmla="*/ 33 h 33"/>
              <a:gd name="T6" fmla="*/ 84 w 84"/>
              <a:gd name="T7" fmla="*/ 33 h 33"/>
              <a:gd name="T8" fmla="*/ 84 w 84"/>
              <a:gd name="T9" fmla="*/ 8 h 33"/>
              <a:gd name="T10" fmla="*/ 84 w 84"/>
              <a:gd name="T11" fmla="*/ 8 h 33"/>
              <a:gd name="T12" fmla="*/ 0 w 84"/>
              <a:gd name="T13" fmla="*/ 0 h 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4"/>
              <a:gd name="T22" fmla="*/ 0 h 33"/>
              <a:gd name="T23" fmla="*/ 84 w 84"/>
              <a:gd name="T24" fmla="*/ 33 h 3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4" h="33">
                <a:moveTo>
                  <a:pt x="0" y="0"/>
                </a:moveTo>
                <a:lnTo>
                  <a:pt x="0" y="25"/>
                </a:lnTo>
                <a:lnTo>
                  <a:pt x="0" y="33"/>
                </a:lnTo>
                <a:lnTo>
                  <a:pt x="84" y="33"/>
                </a:lnTo>
                <a:lnTo>
                  <a:pt x="84" y="8"/>
                </a:lnTo>
                <a:lnTo>
                  <a:pt x="0" y="0"/>
                </a:lnTo>
                <a:close/>
              </a:path>
            </a:pathLst>
          </a:custGeom>
          <a:solidFill>
            <a:srgbClr val="00B1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Rectangle 57"/>
          <p:cNvSpPr>
            <a:spLocks noChangeArrowheads="1"/>
          </p:cNvSpPr>
          <p:nvPr/>
        </p:nvSpPr>
        <p:spPr bwMode="auto">
          <a:xfrm>
            <a:off x="1295400" y="2895600"/>
            <a:ext cx="107473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attB*</a:t>
            </a:r>
            <a:endParaRPr lang="en-US"/>
          </a:p>
        </p:txBody>
      </p:sp>
      <p:sp>
        <p:nvSpPr>
          <p:cNvPr id="136" name="Freeform 60"/>
          <p:cNvSpPr>
            <a:spLocks/>
          </p:cNvSpPr>
          <p:nvPr/>
        </p:nvSpPr>
        <p:spPr bwMode="auto">
          <a:xfrm rot="20613488">
            <a:off x="2286000" y="3810000"/>
            <a:ext cx="254000" cy="436563"/>
          </a:xfrm>
          <a:custGeom>
            <a:avLst/>
            <a:gdLst>
              <a:gd name="T0" fmla="*/ 84 w 160"/>
              <a:gd name="T1" fmla="*/ 0 h 275"/>
              <a:gd name="T2" fmla="*/ 76 w 160"/>
              <a:gd name="T3" fmla="*/ 25 h 275"/>
              <a:gd name="T4" fmla="*/ 59 w 160"/>
              <a:gd name="T5" fmla="*/ 41 h 275"/>
              <a:gd name="T6" fmla="*/ 59 w 160"/>
              <a:gd name="T7" fmla="*/ 66 h 275"/>
              <a:gd name="T8" fmla="*/ 50 w 160"/>
              <a:gd name="T9" fmla="*/ 91 h 275"/>
              <a:gd name="T10" fmla="*/ 42 w 160"/>
              <a:gd name="T11" fmla="*/ 108 h 275"/>
              <a:gd name="T12" fmla="*/ 34 w 160"/>
              <a:gd name="T13" fmla="*/ 133 h 275"/>
              <a:gd name="T14" fmla="*/ 25 w 160"/>
              <a:gd name="T15" fmla="*/ 158 h 275"/>
              <a:gd name="T16" fmla="*/ 17 w 160"/>
              <a:gd name="T17" fmla="*/ 175 h 275"/>
              <a:gd name="T18" fmla="*/ 17 w 160"/>
              <a:gd name="T19" fmla="*/ 200 h 275"/>
              <a:gd name="T20" fmla="*/ 8 w 160"/>
              <a:gd name="T21" fmla="*/ 225 h 275"/>
              <a:gd name="T22" fmla="*/ 0 w 160"/>
              <a:gd name="T23" fmla="*/ 250 h 275"/>
              <a:gd name="T24" fmla="*/ 0 w 160"/>
              <a:gd name="T25" fmla="*/ 258 h 275"/>
              <a:gd name="T26" fmla="*/ 84 w 160"/>
              <a:gd name="T27" fmla="*/ 275 h 275"/>
              <a:gd name="T28" fmla="*/ 92 w 160"/>
              <a:gd name="T29" fmla="*/ 258 h 275"/>
              <a:gd name="T30" fmla="*/ 92 w 160"/>
              <a:gd name="T31" fmla="*/ 233 h 275"/>
              <a:gd name="T32" fmla="*/ 101 w 160"/>
              <a:gd name="T33" fmla="*/ 216 h 275"/>
              <a:gd name="T34" fmla="*/ 109 w 160"/>
              <a:gd name="T35" fmla="*/ 191 h 275"/>
              <a:gd name="T36" fmla="*/ 109 w 160"/>
              <a:gd name="T37" fmla="*/ 175 h 275"/>
              <a:gd name="T38" fmla="*/ 118 w 160"/>
              <a:gd name="T39" fmla="*/ 150 h 275"/>
              <a:gd name="T40" fmla="*/ 126 w 160"/>
              <a:gd name="T41" fmla="*/ 133 h 275"/>
              <a:gd name="T42" fmla="*/ 135 w 160"/>
              <a:gd name="T43" fmla="*/ 108 h 275"/>
              <a:gd name="T44" fmla="*/ 143 w 160"/>
              <a:gd name="T45" fmla="*/ 83 h 275"/>
              <a:gd name="T46" fmla="*/ 143 w 160"/>
              <a:gd name="T47" fmla="*/ 66 h 275"/>
              <a:gd name="T48" fmla="*/ 151 w 160"/>
              <a:gd name="T49" fmla="*/ 41 h 275"/>
              <a:gd name="T50" fmla="*/ 160 w 160"/>
              <a:gd name="T51" fmla="*/ 33 h 275"/>
              <a:gd name="T52" fmla="*/ 84 w 160"/>
              <a:gd name="T53" fmla="*/ 0 h 27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60"/>
              <a:gd name="T82" fmla="*/ 0 h 275"/>
              <a:gd name="T83" fmla="*/ 160 w 160"/>
              <a:gd name="T84" fmla="*/ 275 h 27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60" h="275">
                <a:moveTo>
                  <a:pt x="84" y="0"/>
                </a:moveTo>
                <a:lnTo>
                  <a:pt x="76" y="25"/>
                </a:lnTo>
                <a:lnTo>
                  <a:pt x="59" y="41"/>
                </a:lnTo>
                <a:lnTo>
                  <a:pt x="59" y="66"/>
                </a:lnTo>
                <a:lnTo>
                  <a:pt x="50" y="91"/>
                </a:lnTo>
                <a:lnTo>
                  <a:pt x="42" y="108"/>
                </a:lnTo>
                <a:lnTo>
                  <a:pt x="34" y="133"/>
                </a:lnTo>
                <a:lnTo>
                  <a:pt x="25" y="158"/>
                </a:lnTo>
                <a:lnTo>
                  <a:pt x="17" y="175"/>
                </a:lnTo>
                <a:lnTo>
                  <a:pt x="17" y="200"/>
                </a:lnTo>
                <a:lnTo>
                  <a:pt x="8" y="225"/>
                </a:lnTo>
                <a:lnTo>
                  <a:pt x="0" y="250"/>
                </a:lnTo>
                <a:lnTo>
                  <a:pt x="0" y="258"/>
                </a:lnTo>
                <a:lnTo>
                  <a:pt x="84" y="275"/>
                </a:lnTo>
                <a:lnTo>
                  <a:pt x="92" y="258"/>
                </a:lnTo>
                <a:lnTo>
                  <a:pt x="92" y="233"/>
                </a:lnTo>
                <a:lnTo>
                  <a:pt x="101" y="216"/>
                </a:lnTo>
                <a:lnTo>
                  <a:pt x="109" y="191"/>
                </a:lnTo>
                <a:lnTo>
                  <a:pt x="109" y="175"/>
                </a:lnTo>
                <a:lnTo>
                  <a:pt x="118" y="150"/>
                </a:lnTo>
                <a:lnTo>
                  <a:pt x="126" y="133"/>
                </a:lnTo>
                <a:lnTo>
                  <a:pt x="135" y="108"/>
                </a:lnTo>
                <a:lnTo>
                  <a:pt x="143" y="83"/>
                </a:lnTo>
                <a:lnTo>
                  <a:pt x="143" y="66"/>
                </a:lnTo>
                <a:lnTo>
                  <a:pt x="151" y="41"/>
                </a:lnTo>
                <a:lnTo>
                  <a:pt x="160" y="33"/>
                </a:lnTo>
                <a:lnTo>
                  <a:pt x="84" y="0"/>
                </a:lnTo>
                <a:close/>
              </a:path>
            </a:pathLst>
          </a:custGeom>
          <a:solidFill>
            <a:srgbClr val="00B1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Rectangle 61"/>
          <p:cNvSpPr>
            <a:spLocks noChangeArrowheads="1"/>
          </p:cNvSpPr>
          <p:nvPr/>
        </p:nvSpPr>
        <p:spPr bwMode="auto">
          <a:xfrm>
            <a:off x="1219200" y="3962400"/>
            <a:ext cx="10048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attP</a:t>
            </a:r>
            <a:endParaRPr lang="en-US"/>
          </a:p>
        </p:txBody>
      </p:sp>
      <p:sp>
        <p:nvSpPr>
          <p:cNvPr id="138" name="Freeform 62"/>
          <p:cNvSpPr>
            <a:spLocks/>
          </p:cNvSpPr>
          <p:nvPr/>
        </p:nvSpPr>
        <p:spPr bwMode="auto">
          <a:xfrm>
            <a:off x="2517775" y="1730375"/>
            <a:ext cx="1457325" cy="1270000"/>
          </a:xfrm>
          <a:custGeom>
            <a:avLst/>
            <a:gdLst>
              <a:gd name="T0" fmla="*/ 867 w 918"/>
              <a:gd name="T1" fmla="*/ 8 h 800"/>
              <a:gd name="T2" fmla="*/ 825 w 918"/>
              <a:gd name="T3" fmla="*/ 25 h 800"/>
              <a:gd name="T4" fmla="*/ 775 w 918"/>
              <a:gd name="T5" fmla="*/ 42 h 800"/>
              <a:gd name="T6" fmla="*/ 732 w 918"/>
              <a:gd name="T7" fmla="*/ 58 h 800"/>
              <a:gd name="T8" fmla="*/ 690 w 918"/>
              <a:gd name="T9" fmla="*/ 75 h 800"/>
              <a:gd name="T10" fmla="*/ 648 w 918"/>
              <a:gd name="T11" fmla="*/ 92 h 800"/>
              <a:gd name="T12" fmla="*/ 606 w 918"/>
              <a:gd name="T13" fmla="*/ 117 h 800"/>
              <a:gd name="T14" fmla="*/ 564 w 918"/>
              <a:gd name="T15" fmla="*/ 142 h 800"/>
              <a:gd name="T16" fmla="*/ 522 w 918"/>
              <a:gd name="T17" fmla="*/ 167 h 800"/>
              <a:gd name="T18" fmla="*/ 480 w 918"/>
              <a:gd name="T19" fmla="*/ 192 h 800"/>
              <a:gd name="T20" fmla="*/ 446 w 918"/>
              <a:gd name="T21" fmla="*/ 217 h 800"/>
              <a:gd name="T22" fmla="*/ 404 w 918"/>
              <a:gd name="T23" fmla="*/ 242 h 800"/>
              <a:gd name="T24" fmla="*/ 370 w 918"/>
              <a:gd name="T25" fmla="*/ 275 h 800"/>
              <a:gd name="T26" fmla="*/ 337 w 918"/>
              <a:gd name="T27" fmla="*/ 308 h 800"/>
              <a:gd name="T28" fmla="*/ 303 w 918"/>
              <a:gd name="T29" fmla="*/ 342 h 800"/>
              <a:gd name="T30" fmla="*/ 269 w 918"/>
              <a:gd name="T31" fmla="*/ 375 h 800"/>
              <a:gd name="T32" fmla="*/ 236 w 918"/>
              <a:gd name="T33" fmla="*/ 408 h 800"/>
              <a:gd name="T34" fmla="*/ 202 w 918"/>
              <a:gd name="T35" fmla="*/ 442 h 800"/>
              <a:gd name="T36" fmla="*/ 177 w 918"/>
              <a:gd name="T37" fmla="*/ 483 h 800"/>
              <a:gd name="T38" fmla="*/ 143 w 918"/>
              <a:gd name="T39" fmla="*/ 517 h 800"/>
              <a:gd name="T40" fmla="*/ 118 w 918"/>
              <a:gd name="T41" fmla="*/ 559 h 800"/>
              <a:gd name="T42" fmla="*/ 93 w 918"/>
              <a:gd name="T43" fmla="*/ 600 h 800"/>
              <a:gd name="T44" fmla="*/ 67 w 918"/>
              <a:gd name="T45" fmla="*/ 634 h 800"/>
              <a:gd name="T46" fmla="*/ 42 w 918"/>
              <a:gd name="T47" fmla="*/ 675 h 800"/>
              <a:gd name="T48" fmla="*/ 25 w 918"/>
              <a:gd name="T49" fmla="*/ 725 h 800"/>
              <a:gd name="T50" fmla="*/ 8 w 918"/>
              <a:gd name="T51" fmla="*/ 767 h 800"/>
              <a:gd name="T52" fmla="*/ 84 w 918"/>
              <a:gd name="T53" fmla="*/ 800 h 800"/>
              <a:gd name="T54" fmla="*/ 101 w 918"/>
              <a:gd name="T55" fmla="*/ 759 h 800"/>
              <a:gd name="T56" fmla="*/ 126 w 918"/>
              <a:gd name="T57" fmla="*/ 717 h 800"/>
              <a:gd name="T58" fmla="*/ 143 w 918"/>
              <a:gd name="T59" fmla="*/ 684 h 800"/>
              <a:gd name="T60" fmla="*/ 168 w 918"/>
              <a:gd name="T61" fmla="*/ 642 h 800"/>
              <a:gd name="T62" fmla="*/ 194 w 918"/>
              <a:gd name="T63" fmla="*/ 609 h 800"/>
              <a:gd name="T64" fmla="*/ 219 w 918"/>
              <a:gd name="T65" fmla="*/ 567 h 800"/>
              <a:gd name="T66" fmla="*/ 244 w 918"/>
              <a:gd name="T67" fmla="*/ 534 h 800"/>
              <a:gd name="T68" fmla="*/ 269 w 918"/>
              <a:gd name="T69" fmla="*/ 500 h 800"/>
              <a:gd name="T70" fmla="*/ 295 w 918"/>
              <a:gd name="T71" fmla="*/ 467 h 800"/>
              <a:gd name="T72" fmla="*/ 328 w 918"/>
              <a:gd name="T73" fmla="*/ 433 h 800"/>
              <a:gd name="T74" fmla="*/ 362 w 918"/>
              <a:gd name="T75" fmla="*/ 400 h 800"/>
              <a:gd name="T76" fmla="*/ 396 w 918"/>
              <a:gd name="T77" fmla="*/ 375 h 800"/>
              <a:gd name="T78" fmla="*/ 429 w 918"/>
              <a:gd name="T79" fmla="*/ 342 h 800"/>
              <a:gd name="T80" fmla="*/ 463 w 918"/>
              <a:gd name="T81" fmla="*/ 317 h 800"/>
              <a:gd name="T82" fmla="*/ 497 w 918"/>
              <a:gd name="T83" fmla="*/ 283 h 800"/>
              <a:gd name="T84" fmla="*/ 530 w 918"/>
              <a:gd name="T85" fmla="*/ 258 h 800"/>
              <a:gd name="T86" fmla="*/ 573 w 918"/>
              <a:gd name="T87" fmla="*/ 233 h 800"/>
              <a:gd name="T88" fmla="*/ 606 w 918"/>
              <a:gd name="T89" fmla="*/ 217 h 800"/>
              <a:gd name="T90" fmla="*/ 648 w 918"/>
              <a:gd name="T91" fmla="*/ 192 h 800"/>
              <a:gd name="T92" fmla="*/ 682 w 918"/>
              <a:gd name="T93" fmla="*/ 175 h 800"/>
              <a:gd name="T94" fmla="*/ 724 w 918"/>
              <a:gd name="T95" fmla="*/ 150 h 800"/>
              <a:gd name="T96" fmla="*/ 766 w 918"/>
              <a:gd name="T97" fmla="*/ 133 h 800"/>
              <a:gd name="T98" fmla="*/ 808 w 918"/>
              <a:gd name="T99" fmla="*/ 117 h 800"/>
              <a:gd name="T100" fmla="*/ 850 w 918"/>
              <a:gd name="T101" fmla="*/ 108 h 800"/>
              <a:gd name="T102" fmla="*/ 892 w 918"/>
              <a:gd name="T103" fmla="*/ 92 h 800"/>
              <a:gd name="T104" fmla="*/ 918 w 918"/>
              <a:gd name="T105" fmla="*/ 83 h 80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18"/>
              <a:gd name="T160" fmla="*/ 0 h 800"/>
              <a:gd name="T161" fmla="*/ 918 w 918"/>
              <a:gd name="T162" fmla="*/ 800 h 80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18" h="800">
                <a:moveTo>
                  <a:pt x="892" y="0"/>
                </a:moveTo>
                <a:lnTo>
                  <a:pt x="867" y="8"/>
                </a:lnTo>
                <a:lnTo>
                  <a:pt x="842" y="17"/>
                </a:lnTo>
                <a:lnTo>
                  <a:pt x="825" y="25"/>
                </a:lnTo>
                <a:lnTo>
                  <a:pt x="800" y="33"/>
                </a:lnTo>
                <a:lnTo>
                  <a:pt x="775" y="42"/>
                </a:lnTo>
                <a:lnTo>
                  <a:pt x="758" y="50"/>
                </a:lnTo>
                <a:lnTo>
                  <a:pt x="732" y="58"/>
                </a:lnTo>
                <a:lnTo>
                  <a:pt x="716" y="67"/>
                </a:lnTo>
                <a:lnTo>
                  <a:pt x="690" y="75"/>
                </a:lnTo>
                <a:lnTo>
                  <a:pt x="665" y="83"/>
                </a:lnTo>
                <a:lnTo>
                  <a:pt x="648" y="92"/>
                </a:lnTo>
                <a:lnTo>
                  <a:pt x="623" y="108"/>
                </a:lnTo>
                <a:lnTo>
                  <a:pt x="606" y="117"/>
                </a:lnTo>
                <a:lnTo>
                  <a:pt x="581" y="125"/>
                </a:lnTo>
                <a:lnTo>
                  <a:pt x="564" y="142"/>
                </a:lnTo>
                <a:lnTo>
                  <a:pt x="547" y="150"/>
                </a:lnTo>
                <a:lnTo>
                  <a:pt x="522" y="167"/>
                </a:lnTo>
                <a:lnTo>
                  <a:pt x="505" y="175"/>
                </a:lnTo>
                <a:lnTo>
                  <a:pt x="480" y="192"/>
                </a:lnTo>
                <a:lnTo>
                  <a:pt x="463" y="200"/>
                </a:lnTo>
                <a:lnTo>
                  <a:pt x="446" y="217"/>
                </a:lnTo>
                <a:lnTo>
                  <a:pt x="429" y="233"/>
                </a:lnTo>
                <a:lnTo>
                  <a:pt x="404" y="242"/>
                </a:lnTo>
                <a:lnTo>
                  <a:pt x="387" y="258"/>
                </a:lnTo>
                <a:lnTo>
                  <a:pt x="370" y="275"/>
                </a:lnTo>
                <a:lnTo>
                  <a:pt x="354" y="292"/>
                </a:lnTo>
                <a:lnTo>
                  <a:pt x="337" y="308"/>
                </a:lnTo>
                <a:lnTo>
                  <a:pt x="320" y="325"/>
                </a:lnTo>
                <a:lnTo>
                  <a:pt x="303" y="342"/>
                </a:lnTo>
                <a:lnTo>
                  <a:pt x="286" y="358"/>
                </a:lnTo>
                <a:lnTo>
                  <a:pt x="269" y="375"/>
                </a:lnTo>
                <a:lnTo>
                  <a:pt x="253" y="392"/>
                </a:lnTo>
                <a:lnTo>
                  <a:pt x="236" y="408"/>
                </a:lnTo>
                <a:lnTo>
                  <a:pt x="219" y="425"/>
                </a:lnTo>
                <a:lnTo>
                  <a:pt x="202" y="442"/>
                </a:lnTo>
                <a:lnTo>
                  <a:pt x="185" y="458"/>
                </a:lnTo>
                <a:lnTo>
                  <a:pt x="177" y="483"/>
                </a:lnTo>
                <a:lnTo>
                  <a:pt x="160" y="500"/>
                </a:lnTo>
                <a:lnTo>
                  <a:pt x="143" y="517"/>
                </a:lnTo>
                <a:lnTo>
                  <a:pt x="135" y="542"/>
                </a:lnTo>
                <a:lnTo>
                  <a:pt x="118" y="559"/>
                </a:lnTo>
                <a:lnTo>
                  <a:pt x="110" y="575"/>
                </a:lnTo>
                <a:lnTo>
                  <a:pt x="93" y="600"/>
                </a:lnTo>
                <a:lnTo>
                  <a:pt x="84" y="617"/>
                </a:lnTo>
                <a:lnTo>
                  <a:pt x="67" y="634"/>
                </a:lnTo>
                <a:lnTo>
                  <a:pt x="59" y="659"/>
                </a:lnTo>
                <a:lnTo>
                  <a:pt x="42" y="675"/>
                </a:lnTo>
                <a:lnTo>
                  <a:pt x="34" y="700"/>
                </a:lnTo>
                <a:lnTo>
                  <a:pt x="25" y="725"/>
                </a:lnTo>
                <a:lnTo>
                  <a:pt x="17" y="742"/>
                </a:lnTo>
                <a:lnTo>
                  <a:pt x="8" y="767"/>
                </a:lnTo>
                <a:lnTo>
                  <a:pt x="0" y="767"/>
                </a:lnTo>
                <a:lnTo>
                  <a:pt x="84" y="800"/>
                </a:lnTo>
                <a:lnTo>
                  <a:pt x="93" y="784"/>
                </a:lnTo>
                <a:lnTo>
                  <a:pt x="101" y="759"/>
                </a:lnTo>
                <a:lnTo>
                  <a:pt x="110" y="742"/>
                </a:lnTo>
                <a:lnTo>
                  <a:pt x="126" y="717"/>
                </a:lnTo>
                <a:lnTo>
                  <a:pt x="135" y="700"/>
                </a:lnTo>
                <a:lnTo>
                  <a:pt x="143" y="684"/>
                </a:lnTo>
                <a:lnTo>
                  <a:pt x="152" y="659"/>
                </a:lnTo>
                <a:lnTo>
                  <a:pt x="168" y="642"/>
                </a:lnTo>
                <a:lnTo>
                  <a:pt x="177" y="625"/>
                </a:lnTo>
                <a:lnTo>
                  <a:pt x="194" y="609"/>
                </a:lnTo>
                <a:lnTo>
                  <a:pt x="202" y="584"/>
                </a:lnTo>
                <a:lnTo>
                  <a:pt x="219" y="567"/>
                </a:lnTo>
                <a:lnTo>
                  <a:pt x="227" y="550"/>
                </a:lnTo>
                <a:lnTo>
                  <a:pt x="244" y="534"/>
                </a:lnTo>
                <a:lnTo>
                  <a:pt x="253" y="517"/>
                </a:lnTo>
                <a:lnTo>
                  <a:pt x="269" y="500"/>
                </a:lnTo>
                <a:lnTo>
                  <a:pt x="286" y="483"/>
                </a:lnTo>
                <a:lnTo>
                  <a:pt x="295" y="467"/>
                </a:lnTo>
                <a:lnTo>
                  <a:pt x="312" y="450"/>
                </a:lnTo>
                <a:lnTo>
                  <a:pt x="328" y="433"/>
                </a:lnTo>
                <a:lnTo>
                  <a:pt x="345" y="417"/>
                </a:lnTo>
                <a:lnTo>
                  <a:pt x="362" y="400"/>
                </a:lnTo>
                <a:lnTo>
                  <a:pt x="379" y="383"/>
                </a:lnTo>
                <a:lnTo>
                  <a:pt x="396" y="375"/>
                </a:lnTo>
                <a:lnTo>
                  <a:pt x="413" y="358"/>
                </a:lnTo>
                <a:lnTo>
                  <a:pt x="429" y="342"/>
                </a:lnTo>
                <a:lnTo>
                  <a:pt x="446" y="325"/>
                </a:lnTo>
                <a:lnTo>
                  <a:pt x="463" y="317"/>
                </a:lnTo>
                <a:lnTo>
                  <a:pt x="480" y="300"/>
                </a:lnTo>
                <a:lnTo>
                  <a:pt x="497" y="283"/>
                </a:lnTo>
                <a:lnTo>
                  <a:pt x="514" y="275"/>
                </a:lnTo>
                <a:lnTo>
                  <a:pt x="530" y="258"/>
                </a:lnTo>
                <a:lnTo>
                  <a:pt x="547" y="250"/>
                </a:lnTo>
                <a:lnTo>
                  <a:pt x="573" y="233"/>
                </a:lnTo>
                <a:lnTo>
                  <a:pt x="589" y="225"/>
                </a:lnTo>
                <a:lnTo>
                  <a:pt x="606" y="217"/>
                </a:lnTo>
                <a:lnTo>
                  <a:pt x="623" y="200"/>
                </a:lnTo>
                <a:lnTo>
                  <a:pt x="648" y="192"/>
                </a:lnTo>
                <a:lnTo>
                  <a:pt x="665" y="183"/>
                </a:lnTo>
                <a:lnTo>
                  <a:pt x="682" y="175"/>
                </a:lnTo>
                <a:lnTo>
                  <a:pt x="707" y="167"/>
                </a:lnTo>
                <a:lnTo>
                  <a:pt x="724" y="150"/>
                </a:lnTo>
                <a:lnTo>
                  <a:pt x="749" y="142"/>
                </a:lnTo>
                <a:lnTo>
                  <a:pt x="766" y="133"/>
                </a:lnTo>
                <a:lnTo>
                  <a:pt x="783" y="125"/>
                </a:lnTo>
                <a:lnTo>
                  <a:pt x="808" y="117"/>
                </a:lnTo>
                <a:lnTo>
                  <a:pt x="825" y="108"/>
                </a:lnTo>
                <a:lnTo>
                  <a:pt x="850" y="108"/>
                </a:lnTo>
                <a:lnTo>
                  <a:pt x="867" y="100"/>
                </a:lnTo>
                <a:lnTo>
                  <a:pt x="892" y="92"/>
                </a:lnTo>
                <a:lnTo>
                  <a:pt x="909" y="83"/>
                </a:lnTo>
                <a:lnTo>
                  <a:pt x="918" y="83"/>
                </a:lnTo>
                <a:lnTo>
                  <a:pt x="892" y="0"/>
                </a:lnTo>
                <a:close/>
              </a:path>
            </a:pathLst>
          </a:custGeom>
          <a:solidFill>
            <a:srgbClr val="E77F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Rectangle 63"/>
          <p:cNvSpPr>
            <a:spLocks noChangeArrowheads="1"/>
          </p:cNvSpPr>
          <p:nvPr/>
        </p:nvSpPr>
        <p:spPr bwMode="auto">
          <a:xfrm>
            <a:off x="2360613" y="1955800"/>
            <a:ext cx="541337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p22 Int</a:t>
            </a:r>
            <a:endParaRPr lang="en-US"/>
          </a:p>
        </p:txBody>
      </p:sp>
      <p:sp>
        <p:nvSpPr>
          <p:cNvPr id="140" name="Freeform 64"/>
          <p:cNvSpPr>
            <a:spLocks/>
          </p:cNvSpPr>
          <p:nvPr/>
        </p:nvSpPr>
        <p:spPr bwMode="auto">
          <a:xfrm>
            <a:off x="3948113" y="1651000"/>
            <a:ext cx="520700" cy="211138"/>
          </a:xfrm>
          <a:custGeom>
            <a:avLst/>
            <a:gdLst>
              <a:gd name="T0" fmla="*/ 328 w 328"/>
              <a:gd name="T1" fmla="*/ 25 h 133"/>
              <a:gd name="T2" fmla="*/ 311 w 328"/>
              <a:gd name="T3" fmla="*/ 25 h 133"/>
              <a:gd name="T4" fmla="*/ 286 w 328"/>
              <a:gd name="T5" fmla="*/ 25 h 133"/>
              <a:gd name="T6" fmla="*/ 261 w 328"/>
              <a:gd name="T7" fmla="*/ 25 h 133"/>
              <a:gd name="T8" fmla="*/ 236 w 328"/>
              <a:gd name="T9" fmla="*/ 33 h 133"/>
              <a:gd name="T10" fmla="*/ 219 w 328"/>
              <a:gd name="T11" fmla="*/ 33 h 133"/>
              <a:gd name="T12" fmla="*/ 193 w 328"/>
              <a:gd name="T13" fmla="*/ 33 h 133"/>
              <a:gd name="T14" fmla="*/ 168 w 328"/>
              <a:gd name="T15" fmla="*/ 42 h 133"/>
              <a:gd name="T16" fmla="*/ 143 w 328"/>
              <a:gd name="T17" fmla="*/ 42 h 133"/>
              <a:gd name="T18" fmla="*/ 126 w 328"/>
              <a:gd name="T19" fmla="*/ 42 h 133"/>
              <a:gd name="T20" fmla="*/ 118 w 328"/>
              <a:gd name="T21" fmla="*/ 42 h 133"/>
              <a:gd name="T22" fmla="*/ 109 w 328"/>
              <a:gd name="T23" fmla="*/ 0 h 133"/>
              <a:gd name="T24" fmla="*/ 0 w 328"/>
              <a:gd name="T25" fmla="*/ 92 h 133"/>
              <a:gd name="T26" fmla="*/ 135 w 328"/>
              <a:gd name="T27" fmla="*/ 133 h 133"/>
              <a:gd name="T28" fmla="*/ 126 w 328"/>
              <a:gd name="T29" fmla="*/ 92 h 133"/>
              <a:gd name="T30" fmla="*/ 151 w 328"/>
              <a:gd name="T31" fmla="*/ 83 h 133"/>
              <a:gd name="T32" fmla="*/ 168 w 328"/>
              <a:gd name="T33" fmla="*/ 83 h 133"/>
              <a:gd name="T34" fmla="*/ 193 w 328"/>
              <a:gd name="T35" fmla="*/ 75 h 133"/>
              <a:gd name="T36" fmla="*/ 219 w 328"/>
              <a:gd name="T37" fmla="*/ 75 h 133"/>
              <a:gd name="T38" fmla="*/ 236 w 328"/>
              <a:gd name="T39" fmla="*/ 75 h 133"/>
              <a:gd name="T40" fmla="*/ 261 w 328"/>
              <a:gd name="T41" fmla="*/ 75 h 133"/>
              <a:gd name="T42" fmla="*/ 286 w 328"/>
              <a:gd name="T43" fmla="*/ 75 h 133"/>
              <a:gd name="T44" fmla="*/ 303 w 328"/>
              <a:gd name="T45" fmla="*/ 67 h 133"/>
              <a:gd name="T46" fmla="*/ 328 w 328"/>
              <a:gd name="T47" fmla="*/ 67 h 133"/>
              <a:gd name="T48" fmla="*/ 328 w 328"/>
              <a:gd name="T49" fmla="*/ 67 h 133"/>
              <a:gd name="T50" fmla="*/ 328 w 328"/>
              <a:gd name="T51" fmla="*/ 25 h 13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28"/>
              <a:gd name="T79" fmla="*/ 0 h 133"/>
              <a:gd name="T80" fmla="*/ 328 w 328"/>
              <a:gd name="T81" fmla="*/ 133 h 133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28" h="133">
                <a:moveTo>
                  <a:pt x="328" y="25"/>
                </a:moveTo>
                <a:lnTo>
                  <a:pt x="311" y="25"/>
                </a:lnTo>
                <a:lnTo>
                  <a:pt x="286" y="25"/>
                </a:lnTo>
                <a:lnTo>
                  <a:pt x="261" y="25"/>
                </a:lnTo>
                <a:lnTo>
                  <a:pt x="236" y="33"/>
                </a:lnTo>
                <a:lnTo>
                  <a:pt x="219" y="33"/>
                </a:lnTo>
                <a:lnTo>
                  <a:pt x="193" y="33"/>
                </a:lnTo>
                <a:lnTo>
                  <a:pt x="168" y="42"/>
                </a:lnTo>
                <a:lnTo>
                  <a:pt x="143" y="42"/>
                </a:lnTo>
                <a:lnTo>
                  <a:pt x="126" y="42"/>
                </a:lnTo>
                <a:lnTo>
                  <a:pt x="118" y="42"/>
                </a:lnTo>
                <a:lnTo>
                  <a:pt x="109" y="0"/>
                </a:lnTo>
                <a:lnTo>
                  <a:pt x="0" y="92"/>
                </a:lnTo>
                <a:lnTo>
                  <a:pt x="135" y="133"/>
                </a:lnTo>
                <a:lnTo>
                  <a:pt x="126" y="92"/>
                </a:lnTo>
                <a:lnTo>
                  <a:pt x="151" y="83"/>
                </a:lnTo>
                <a:lnTo>
                  <a:pt x="168" y="83"/>
                </a:lnTo>
                <a:lnTo>
                  <a:pt x="193" y="75"/>
                </a:lnTo>
                <a:lnTo>
                  <a:pt x="219" y="75"/>
                </a:lnTo>
                <a:lnTo>
                  <a:pt x="236" y="75"/>
                </a:lnTo>
                <a:lnTo>
                  <a:pt x="261" y="75"/>
                </a:lnTo>
                <a:lnTo>
                  <a:pt x="286" y="75"/>
                </a:lnTo>
                <a:lnTo>
                  <a:pt x="303" y="67"/>
                </a:lnTo>
                <a:lnTo>
                  <a:pt x="328" y="67"/>
                </a:lnTo>
                <a:lnTo>
                  <a:pt x="328" y="25"/>
                </a:lnTo>
                <a:close/>
              </a:path>
            </a:pathLst>
          </a:custGeom>
          <a:solidFill>
            <a:srgbClr val="FF7C80"/>
          </a:solidFill>
          <a:ln w="12700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Rectangle 65"/>
          <p:cNvSpPr>
            <a:spLocks noChangeArrowheads="1"/>
          </p:cNvSpPr>
          <p:nvPr/>
        </p:nvSpPr>
        <p:spPr bwMode="auto">
          <a:xfrm>
            <a:off x="4759325" y="1279525"/>
            <a:ext cx="54292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PLtetR</a:t>
            </a:r>
            <a:endParaRPr lang="en-US"/>
          </a:p>
        </p:txBody>
      </p:sp>
      <p:sp>
        <p:nvSpPr>
          <p:cNvPr id="142" name="Freeform 68"/>
          <p:cNvSpPr>
            <a:spLocks/>
          </p:cNvSpPr>
          <p:nvPr/>
        </p:nvSpPr>
        <p:spPr bwMode="auto">
          <a:xfrm rot="19840856" flipH="1">
            <a:off x="2667000" y="4784725"/>
            <a:ext cx="195263" cy="346075"/>
          </a:xfrm>
          <a:custGeom>
            <a:avLst/>
            <a:gdLst>
              <a:gd name="T0" fmla="*/ 51 w 123"/>
              <a:gd name="T1" fmla="*/ 0 h 218"/>
              <a:gd name="T2" fmla="*/ 43 w 123"/>
              <a:gd name="T3" fmla="*/ 23 h 218"/>
              <a:gd name="T4" fmla="*/ 43 w 123"/>
              <a:gd name="T5" fmla="*/ 45 h 218"/>
              <a:gd name="T6" fmla="*/ 43 w 123"/>
              <a:gd name="T7" fmla="*/ 68 h 218"/>
              <a:gd name="T8" fmla="*/ 36 w 123"/>
              <a:gd name="T9" fmla="*/ 90 h 218"/>
              <a:gd name="T10" fmla="*/ 36 w 123"/>
              <a:gd name="T11" fmla="*/ 98 h 218"/>
              <a:gd name="T12" fmla="*/ 0 w 123"/>
              <a:gd name="T13" fmla="*/ 98 h 218"/>
              <a:gd name="T14" fmla="*/ 58 w 123"/>
              <a:gd name="T15" fmla="*/ 218 h 218"/>
              <a:gd name="T16" fmla="*/ 123 w 123"/>
              <a:gd name="T17" fmla="*/ 105 h 218"/>
              <a:gd name="T18" fmla="*/ 80 w 123"/>
              <a:gd name="T19" fmla="*/ 98 h 218"/>
              <a:gd name="T20" fmla="*/ 80 w 123"/>
              <a:gd name="T21" fmla="*/ 75 h 218"/>
              <a:gd name="T22" fmla="*/ 80 w 123"/>
              <a:gd name="T23" fmla="*/ 60 h 218"/>
              <a:gd name="T24" fmla="*/ 87 w 123"/>
              <a:gd name="T25" fmla="*/ 38 h 218"/>
              <a:gd name="T26" fmla="*/ 87 w 123"/>
              <a:gd name="T27" fmla="*/ 15 h 218"/>
              <a:gd name="T28" fmla="*/ 87 w 123"/>
              <a:gd name="T29" fmla="*/ 8 h 218"/>
              <a:gd name="T30" fmla="*/ 51 w 123"/>
              <a:gd name="T31" fmla="*/ 0 h 21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3"/>
              <a:gd name="T49" fmla="*/ 0 h 218"/>
              <a:gd name="T50" fmla="*/ 123 w 123"/>
              <a:gd name="T51" fmla="*/ 218 h 21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3" h="218">
                <a:moveTo>
                  <a:pt x="51" y="0"/>
                </a:moveTo>
                <a:lnTo>
                  <a:pt x="43" y="23"/>
                </a:lnTo>
                <a:lnTo>
                  <a:pt x="43" y="45"/>
                </a:lnTo>
                <a:lnTo>
                  <a:pt x="43" y="68"/>
                </a:lnTo>
                <a:lnTo>
                  <a:pt x="36" y="90"/>
                </a:lnTo>
                <a:lnTo>
                  <a:pt x="36" y="98"/>
                </a:lnTo>
                <a:lnTo>
                  <a:pt x="0" y="98"/>
                </a:lnTo>
                <a:lnTo>
                  <a:pt x="58" y="218"/>
                </a:lnTo>
                <a:lnTo>
                  <a:pt x="123" y="105"/>
                </a:lnTo>
                <a:lnTo>
                  <a:pt x="80" y="98"/>
                </a:lnTo>
                <a:lnTo>
                  <a:pt x="80" y="75"/>
                </a:lnTo>
                <a:lnTo>
                  <a:pt x="80" y="60"/>
                </a:lnTo>
                <a:lnTo>
                  <a:pt x="87" y="38"/>
                </a:lnTo>
                <a:lnTo>
                  <a:pt x="87" y="15"/>
                </a:lnTo>
                <a:lnTo>
                  <a:pt x="87" y="8"/>
                </a:lnTo>
                <a:lnTo>
                  <a:pt x="51" y="0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Rectangle 46"/>
          <p:cNvSpPr>
            <a:spLocks noChangeArrowheads="1"/>
          </p:cNvSpPr>
          <p:nvPr/>
        </p:nvSpPr>
        <p:spPr bwMode="auto">
          <a:xfrm>
            <a:off x="3153620" y="3239572"/>
            <a:ext cx="3101856" cy="64633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0" u="none" dirty="0" smtClean="0">
                <a:solidFill>
                  <a:srgbClr val="FF0000"/>
                </a:solidFill>
                <a:latin typeface="Corbel"/>
                <a:cs typeface="Corbel"/>
              </a:rPr>
              <a:t>Switch so that it reads through</a:t>
            </a:r>
          </a:p>
          <a:p>
            <a:pPr algn="l">
              <a:buFontTx/>
              <a:buNone/>
            </a:pPr>
            <a:r>
              <a:rPr lang="en-US" dirty="0" smtClean="0">
                <a:solidFill>
                  <a:srgbClr val="FF0000"/>
                </a:solidFill>
                <a:latin typeface="Corbel"/>
                <a:cs typeface="Corbel"/>
              </a:rPr>
              <a:t>B* site, rather than </a:t>
            </a:r>
            <a:r>
              <a:rPr lang="en-US" dirty="0" err="1" smtClean="0">
                <a:solidFill>
                  <a:srgbClr val="FF0000"/>
                </a:solidFill>
                <a:latin typeface="Corbel"/>
                <a:cs typeface="Corbel"/>
              </a:rPr>
              <a:t>attP</a:t>
            </a:r>
            <a:r>
              <a:rPr lang="en-US" dirty="0" smtClean="0">
                <a:solidFill>
                  <a:srgbClr val="FF0000"/>
                </a:solidFill>
                <a:latin typeface="Corbel"/>
                <a:cs typeface="Corbel"/>
              </a:rPr>
              <a:t>?</a:t>
            </a:r>
            <a:endParaRPr lang="en-US" b="0" u="none" dirty="0">
              <a:solidFill>
                <a:srgbClr val="FF0000"/>
              </a:solidFill>
              <a:latin typeface="Corbel"/>
              <a:cs typeface="Corbel"/>
            </a:endParaRPr>
          </a:p>
        </p:txBody>
      </p:sp>
      <p:sp>
        <p:nvSpPr>
          <p:cNvPr id="144" name="Line 47"/>
          <p:cNvSpPr>
            <a:spLocks noChangeShapeType="1"/>
          </p:cNvSpPr>
          <p:nvPr/>
        </p:nvSpPr>
        <p:spPr bwMode="auto">
          <a:xfrm flipV="1">
            <a:off x="5668220" y="3010972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Rectangle 46"/>
          <p:cNvSpPr>
            <a:spLocks noChangeArrowheads="1"/>
          </p:cNvSpPr>
          <p:nvPr/>
        </p:nvSpPr>
        <p:spPr bwMode="auto">
          <a:xfrm>
            <a:off x="5745489" y="5590272"/>
            <a:ext cx="2191488" cy="64633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dirty="0" smtClean="0">
                <a:solidFill>
                  <a:srgbClr val="FF0000"/>
                </a:solidFill>
                <a:latin typeface="Corbel"/>
                <a:cs typeface="Corbel"/>
              </a:rPr>
              <a:t>Again, why i</a:t>
            </a:r>
            <a:r>
              <a:rPr lang="en-US" b="0" u="none" dirty="0" smtClean="0">
                <a:solidFill>
                  <a:srgbClr val="FF0000"/>
                </a:solidFill>
                <a:latin typeface="Corbel"/>
                <a:cs typeface="Corbel"/>
              </a:rPr>
              <a:t>nverting </a:t>
            </a:r>
          </a:p>
          <a:p>
            <a:pPr algn="l">
              <a:buFontTx/>
              <a:buNone/>
            </a:pPr>
            <a:r>
              <a:rPr lang="en-US" b="0" u="none" dirty="0" smtClean="0">
                <a:solidFill>
                  <a:srgbClr val="FF0000"/>
                </a:solidFill>
                <a:latin typeface="Corbel"/>
                <a:cs typeface="Corbel"/>
              </a:rPr>
              <a:t>full lambda and GFP?</a:t>
            </a:r>
          </a:p>
        </p:txBody>
      </p:sp>
      <p:sp>
        <p:nvSpPr>
          <p:cNvPr id="146" name="Line 47"/>
          <p:cNvSpPr>
            <a:spLocks noChangeShapeType="1"/>
          </p:cNvSpPr>
          <p:nvPr/>
        </p:nvSpPr>
        <p:spPr bwMode="auto">
          <a:xfrm flipH="1" flipV="1">
            <a:off x="6916738" y="5357813"/>
            <a:ext cx="366712" cy="10343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Concerns remained</a:t>
            </a:r>
          </a:p>
        </p:txBody>
      </p:sp>
      <p:sp>
        <p:nvSpPr>
          <p:cNvPr id="51" name="Oval 66"/>
          <p:cNvSpPr>
            <a:spLocks noChangeArrowheads="1"/>
          </p:cNvSpPr>
          <p:nvPr/>
        </p:nvSpPr>
        <p:spPr bwMode="auto">
          <a:xfrm>
            <a:off x="1181100" y="1701800"/>
            <a:ext cx="4191000" cy="419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Freeform 22"/>
          <p:cNvSpPr>
            <a:spLocks/>
          </p:cNvSpPr>
          <p:nvPr/>
        </p:nvSpPr>
        <p:spPr bwMode="auto">
          <a:xfrm>
            <a:off x="3276600" y="1730375"/>
            <a:ext cx="39688" cy="1588"/>
          </a:xfrm>
          <a:custGeom>
            <a:avLst/>
            <a:gdLst>
              <a:gd name="T0" fmla="*/ 0 w 25"/>
              <a:gd name="T1" fmla="*/ 0 h 1588"/>
              <a:gd name="T2" fmla="*/ 25 w 25"/>
              <a:gd name="T3" fmla="*/ 0 h 1588"/>
              <a:gd name="T4" fmla="*/ 25 w 25"/>
              <a:gd name="T5" fmla="*/ 0 h 1588"/>
              <a:gd name="T6" fmla="*/ 0 60000 65536"/>
              <a:gd name="T7" fmla="*/ 0 60000 65536"/>
              <a:gd name="T8" fmla="*/ 0 60000 65536"/>
              <a:gd name="T9" fmla="*/ 0 w 25"/>
              <a:gd name="T10" fmla="*/ 0 h 1588"/>
              <a:gd name="T11" fmla="*/ 25 w 25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" h="1588">
                <a:moveTo>
                  <a:pt x="0" y="0"/>
                </a:moveTo>
                <a:lnTo>
                  <a:pt x="25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23"/>
          <p:cNvSpPr>
            <a:spLocks noChangeShapeType="1"/>
          </p:cNvSpPr>
          <p:nvPr/>
        </p:nvSpPr>
        <p:spPr bwMode="auto">
          <a:xfrm>
            <a:off x="5121275" y="2828925"/>
            <a:ext cx="12700" cy="26988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24"/>
          <p:cNvSpPr>
            <a:spLocks noChangeShapeType="1"/>
          </p:cNvSpPr>
          <p:nvPr/>
        </p:nvSpPr>
        <p:spPr bwMode="auto">
          <a:xfrm>
            <a:off x="5294313" y="3305175"/>
            <a:ext cx="14287" cy="127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25"/>
          <p:cNvSpPr>
            <a:spLocks noChangeShapeType="1"/>
          </p:cNvSpPr>
          <p:nvPr/>
        </p:nvSpPr>
        <p:spPr bwMode="auto">
          <a:xfrm>
            <a:off x="5348288" y="3557588"/>
            <a:ext cx="1587" cy="254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26"/>
          <p:cNvSpPr>
            <a:spLocks/>
          </p:cNvSpPr>
          <p:nvPr/>
        </p:nvSpPr>
        <p:spPr bwMode="auto">
          <a:xfrm>
            <a:off x="5360988" y="3622675"/>
            <a:ext cx="1587" cy="39688"/>
          </a:xfrm>
          <a:custGeom>
            <a:avLst/>
            <a:gdLst>
              <a:gd name="T0" fmla="*/ 0 w 1587"/>
              <a:gd name="T1" fmla="*/ 0 h 25"/>
              <a:gd name="T2" fmla="*/ 0 w 1587"/>
              <a:gd name="T3" fmla="*/ 25 h 25"/>
              <a:gd name="T4" fmla="*/ 0 w 1587"/>
              <a:gd name="T5" fmla="*/ 25 h 25"/>
              <a:gd name="T6" fmla="*/ 0 60000 65536"/>
              <a:gd name="T7" fmla="*/ 0 60000 65536"/>
              <a:gd name="T8" fmla="*/ 0 60000 65536"/>
              <a:gd name="T9" fmla="*/ 0 w 1587"/>
              <a:gd name="T10" fmla="*/ 0 h 25"/>
              <a:gd name="T11" fmla="*/ 1587 w 1587"/>
              <a:gd name="T12" fmla="*/ 25 h 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7" h="25">
                <a:moveTo>
                  <a:pt x="0" y="0"/>
                </a:moveTo>
                <a:lnTo>
                  <a:pt x="0" y="25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27"/>
          <p:cNvSpPr>
            <a:spLocks/>
          </p:cNvSpPr>
          <p:nvPr/>
        </p:nvSpPr>
        <p:spPr bwMode="auto">
          <a:xfrm>
            <a:off x="5334000" y="4138613"/>
            <a:ext cx="1588" cy="39687"/>
          </a:xfrm>
          <a:custGeom>
            <a:avLst/>
            <a:gdLst>
              <a:gd name="T0" fmla="*/ 0 w 1588"/>
              <a:gd name="T1" fmla="*/ 0 h 25"/>
              <a:gd name="T2" fmla="*/ 0 w 1588"/>
              <a:gd name="T3" fmla="*/ 17 h 25"/>
              <a:gd name="T4" fmla="*/ 0 w 1588"/>
              <a:gd name="T5" fmla="*/ 25 h 25"/>
              <a:gd name="T6" fmla="*/ 0 60000 65536"/>
              <a:gd name="T7" fmla="*/ 0 60000 65536"/>
              <a:gd name="T8" fmla="*/ 0 60000 65536"/>
              <a:gd name="T9" fmla="*/ 0 w 1588"/>
              <a:gd name="T10" fmla="*/ 0 h 25"/>
              <a:gd name="T11" fmla="*/ 1588 w 1588"/>
              <a:gd name="T12" fmla="*/ 25 h 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8" h="25">
                <a:moveTo>
                  <a:pt x="0" y="0"/>
                </a:moveTo>
                <a:lnTo>
                  <a:pt x="0" y="17"/>
                </a:lnTo>
                <a:lnTo>
                  <a:pt x="0" y="25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Freeform 28"/>
          <p:cNvSpPr>
            <a:spLocks/>
          </p:cNvSpPr>
          <p:nvPr/>
        </p:nvSpPr>
        <p:spPr bwMode="auto">
          <a:xfrm>
            <a:off x="4492625" y="5357813"/>
            <a:ext cx="187325" cy="158750"/>
          </a:xfrm>
          <a:custGeom>
            <a:avLst/>
            <a:gdLst>
              <a:gd name="T0" fmla="*/ 118 w 118"/>
              <a:gd name="T1" fmla="*/ 0 h 100"/>
              <a:gd name="T2" fmla="*/ 101 w 118"/>
              <a:gd name="T3" fmla="*/ 16 h 100"/>
              <a:gd name="T4" fmla="*/ 84 w 118"/>
              <a:gd name="T5" fmla="*/ 33 h 100"/>
              <a:gd name="T6" fmla="*/ 59 w 118"/>
              <a:gd name="T7" fmla="*/ 50 h 100"/>
              <a:gd name="T8" fmla="*/ 42 w 118"/>
              <a:gd name="T9" fmla="*/ 58 h 100"/>
              <a:gd name="T10" fmla="*/ 25 w 118"/>
              <a:gd name="T11" fmla="*/ 75 h 100"/>
              <a:gd name="T12" fmla="*/ 8 w 118"/>
              <a:gd name="T13" fmla="*/ 91 h 100"/>
              <a:gd name="T14" fmla="*/ 0 w 118"/>
              <a:gd name="T15" fmla="*/ 100 h 1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8"/>
              <a:gd name="T25" fmla="*/ 0 h 100"/>
              <a:gd name="T26" fmla="*/ 118 w 118"/>
              <a:gd name="T27" fmla="*/ 100 h 1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8" h="100">
                <a:moveTo>
                  <a:pt x="118" y="0"/>
                </a:moveTo>
                <a:lnTo>
                  <a:pt x="101" y="16"/>
                </a:lnTo>
                <a:lnTo>
                  <a:pt x="84" y="33"/>
                </a:lnTo>
                <a:lnTo>
                  <a:pt x="59" y="50"/>
                </a:lnTo>
                <a:lnTo>
                  <a:pt x="42" y="58"/>
                </a:lnTo>
                <a:lnTo>
                  <a:pt x="25" y="75"/>
                </a:lnTo>
                <a:lnTo>
                  <a:pt x="8" y="91"/>
                </a:lnTo>
                <a:lnTo>
                  <a:pt x="0" y="10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29"/>
          <p:cNvSpPr>
            <a:spLocks/>
          </p:cNvSpPr>
          <p:nvPr/>
        </p:nvSpPr>
        <p:spPr bwMode="auto">
          <a:xfrm>
            <a:off x="2835275" y="5846763"/>
            <a:ext cx="254000" cy="39687"/>
          </a:xfrm>
          <a:custGeom>
            <a:avLst/>
            <a:gdLst>
              <a:gd name="T0" fmla="*/ 160 w 160"/>
              <a:gd name="T1" fmla="*/ 25 h 25"/>
              <a:gd name="T2" fmla="*/ 135 w 160"/>
              <a:gd name="T3" fmla="*/ 25 h 25"/>
              <a:gd name="T4" fmla="*/ 110 w 160"/>
              <a:gd name="T5" fmla="*/ 25 h 25"/>
              <a:gd name="T6" fmla="*/ 84 w 160"/>
              <a:gd name="T7" fmla="*/ 17 h 25"/>
              <a:gd name="T8" fmla="*/ 68 w 160"/>
              <a:gd name="T9" fmla="*/ 17 h 25"/>
              <a:gd name="T10" fmla="*/ 42 w 160"/>
              <a:gd name="T11" fmla="*/ 8 h 25"/>
              <a:gd name="T12" fmla="*/ 17 w 160"/>
              <a:gd name="T13" fmla="*/ 8 h 25"/>
              <a:gd name="T14" fmla="*/ 0 w 160"/>
              <a:gd name="T15" fmla="*/ 0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60"/>
              <a:gd name="T25" fmla="*/ 0 h 25"/>
              <a:gd name="T26" fmla="*/ 160 w 160"/>
              <a:gd name="T27" fmla="*/ 25 h 2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60" h="25">
                <a:moveTo>
                  <a:pt x="160" y="25"/>
                </a:moveTo>
                <a:lnTo>
                  <a:pt x="135" y="25"/>
                </a:lnTo>
                <a:lnTo>
                  <a:pt x="110" y="25"/>
                </a:lnTo>
                <a:lnTo>
                  <a:pt x="84" y="17"/>
                </a:lnTo>
                <a:lnTo>
                  <a:pt x="68" y="17"/>
                </a:lnTo>
                <a:lnTo>
                  <a:pt x="42" y="8"/>
                </a:lnTo>
                <a:lnTo>
                  <a:pt x="17" y="8"/>
                </a:lnTo>
                <a:lnTo>
                  <a:pt x="0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Freeform 30"/>
          <p:cNvSpPr>
            <a:spLocks/>
          </p:cNvSpPr>
          <p:nvPr/>
        </p:nvSpPr>
        <p:spPr bwMode="auto">
          <a:xfrm>
            <a:off x="1298575" y="4470400"/>
            <a:ext cx="334963" cy="622300"/>
          </a:xfrm>
          <a:custGeom>
            <a:avLst/>
            <a:gdLst>
              <a:gd name="T0" fmla="*/ 211 w 211"/>
              <a:gd name="T1" fmla="*/ 392 h 392"/>
              <a:gd name="T2" fmla="*/ 194 w 211"/>
              <a:gd name="T3" fmla="*/ 375 h 392"/>
              <a:gd name="T4" fmla="*/ 185 w 211"/>
              <a:gd name="T5" fmla="*/ 350 h 392"/>
              <a:gd name="T6" fmla="*/ 168 w 211"/>
              <a:gd name="T7" fmla="*/ 333 h 392"/>
              <a:gd name="T8" fmla="*/ 152 w 211"/>
              <a:gd name="T9" fmla="*/ 317 h 392"/>
              <a:gd name="T10" fmla="*/ 143 w 211"/>
              <a:gd name="T11" fmla="*/ 300 h 392"/>
              <a:gd name="T12" fmla="*/ 126 w 211"/>
              <a:gd name="T13" fmla="*/ 275 h 392"/>
              <a:gd name="T14" fmla="*/ 118 w 211"/>
              <a:gd name="T15" fmla="*/ 258 h 392"/>
              <a:gd name="T16" fmla="*/ 110 w 211"/>
              <a:gd name="T17" fmla="*/ 242 h 392"/>
              <a:gd name="T18" fmla="*/ 93 w 211"/>
              <a:gd name="T19" fmla="*/ 217 h 392"/>
              <a:gd name="T20" fmla="*/ 84 w 211"/>
              <a:gd name="T21" fmla="*/ 200 h 392"/>
              <a:gd name="T22" fmla="*/ 76 w 211"/>
              <a:gd name="T23" fmla="*/ 175 h 392"/>
              <a:gd name="T24" fmla="*/ 67 w 211"/>
              <a:gd name="T25" fmla="*/ 158 h 392"/>
              <a:gd name="T26" fmla="*/ 51 w 211"/>
              <a:gd name="T27" fmla="*/ 133 h 392"/>
              <a:gd name="T28" fmla="*/ 42 w 211"/>
              <a:gd name="T29" fmla="*/ 117 h 392"/>
              <a:gd name="T30" fmla="*/ 34 w 211"/>
              <a:gd name="T31" fmla="*/ 92 h 392"/>
              <a:gd name="T32" fmla="*/ 25 w 211"/>
              <a:gd name="T33" fmla="*/ 75 h 392"/>
              <a:gd name="T34" fmla="*/ 17 w 211"/>
              <a:gd name="T35" fmla="*/ 50 h 392"/>
              <a:gd name="T36" fmla="*/ 8 w 211"/>
              <a:gd name="T37" fmla="*/ 33 h 392"/>
              <a:gd name="T38" fmla="*/ 0 w 211"/>
              <a:gd name="T39" fmla="*/ 8 h 392"/>
              <a:gd name="T40" fmla="*/ 0 w 211"/>
              <a:gd name="T41" fmla="*/ 0 h 39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11"/>
              <a:gd name="T64" fmla="*/ 0 h 392"/>
              <a:gd name="T65" fmla="*/ 211 w 211"/>
              <a:gd name="T66" fmla="*/ 392 h 39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11" h="392">
                <a:moveTo>
                  <a:pt x="211" y="392"/>
                </a:moveTo>
                <a:lnTo>
                  <a:pt x="194" y="375"/>
                </a:lnTo>
                <a:lnTo>
                  <a:pt x="185" y="350"/>
                </a:lnTo>
                <a:lnTo>
                  <a:pt x="168" y="333"/>
                </a:lnTo>
                <a:lnTo>
                  <a:pt x="152" y="317"/>
                </a:lnTo>
                <a:lnTo>
                  <a:pt x="143" y="300"/>
                </a:lnTo>
                <a:lnTo>
                  <a:pt x="126" y="275"/>
                </a:lnTo>
                <a:lnTo>
                  <a:pt x="118" y="258"/>
                </a:lnTo>
                <a:lnTo>
                  <a:pt x="110" y="242"/>
                </a:lnTo>
                <a:lnTo>
                  <a:pt x="93" y="217"/>
                </a:lnTo>
                <a:lnTo>
                  <a:pt x="84" y="200"/>
                </a:lnTo>
                <a:lnTo>
                  <a:pt x="76" y="175"/>
                </a:lnTo>
                <a:lnTo>
                  <a:pt x="67" y="158"/>
                </a:lnTo>
                <a:lnTo>
                  <a:pt x="51" y="133"/>
                </a:lnTo>
                <a:lnTo>
                  <a:pt x="42" y="117"/>
                </a:lnTo>
                <a:lnTo>
                  <a:pt x="34" y="92"/>
                </a:lnTo>
                <a:lnTo>
                  <a:pt x="25" y="75"/>
                </a:lnTo>
                <a:lnTo>
                  <a:pt x="17" y="50"/>
                </a:lnTo>
                <a:lnTo>
                  <a:pt x="8" y="33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Freeform 31"/>
          <p:cNvSpPr>
            <a:spLocks/>
          </p:cNvSpPr>
          <p:nvPr/>
        </p:nvSpPr>
        <p:spPr bwMode="auto">
          <a:xfrm>
            <a:off x="1192213" y="3729038"/>
            <a:ext cx="1587" cy="39687"/>
          </a:xfrm>
          <a:custGeom>
            <a:avLst/>
            <a:gdLst>
              <a:gd name="T0" fmla="*/ 0 w 1587"/>
              <a:gd name="T1" fmla="*/ 25 h 25"/>
              <a:gd name="T2" fmla="*/ 0 w 1587"/>
              <a:gd name="T3" fmla="*/ 0 h 25"/>
              <a:gd name="T4" fmla="*/ 0 w 1587"/>
              <a:gd name="T5" fmla="*/ 0 h 25"/>
              <a:gd name="T6" fmla="*/ 0 60000 65536"/>
              <a:gd name="T7" fmla="*/ 0 60000 65536"/>
              <a:gd name="T8" fmla="*/ 0 60000 65536"/>
              <a:gd name="T9" fmla="*/ 0 w 1587"/>
              <a:gd name="T10" fmla="*/ 0 h 25"/>
              <a:gd name="T11" fmla="*/ 1587 w 1587"/>
              <a:gd name="T12" fmla="*/ 25 h 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7" h="25">
                <a:moveTo>
                  <a:pt x="0" y="25"/>
                </a:moveTo>
                <a:lnTo>
                  <a:pt x="0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32"/>
          <p:cNvSpPr>
            <a:spLocks noChangeShapeType="1"/>
          </p:cNvSpPr>
          <p:nvPr/>
        </p:nvSpPr>
        <p:spPr bwMode="auto">
          <a:xfrm flipV="1">
            <a:off x="1192213" y="3662363"/>
            <a:ext cx="1587" cy="26987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33"/>
          <p:cNvSpPr>
            <a:spLocks noChangeShapeType="1"/>
          </p:cNvSpPr>
          <p:nvPr/>
        </p:nvSpPr>
        <p:spPr bwMode="auto">
          <a:xfrm flipV="1">
            <a:off x="1231900" y="3398838"/>
            <a:ext cx="1588" cy="254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34"/>
          <p:cNvSpPr>
            <a:spLocks noChangeShapeType="1"/>
          </p:cNvSpPr>
          <p:nvPr/>
        </p:nvSpPr>
        <p:spPr bwMode="auto">
          <a:xfrm flipV="1">
            <a:off x="1352550" y="2974975"/>
            <a:ext cx="12700" cy="254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35"/>
          <p:cNvSpPr>
            <a:spLocks noChangeShapeType="1"/>
          </p:cNvSpPr>
          <p:nvPr/>
        </p:nvSpPr>
        <p:spPr bwMode="auto">
          <a:xfrm>
            <a:off x="3249613" y="1730375"/>
            <a:ext cx="26987" cy="1588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Freeform 36"/>
          <p:cNvSpPr>
            <a:spLocks/>
          </p:cNvSpPr>
          <p:nvPr/>
        </p:nvSpPr>
        <p:spPr bwMode="auto">
          <a:xfrm>
            <a:off x="3316288" y="1651000"/>
            <a:ext cx="508000" cy="211138"/>
          </a:xfrm>
          <a:custGeom>
            <a:avLst/>
            <a:gdLst>
              <a:gd name="T0" fmla="*/ 0 w 320"/>
              <a:gd name="T1" fmla="*/ 25 h 133"/>
              <a:gd name="T2" fmla="*/ 26 w 320"/>
              <a:gd name="T3" fmla="*/ 25 h 133"/>
              <a:gd name="T4" fmla="*/ 42 w 320"/>
              <a:gd name="T5" fmla="*/ 25 h 133"/>
              <a:gd name="T6" fmla="*/ 68 w 320"/>
              <a:gd name="T7" fmla="*/ 33 h 133"/>
              <a:gd name="T8" fmla="*/ 93 w 320"/>
              <a:gd name="T9" fmla="*/ 33 h 133"/>
              <a:gd name="T10" fmla="*/ 118 w 320"/>
              <a:gd name="T11" fmla="*/ 33 h 133"/>
              <a:gd name="T12" fmla="*/ 135 w 320"/>
              <a:gd name="T13" fmla="*/ 33 h 133"/>
              <a:gd name="T14" fmla="*/ 160 w 320"/>
              <a:gd name="T15" fmla="*/ 42 h 133"/>
              <a:gd name="T16" fmla="*/ 185 w 320"/>
              <a:gd name="T17" fmla="*/ 42 h 133"/>
              <a:gd name="T18" fmla="*/ 202 w 320"/>
              <a:gd name="T19" fmla="*/ 42 h 133"/>
              <a:gd name="T20" fmla="*/ 211 w 320"/>
              <a:gd name="T21" fmla="*/ 0 h 133"/>
              <a:gd name="T22" fmla="*/ 320 w 320"/>
              <a:gd name="T23" fmla="*/ 92 h 133"/>
              <a:gd name="T24" fmla="*/ 185 w 320"/>
              <a:gd name="T25" fmla="*/ 133 h 133"/>
              <a:gd name="T26" fmla="*/ 194 w 320"/>
              <a:gd name="T27" fmla="*/ 92 h 133"/>
              <a:gd name="T28" fmla="*/ 169 w 320"/>
              <a:gd name="T29" fmla="*/ 83 h 133"/>
              <a:gd name="T30" fmla="*/ 152 w 320"/>
              <a:gd name="T31" fmla="*/ 83 h 133"/>
              <a:gd name="T32" fmla="*/ 127 w 320"/>
              <a:gd name="T33" fmla="*/ 75 h 133"/>
              <a:gd name="T34" fmla="*/ 101 w 320"/>
              <a:gd name="T35" fmla="*/ 75 h 133"/>
              <a:gd name="T36" fmla="*/ 84 w 320"/>
              <a:gd name="T37" fmla="*/ 75 h 133"/>
              <a:gd name="T38" fmla="*/ 59 w 320"/>
              <a:gd name="T39" fmla="*/ 75 h 133"/>
              <a:gd name="T40" fmla="*/ 34 w 320"/>
              <a:gd name="T41" fmla="*/ 75 h 133"/>
              <a:gd name="T42" fmla="*/ 17 w 320"/>
              <a:gd name="T43" fmla="*/ 67 h 133"/>
              <a:gd name="T44" fmla="*/ 0 w 320"/>
              <a:gd name="T45" fmla="*/ 67 h 133"/>
              <a:gd name="T46" fmla="*/ 0 w 320"/>
              <a:gd name="T47" fmla="*/ 25 h 13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20"/>
              <a:gd name="T73" fmla="*/ 0 h 133"/>
              <a:gd name="T74" fmla="*/ 320 w 320"/>
              <a:gd name="T75" fmla="*/ 133 h 13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20" h="133">
                <a:moveTo>
                  <a:pt x="0" y="25"/>
                </a:moveTo>
                <a:lnTo>
                  <a:pt x="26" y="25"/>
                </a:lnTo>
                <a:lnTo>
                  <a:pt x="42" y="25"/>
                </a:lnTo>
                <a:lnTo>
                  <a:pt x="68" y="33"/>
                </a:lnTo>
                <a:lnTo>
                  <a:pt x="93" y="33"/>
                </a:lnTo>
                <a:lnTo>
                  <a:pt x="118" y="33"/>
                </a:lnTo>
                <a:lnTo>
                  <a:pt x="135" y="33"/>
                </a:lnTo>
                <a:lnTo>
                  <a:pt x="160" y="42"/>
                </a:lnTo>
                <a:lnTo>
                  <a:pt x="185" y="42"/>
                </a:lnTo>
                <a:lnTo>
                  <a:pt x="202" y="42"/>
                </a:lnTo>
                <a:lnTo>
                  <a:pt x="211" y="0"/>
                </a:lnTo>
                <a:lnTo>
                  <a:pt x="320" y="92"/>
                </a:lnTo>
                <a:lnTo>
                  <a:pt x="185" y="133"/>
                </a:lnTo>
                <a:lnTo>
                  <a:pt x="194" y="92"/>
                </a:lnTo>
                <a:lnTo>
                  <a:pt x="169" y="83"/>
                </a:lnTo>
                <a:lnTo>
                  <a:pt x="152" y="83"/>
                </a:lnTo>
                <a:lnTo>
                  <a:pt x="127" y="75"/>
                </a:lnTo>
                <a:lnTo>
                  <a:pt x="101" y="75"/>
                </a:lnTo>
                <a:lnTo>
                  <a:pt x="84" y="75"/>
                </a:lnTo>
                <a:lnTo>
                  <a:pt x="59" y="75"/>
                </a:lnTo>
                <a:lnTo>
                  <a:pt x="34" y="75"/>
                </a:lnTo>
                <a:lnTo>
                  <a:pt x="17" y="67"/>
                </a:lnTo>
                <a:lnTo>
                  <a:pt x="0" y="67"/>
                </a:lnTo>
                <a:lnTo>
                  <a:pt x="0" y="25"/>
                </a:lnTo>
                <a:close/>
              </a:path>
            </a:pathLst>
          </a:custGeom>
          <a:solidFill>
            <a:srgbClr val="FF7C80"/>
          </a:solidFill>
          <a:ln w="12700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37"/>
          <p:cNvSpPr>
            <a:spLocks noChangeArrowheads="1"/>
          </p:cNvSpPr>
          <p:nvPr/>
        </p:nvSpPr>
        <p:spPr bwMode="auto">
          <a:xfrm>
            <a:off x="2390775" y="1279525"/>
            <a:ext cx="58261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PLlacO</a:t>
            </a:r>
            <a:endParaRPr lang="en-US"/>
          </a:p>
        </p:txBody>
      </p:sp>
      <p:sp>
        <p:nvSpPr>
          <p:cNvPr id="70" name="Freeform 38"/>
          <p:cNvSpPr>
            <a:spLocks/>
          </p:cNvSpPr>
          <p:nvPr/>
        </p:nvSpPr>
        <p:spPr bwMode="auto">
          <a:xfrm>
            <a:off x="3797300" y="1730375"/>
            <a:ext cx="1376363" cy="1138238"/>
          </a:xfrm>
          <a:custGeom>
            <a:avLst/>
            <a:gdLst>
              <a:gd name="T0" fmla="*/ 51 w 867"/>
              <a:gd name="T1" fmla="*/ 8 h 717"/>
              <a:gd name="T2" fmla="*/ 93 w 867"/>
              <a:gd name="T3" fmla="*/ 25 h 717"/>
              <a:gd name="T4" fmla="*/ 135 w 867"/>
              <a:gd name="T5" fmla="*/ 33 h 717"/>
              <a:gd name="T6" fmla="*/ 186 w 867"/>
              <a:gd name="T7" fmla="*/ 50 h 717"/>
              <a:gd name="T8" fmla="*/ 228 w 867"/>
              <a:gd name="T9" fmla="*/ 75 h 717"/>
              <a:gd name="T10" fmla="*/ 270 w 867"/>
              <a:gd name="T11" fmla="*/ 92 h 717"/>
              <a:gd name="T12" fmla="*/ 312 w 867"/>
              <a:gd name="T13" fmla="*/ 117 h 717"/>
              <a:gd name="T14" fmla="*/ 354 w 867"/>
              <a:gd name="T15" fmla="*/ 142 h 717"/>
              <a:gd name="T16" fmla="*/ 396 w 867"/>
              <a:gd name="T17" fmla="*/ 158 h 717"/>
              <a:gd name="T18" fmla="*/ 430 w 867"/>
              <a:gd name="T19" fmla="*/ 192 h 717"/>
              <a:gd name="T20" fmla="*/ 472 w 867"/>
              <a:gd name="T21" fmla="*/ 217 h 717"/>
              <a:gd name="T22" fmla="*/ 514 w 867"/>
              <a:gd name="T23" fmla="*/ 242 h 717"/>
              <a:gd name="T24" fmla="*/ 548 w 867"/>
              <a:gd name="T25" fmla="*/ 275 h 717"/>
              <a:gd name="T26" fmla="*/ 581 w 867"/>
              <a:gd name="T27" fmla="*/ 308 h 717"/>
              <a:gd name="T28" fmla="*/ 615 w 867"/>
              <a:gd name="T29" fmla="*/ 333 h 717"/>
              <a:gd name="T30" fmla="*/ 649 w 867"/>
              <a:gd name="T31" fmla="*/ 375 h 717"/>
              <a:gd name="T32" fmla="*/ 682 w 867"/>
              <a:gd name="T33" fmla="*/ 408 h 717"/>
              <a:gd name="T34" fmla="*/ 716 w 867"/>
              <a:gd name="T35" fmla="*/ 442 h 717"/>
              <a:gd name="T36" fmla="*/ 741 w 867"/>
              <a:gd name="T37" fmla="*/ 475 h 717"/>
              <a:gd name="T38" fmla="*/ 775 w 867"/>
              <a:gd name="T39" fmla="*/ 517 h 717"/>
              <a:gd name="T40" fmla="*/ 800 w 867"/>
              <a:gd name="T41" fmla="*/ 559 h 717"/>
              <a:gd name="T42" fmla="*/ 825 w 867"/>
              <a:gd name="T43" fmla="*/ 592 h 717"/>
              <a:gd name="T44" fmla="*/ 851 w 867"/>
              <a:gd name="T45" fmla="*/ 634 h 717"/>
              <a:gd name="T46" fmla="*/ 867 w 867"/>
              <a:gd name="T47" fmla="*/ 675 h 717"/>
              <a:gd name="T48" fmla="*/ 783 w 867"/>
              <a:gd name="T49" fmla="*/ 692 h 717"/>
              <a:gd name="T50" fmla="*/ 758 w 867"/>
              <a:gd name="T51" fmla="*/ 659 h 717"/>
              <a:gd name="T52" fmla="*/ 741 w 867"/>
              <a:gd name="T53" fmla="*/ 617 h 717"/>
              <a:gd name="T54" fmla="*/ 716 w 867"/>
              <a:gd name="T55" fmla="*/ 584 h 717"/>
              <a:gd name="T56" fmla="*/ 682 w 867"/>
              <a:gd name="T57" fmla="*/ 542 h 717"/>
              <a:gd name="T58" fmla="*/ 657 w 867"/>
              <a:gd name="T59" fmla="*/ 509 h 717"/>
              <a:gd name="T60" fmla="*/ 632 w 867"/>
              <a:gd name="T61" fmla="*/ 475 h 717"/>
              <a:gd name="T62" fmla="*/ 598 w 867"/>
              <a:gd name="T63" fmla="*/ 442 h 717"/>
              <a:gd name="T64" fmla="*/ 573 w 867"/>
              <a:gd name="T65" fmla="*/ 408 h 717"/>
              <a:gd name="T66" fmla="*/ 539 w 867"/>
              <a:gd name="T67" fmla="*/ 383 h 717"/>
              <a:gd name="T68" fmla="*/ 505 w 867"/>
              <a:gd name="T69" fmla="*/ 350 h 717"/>
              <a:gd name="T70" fmla="*/ 472 w 867"/>
              <a:gd name="T71" fmla="*/ 325 h 717"/>
              <a:gd name="T72" fmla="*/ 438 w 867"/>
              <a:gd name="T73" fmla="*/ 300 h 717"/>
              <a:gd name="T74" fmla="*/ 396 w 867"/>
              <a:gd name="T75" fmla="*/ 267 h 717"/>
              <a:gd name="T76" fmla="*/ 362 w 867"/>
              <a:gd name="T77" fmla="*/ 242 h 717"/>
              <a:gd name="T78" fmla="*/ 329 w 867"/>
              <a:gd name="T79" fmla="*/ 225 h 717"/>
              <a:gd name="T80" fmla="*/ 287 w 867"/>
              <a:gd name="T81" fmla="*/ 200 h 717"/>
              <a:gd name="T82" fmla="*/ 244 w 867"/>
              <a:gd name="T83" fmla="*/ 175 h 717"/>
              <a:gd name="T84" fmla="*/ 211 w 867"/>
              <a:gd name="T85" fmla="*/ 158 h 717"/>
              <a:gd name="T86" fmla="*/ 169 w 867"/>
              <a:gd name="T87" fmla="*/ 142 h 717"/>
              <a:gd name="T88" fmla="*/ 127 w 867"/>
              <a:gd name="T89" fmla="*/ 125 h 717"/>
              <a:gd name="T90" fmla="*/ 85 w 867"/>
              <a:gd name="T91" fmla="*/ 108 h 717"/>
              <a:gd name="T92" fmla="*/ 42 w 867"/>
              <a:gd name="T93" fmla="*/ 100 h 717"/>
              <a:gd name="T94" fmla="*/ 0 w 867"/>
              <a:gd name="T95" fmla="*/ 83 h 717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867"/>
              <a:gd name="T145" fmla="*/ 0 h 717"/>
              <a:gd name="T146" fmla="*/ 867 w 867"/>
              <a:gd name="T147" fmla="*/ 717 h 717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867" h="717">
                <a:moveTo>
                  <a:pt x="26" y="0"/>
                </a:moveTo>
                <a:lnTo>
                  <a:pt x="51" y="8"/>
                </a:lnTo>
                <a:lnTo>
                  <a:pt x="68" y="17"/>
                </a:lnTo>
                <a:lnTo>
                  <a:pt x="93" y="25"/>
                </a:lnTo>
                <a:lnTo>
                  <a:pt x="118" y="25"/>
                </a:lnTo>
                <a:lnTo>
                  <a:pt x="135" y="33"/>
                </a:lnTo>
                <a:lnTo>
                  <a:pt x="160" y="42"/>
                </a:lnTo>
                <a:lnTo>
                  <a:pt x="186" y="50"/>
                </a:lnTo>
                <a:lnTo>
                  <a:pt x="202" y="67"/>
                </a:lnTo>
                <a:lnTo>
                  <a:pt x="228" y="75"/>
                </a:lnTo>
                <a:lnTo>
                  <a:pt x="244" y="83"/>
                </a:lnTo>
                <a:lnTo>
                  <a:pt x="270" y="92"/>
                </a:lnTo>
                <a:lnTo>
                  <a:pt x="295" y="100"/>
                </a:lnTo>
                <a:lnTo>
                  <a:pt x="312" y="117"/>
                </a:lnTo>
                <a:lnTo>
                  <a:pt x="329" y="125"/>
                </a:lnTo>
                <a:lnTo>
                  <a:pt x="354" y="142"/>
                </a:lnTo>
                <a:lnTo>
                  <a:pt x="371" y="150"/>
                </a:lnTo>
                <a:lnTo>
                  <a:pt x="396" y="158"/>
                </a:lnTo>
                <a:lnTo>
                  <a:pt x="413" y="175"/>
                </a:lnTo>
                <a:lnTo>
                  <a:pt x="430" y="192"/>
                </a:lnTo>
                <a:lnTo>
                  <a:pt x="455" y="200"/>
                </a:lnTo>
                <a:lnTo>
                  <a:pt x="472" y="217"/>
                </a:lnTo>
                <a:lnTo>
                  <a:pt x="489" y="233"/>
                </a:lnTo>
                <a:lnTo>
                  <a:pt x="514" y="242"/>
                </a:lnTo>
                <a:lnTo>
                  <a:pt x="531" y="258"/>
                </a:lnTo>
                <a:lnTo>
                  <a:pt x="548" y="275"/>
                </a:lnTo>
                <a:lnTo>
                  <a:pt x="564" y="292"/>
                </a:lnTo>
                <a:lnTo>
                  <a:pt x="581" y="308"/>
                </a:lnTo>
                <a:lnTo>
                  <a:pt x="598" y="325"/>
                </a:lnTo>
                <a:lnTo>
                  <a:pt x="615" y="333"/>
                </a:lnTo>
                <a:lnTo>
                  <a:pt x="632" y="350"/>
                </a:lnTo>
                <a:lnTo>
                  <a:pt x="649" y="375"/>
                </a:lnTo>
                <a:lnTo>
                  <a:pt x="665" y="392"/>
                </a:lnTo>
                <a:lnTo>
                  <a:pt x="682" y="408"/>
                </a:lnTo>
                <a:lnTo>
                  <a:pt x="699" y="425"/>
                </a:lnTo>
                <a:lnTo>
                  <a:pt x="716" y="442"/>
                </a:lnTo>
                <a:lnTo>
                  <a:pt x="733" y="458"/>
                </a:lnTo>
                <a:lnTo>
                  <a:pt x="741" y="475"/>
                </a:lnTo>
                <a:lnTo>
                  <a:pt x="758" y="500"/>
                </a:lnTo>
                <a:lnTo>
                  <a:pt x="775" y="517"/>
                </a:lnTo>
                <a:lnTo>
                  <a:pt x="783" y="534"/>
                </a:lnTo>
                <a:lnTo>
                  <a:pt x="800" y="559"/>
                </a:lnTo>
                <a:lnTo>
                  <a:pt x="808" y="575"/>
                </a:lnTo>
                <a:lnTo>
                  <a:pt x="825" y="592"/>
                </a:lnTo>
                <a:lnTo>
                  <a:pt x="834" y="617"/>
                </a:lnTo>
                <a:lnTo>
                  <a:pt x="851" y="634"/>
                </a:lnTo>
                <a:lnTo>
                  <a:pt x="859" y="659"/>
                </a:lnTo>
                <a:lnTo>
                  <a:pt x="867" y="675"/>
                </a:lnTo>
                <a:lnTo>
                  <a:pt x="792" y="717"/>
                </a:lnTo>
                <a:lnTo>
                  <a:pt x="783" y="692"/>
                </a:lnTo>
                <a:lnTo>
                  <a:pt x="775" y="675"/>
                </a:lnTo>
                <a:lnTo>
                  <a:pt x="758" y="659"/>
                </a:lnTo>
                <a:lnTo>
                  <a:pt x="750" y="634"/>
                </a:lnTo>
                <a:lnTo>
                  <a:pt x="741" y="617"/>
                </a:lnTo>
                <a:lnTo>
                  <a:pt x="724" y="600"/>
                </a:lnTo>
                <a:lnTo>
                  <a:pt x="716" y="584"/>
                </a:lnTo>
                <a:lnTo>
                  <a:pt x="699" y="567"/>
                </a:lnTo>
                <a:lnTo>
                  <a:pt x="682" y="542"/>
                </a:lnTo>
                <a:lnTo>
                  <a:pt x="674" y="525"/>
                </a:lnTo>
                <a:lnTo>
                  <a:pt x="657" y="509"/>
                </a:lnTo>
                <a:lnTo>
                  <a:pt x="649" y="492"/>
                </a:lnTo>
                <a:lnTo>
                  <a:pt x="632" y="475"/>
                </a:lnTo>
                <a:lnTo>
                  <a:pt x="615" y="458"/>
                </a:lnTo>
                <a:lnTo>
                  <a:pt x="598" y="442"/>
                </a:lnTo>
                <a:lnTo>
                  <a:pt x="590" y="425"/>
                </a:lnTo>
                <a:lnTo>
                  <a:pt x="573" y="408"/>
                </a:lnTo>
                <a:lnTo>
                  <a:pt x="556" y="400"/>
                </a:lnTo>
                <a:lnTo>
                  <a:pt x="539" y="383"/>
                </a:lnTo>
                <a:lnTo>
                  <a:pt x="522" y="367"/>
                </a:lnTo>
                <a:lnTo>
                  <a:pt x="505" y="350"/>
                </a:lnTo>
                <a:lnTo>
                  <a:pt x="489" y="333"/>
                </a:lnTo>
                <a:lnTo>
                  <a:pt x="472" y="325"/>
                </a:lnTo>
                <a:lnTo>
                  <a:pt x="455" y="308"/>
                </a:lnTo>
                <a:lnTo>
                  <a:pt x="438" y="300"/>
                </a:lnTo>
                <a:lnTo>
                  <a:pt x="421" y="283"/>
                </a:lnTo>
                <a:lnTo>
                  <a:pt x="396" y="267"/>
                </a:lnTo>
                <a:lnTo>
                  <a:pt x="379" y="258"/>
                </a:lnTo>
                <a:lnTo>
                  <a:pt x="362" y="242"/>
                </a:lnTo>
                <a:lnTo>
                  <a:pt x="345" y="233"/>
                </a:lnTo>
                <a:lnTo>
                  <a:pt x="329" y="225"/>
                </a:lnTo>
                <a:lnTo>
                  <a:pt x="303" y="208"/>
                </a:lnTo>
                <a:lnTo>
                  <a:pt x="287" y="200"/>
                </a:lnTo>
                <a:lnTo>
                  <a:pt x="270" y="192"/>
                </a:lnTo>
                <a:lnTo>
                  <a:pt x="244" y="175"/>
                </a:lnTo>
                <a:lnTo>
                  <a:pt x="228" y="167"/>
                </a:lnTo>
                <a:lnTo>
                  <a:pt x="211" y="158"/>
                </a:lnTo>
                <a:lnTo>
                  <a:pt x="186" y="150"/>
                </a:lnTo>
                <a:lnTo>
                  <a:pt x="169" y="142"/>
                </a:lnTo>
                <a:lnTo>
                  <a:pt x="143" y="133"/>
                </a:lnTo>
                <a:lnTo>
                  <a:pt x="127" y="125"/>
                </a:lnTo>
                <a:lnTo>
                  <a:pt x="110" y="117"/>
                </a:lnTo>
                <a:lnTo>
                  <a:pt x="85" y="108"/>
                </a:lnTo>
                <a:lnTo>
                  <a:pt x="68" y="100"/>
                </a:lnTo>
                <a:lnTo>
                  <a:pt x="42" y="100"/>
                </a:lnTo>
                <a:lnTo>
                  <a:pt x="17" y="92"/>
                </a:lnTo>
                <a:lnTo>
                  <a:pt x="0" y="83"/>
                </a:lnTo>
                <a:lnTo>
                  <a:pt x="26" y="0"/>
                </a:lnTo>
                <a:close/>
              </a:path>
            </a:pathLst>
          </a:custGeom>
          <a:solidFill>
            <a:srgbClr val="7FD8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39"/>
          <p:cNvSpPr>
            <a:spLocks noChangeArrowheads="1"/>
          </p:cNvSpPr>
          <p:nvPr/>
        </p:nvSpPr>
        <p:spPr bwMode="auto">
          <a:xfrm>
            <a:off x="4811713" y="1916113"/>
            <a:ext cx="88582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Int</a:t>
            </a:r>
            <a:endParaRPr lang="en-US"/>
          </a:p>
        </p:txBody>
      </p:sp>
      <p:sp>
        <p:nvSpPr>
          <p:cNvPr id="96" name="Freeform 40"/>
          <p:cNvSpPr>
            <a:spLocks/>
          </p:cNvSpPr>
          <p:nvPr/>
        </p:nvSpPr>
        <p:spPr bwMode="auto">
          <a:xfrm rot="3259733">
            <a:off x="4822031" y="4779169"/>
            <a:ext cx="293688" cy="488950"/>
          </a:xfrm>
          <a:custGeom>
            <a:avLst/>
            <a:gdLst>
              <a:gd name="T0" fmla="*/ 76 w 185"/>
              <a:gd name="T1" fmla="*/ 0 h 308"/>
              <a:gd name="T2" fmla="*/ 93 w 185"/>
              <a:gd name="T3" fmla="*/ 17 h 308"/>
              <a:gd name="T4" fmla="*/ 101 w 185"/>
              <a:gd name="T5" fmla="*/ 42 h 308"/>
              <a:gd name="T6" fmla="*/ 110 w 185"/>
              <a:gd name="T7" fmla="*/ 58 h 308"/>
              <a:gd name="T8" fmla="*/ 118 w 185"/>
              <a:gd name="T9" fmla="*/ 83 h 308"/>
              <a:gd name="T10" fmla="*/ 126 w 185"/>
              <a:gd name="T11" fmla="*/ 108 h 308"/>
              <a:gd name="T12" fmla="*/ 135 w 185"/>
              <a:gd name="T13" fmla="*/ 125 h 308"/>
              <a:gd name="T14" fmla="*/ 143 w 185"/>
              <a:gd name="T15" fmla="*/ 150 h 308"/>
              <a:gd name="T16" fmla="*/ 152 w 185"/>
              <a:gd name="T17" fmla="*/ 175 h 308"/>
              <a:gd name="T18" fmla="*/ 160 w 185"/>
              <a:gd name="T19" fmla="*/ 192 h 308"/>
              <a:gd name="T20" fmla="*/ 168 w 185"/>
              <a:gd name="T21" fmla="*/ 217 h 308"/>
              <a:gd name="T22" fmla="*/ 177 w 185"/>
              <a:gd name="T23" fmla="*/ 242 h 308"/>
              <a:gd name="T24" fmla="*/ 185 w 185"/>
              <a:gd name="T25" fmla="*/ 267 h 308"/>
              <a:gd name="T26" fmla="*/ 185 w 185"/>
              <a:gd name="T27" fmla="*/ 283 h 308"/>
              <a:gd name="T28" fmla="*/ 185 w 185"/>
              <a:gd name="T29" fmla="*/ 283 h 308"/>
              <a:gd name="T30" fmla="*/ 101 w 185"/>
              <a:gd name="T31" fmla="*/ 308 h 308"/>
              <a:gd name="T32" fmla="*/ 101 w 185"/>
              <a:gd name="T33" fmla="*/ 283 h 308"/>
              <a:gd name="T34" fmla="*/ 93 w 185"/>
              <a:gd name="T35" fmla="*/ 267 h 308"/>
              <a:gd name="T36" fmla="*/ 84 w 185"/>
              <a:gd name="T37" fmla="*/ 242 h 308"/>
              <a:gd name="T38" fmla="*/ 76 w 185"/>
              <a:gd name="T39" fmla="*/ 225 h 308"/>
              <a:gd name="T40" fmla="*/ 76 w 185"/>
              <a:gd name="T41" fmla="*/ 200 h 308"/>
              <a:gd name="T42" fmla="*/ 67 w 185"/>
              <a:gd name="T43" fmla="*/ 183 h 308"/>
              <a:gd name="T44" fmla="*/ 59 w 185"/>
              <a:gd name="T45" fmla="*/ 158 h 308"/>
              <a:gd name="T46" fmla="*/ 51 w 185"/>
              <a:gd name="T47" fmla="*/ 142 h 308"/>
              <a:gd name="T48" fmla="*/ 42 w 185"/>
              <a:gd name="T49" fmla="*/ 117 h 308"/>
              <a:gd name="T50" fmla="*/ 34 w 185"/>
              <a:gd name="T51" fmla="*/ 100 h 308"/>
              <a:gd name="T52" fmla="*/ 25 w 185"/>
              <a:gd name="T53" fmla="*/ 75 h 308"/>
              <a:gd name="T54" fmla="*/ 8 w 185"/>
              <a:gd name="T55" fmla="*/ 58 h 308"/>
              <a:gd name="T56" fmla="*/ 0 w 185"/>
              <a:gd name="T57" fmla="*/ 42 h 308"/>
              <a:gd name="T58" fmla="*/ 0 w 185"/>
              <a:gd name="T59" fmla="*/ 42 h 308"/>
              <a:gd name="T60" fmla="*/ 76 w 185"/>
              <a:gd name="T61" fmla="*/ 0 h 30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85"/>
              <a:gd name="T94" fmla="*/ 0 h 308"/>
              <a:gd name="T95" fmla="*/ 185 w 185"/>
              <a:gd name="T96" fmla="*/ 308 h 308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85" h="308">
                <a:moveTo>
                  <a:pt x="76" y="0"/>
                </a:moveTo>
                <a:lnTo>
                  <a:pt x="93" y="17"/>
                </a:lnTo>
                <a:lnTo>
                  <a:pt x="101" y="42"/>
                </a:lnTo>
                <a:lnTo>
                  <a:pt x="110" y="58"/>
                </a:lnTo>
                <a:lnTo>
                  <a:pt x="118" y="83"/>
                </a:lnTo>
                <a:lnTo>
                  <a:pt x="126" y="108"/>
                </a:lnTo>
                <a:lnTo>
                  <a:pt x="135" y="125"/>
                </a:lnTo>
                <a:lnTo>
                  <a:pt x="143" y="150"/>
                </a:lnTo>
                <a:lnTo>
                  <a:pt x="152" y="175"/>
                </a:lnTo>
                <a:lnTo>
                  <a:pt x="160" y="192"/>
                </a:lnTo>
                <a:lnTo>
                  <a:pt x="168" y="217"/>
                </a:lnTo>
                <a:lnTo>
                  <a:pt x="177" y="242"/>
                </a:lnTo>
                <a:lnTo>
                  <a:pt x="185" y="267"/>
                </a:lnTo>
                <a:lnTo>
                  <a:pt x="185" y="283"/>
                </a:lnTo>
                <a:lnTo>
                  <a:pt x="101" y="308"/>
                </a:lnTo>
                <a:lnTo>
                  <a:pt x="101" y="283"/>
                </a:lnTo>
                <a:lnTo>
                  <a:pt x="93" y="267"/>
                </a:lnTo>
                <a:lnTo>
                  <a:pt x="84" y="242"/>
                </a:lnTo>
                <a:lnTo>
                  <a:pt x="76" y="225"/>
                </a:lnTo>
                <a:lnTo>
                  <a:pt x="76" y="200"/>
                </a:lnTo>
                <a:lnTo>
                  <a:pt x="67" y="183"/>
                </a:lnTo>
                <a:lnTo>
                  <a:pt x="59" y="158"/>
                </a:lnTo>
                <a:lnTo>
                  <a:pt x="51" y="142"/>
                </a:lnTo>
                <a:lnTo>
                  <a:pt x="42" y="117"/>
                </a:lnTo>
                <a:lnTo>
                  <a:pt x="34" y="100"/>
                </a:lnTo>
                <a:lnTo>
                  <a:pt x="25" y="75"/>
                </a:lnTo>
                <a:lnTo>
                  <a:pt x="8" y="58"/>
                </a:lnTo>
                <a:lnTo>
                  <a:pt x="0" y="42"/>
                </a:lnTo>
                <a:lnTo>
                  <a:pt x="76" y="0"/>
                </a:lnTo>
                <a:close/>
              </a:path>
            </a:pathLst>
          </a:custGeom>
          <a:solidFill>
            <a:srgbClr val="D000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Rectangle 41"/>
          <p:cNvSpPr>
            <a:spLocks noChangeArrowheads="1"/>
          </p:cNvSpPr>
          <p:nvPr/>
        </p:nvSpPr>
        <p:spPr bwMode="auto">
          <a:xfrm>
            <a:off x="4191000" y="4876800"/>
            <a:ext cx="660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 dirty="0">
                <a:solidFill>
                  <a:srgbClr val="000000"/>
                </a:solidFill>
                <a:latin typeface="Arial" charset="0"/>
              </a:rPr>
              <a:t>p22 </a:t>
            </a:r>
            <a:r>
              <a:rPr lang="en-US" sz="1400" b="0" u="none" dirty="0" err="1">
                <a:solidFill>
                  <a:srgbClr val="000000"/>
                </a:solidFill>
                <a:latin typeface="Arial" charset="0"/>
              </a:rPr>
              <a:t>attP</a:t>
            </a:r>
            <a:endParaRPr lang="en-US" dirty="0"/>
          </a:p>
        </p:txBody>
      </p:sp>
      <p:sp>
        <p:nvSpPr>
          <p:cNvPr id="98" name="Freeform 44"/>
          <p:cNvSpPr>
            <a:spLocks/>
          </p:cNvSpPr>
          <p:nvPr/>
        </p:nvSpPr>
        <p:spPr bwMode="auto">
          <a:xfrm rot="20102097">
            <a:off x="5092700" y="2857500"/>
            <a:ext cx="146050" cy="66675"/>
          </a:xfrm>
          <a:custGeom>
            <a:avLst/>
            <a:gdLst>
              <a:gd name="T0" fmla="*/ 84 w 92"/>
              <a:gd name="T1" fmla="*/ 0 h 42"/>
              <a:gd name="T2" fmla="*/ 92 w 92"/>
              <a:gd name="T3" fmla="*/ 25 h 42"/>
              <a:gd name="T4" fmla="*/ 92 w 92"/>
              <a:gd name="T5" fmla="*/ 33 h 42"/>
              <a:gd name="T6" fmla="*/ 0 w 92"/>
              <a:gd name="T7" fmla="*/ 42 h 42"/>
              <a:gd name="T8" fmla="*/ 0 w 92"/>
              <a:gd name="T9" fmla="*/ 17 h 42"/>
              <a:gd name="T10" fmla="*/ 0 w 92"/>
              <a:gd name="T11" fmla="*/ 8 h 42"/>
              <a:gd name="T12" fmla="*/ 84 w 92"/>
              <a:gd name="T13" fmla="*/ 0 h 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2"/>
              <a:gd name="T22" fmla="*/ 0 h 42"/>
              <a:gd name="T23" fmla="*/ 92 w 92"/>
              <a:gd name="T24" fmla="*/ 42 h 4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2" h="42">
                <a:moveTo>
                  <a:pt x="84" y="0"/>
                </a:moveTo>
                <a:lnTo>
                  <a:pt x="92" y="25"/>
                </a:lnTo>
                <a:lnTo>
                  <a:pt x="92" y="33"/>
                </a:lnTo>
                <a:lnTo>
                  <a:pt x="0" y="42"/>
                </a:lnTo>
                <a:lnTo>
                  <a:pt x="0" y="17"/>
                </a:lnTo>
                <a:lnTo>
                  <a:pt x="0" y="8"/>
                </a:lnTo>
                <a:lnTo>
                  <a:pt x="84" y="0"/>
                </a:lnTo>
                <a:close/>
              </a:path>
            </a:pathLst>
          </a:custGeom>
          <a:solidFill>
            <a:srgbClr val="D000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45"/>
          <p:cNvSpPr>
            <a:spLocks noChangeArrowheads="1"/>
          </p:cNvSpPr>
          <p:nvPr/>
        </p:nvSpPr>
        <p:spPr bwMode="auto">
          <a:xfrm>
            <a:off x="4267200" y="2743200"/>
            <a:ext cx="7302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 dirty="0">
                <a:solidFill>
                  <a:srgbClr val="000000"/>
                </a:solidFill>
                <a:latin typeface="Arial" charset="0"/>
              </a:rPr>
              <a:t>p22 </a:t>
            </a:r>
            <a:r>
              <a:rPr lang="en-US" sz="1400" b="0" u="none" dirty="0" err="1">
                <a:solidFill>
                  <a:srgbClr val="000000"/>
                </a:solidFill>
                <a:latin typeface="Arial" charset="0"/>
              </a:rPr>
              <a:t>attB</a:t>
            </a:r>
            <a:r>
              <a:rPr lang="en-US" sz="1400" b="0" u="none" dirty="0">
                <a:solidFill>
                  <a:srgbClr val="000000"/>
                </a:solidFill>
                <a:latin typeface="Arial" charset="0"/>
              </a:rPr>
              <a:t>*</a:t>
            </a:r>
            <a:endParaRPr lang="en-US" dirty="0"/>
          </a:p>
        </p:txBody>
      </p:sp>
      <p:sp>
        <p:nvSpPr>
          <p:cNvPr id="100" name="Freeform 46"/>
          <p:cNvSpPr>
            <a:spLocks/>
          </p:cNvSpPr>
          <p:nvPr/>
        </p:nvSpPr>
        <p:spPr bwMode="auto">
          <a:xfrm rot="20386223">
            <a:off x="5194300" y="2946400"/>
            <a:ext cx="160338" cy="490538"/>
          </a:xfrm>
          <a:custGeom>
            <a:avLst/>
            <a:gdLst>
              <a:gd name="T0" fmla="*/ 101 w 101"/>
              <a:gd name="T1" fmla="*/ 0 h 309"/>
              <a:gd name="T2" fmla="*/ 101 w 101"/>
              <a:gd name="T3" fmla="*/ 25 h 309"/>
              <a:gd name="T4" fmla="*/ 101 w 101"/>
              <a:gd name="T5" fmla="*/ 50 h 309"/>
              <a:gd name="T6" fmla="*/ 101 w 101"/>
              <a:gd name="T7" fmla="*/ 67 h 309"/>
              <a:gd name="T8" fmla="*/ 101 w 101"/>
              <a:gd name="T9" fmla="*/ 92 h 309"/>
              <a:gd name="T10" fmla="*/ 101 w 101"/>
              <a:gd name="T11" fmla="*/ 117 h 309"/>
              <a:gd name="T12" fmla="*/ 101 w 101"/>
              <a:gd name="T13" fmla="*/ 142 h 309"/>
              <a:gd name="T14" fmla="*/ 101 w 101"/>
              <a:gd name="T15" fmla="*/ 167 h 309"/>
              <a:gd name="T16" fmla="*/ 101 w 101"/>
              <a:gd name="T17" fmla="*/ 192 h 309"/>
              <a:gd name="T18" fmla="*/ 101 w 101"/>
              <a:gd name="T19" fmla="*/ 209 h 309"/>
              <a:gd name="T20" fmla="*/ 93 w 101"/>
              <a:gd name="T21" fmla="*/ 234 h 309"/>
              <a:gd name="T22" fmla="*/ 93 w 101"/>
              <a:gd name="T23" fmla="*/ 259 h 309"/>
              <a:gd name="T24" fmla="*/ 93 w 101"/>
              <a:gd name="T25" fmla="*/ 284 h 309"/>
              <a:gd name="T26" fmla="*/ 85 w 101"/>
              <a:gd name="T27" fmla="*/ 309 h 309"/>
              <a:gd name="T28" fmla="*/ 0 w 101"/>
              <a:gd name="T29" fmla="*/ 292 h 309"/>
              <a:gd name="T30" fmla="*/ 9 w 101"/>
              <a:gd name="T31" fmla="*/ 267 h 309"/>
              <a:gd name="T32" fmla="*/ 9 w 101"/>
              <a:gd name="T33" fmla="*/ 250 h 309"/>
              <a:gd name="T34" fmla="*/ 9 w 101"/>
              <a:gd name="T35" fmla="*/ 225 h 309"/>
              <a:gd name="T36" fmla="*/ 9 w 101"/>
              <a:gd name="T37" fmla="*/ 200 h 309"/>
              <a:gd name="T38" fmla="*/ 17 w 101"/>
              <a:gd name="T39" fmla="*/ 184 h 309"/>
              <a:gd name="T40" fmla="*/ 17 w 101"/>
              <a:gd name="T41" fmla="*/ 159 h 309"/>
              <a:gd name="T42" fmla="*/ 17 w 101"/>
              <a:gd name="T43" fmla="*/ 134 h 309"/>
              <a:gd name="T44" fmla="*/ 17 w 101"/>
              <a:gd name="T45" fmla="*/ 117 h 309"/>
              <a:gd name="T46" fmla="*/ 17 w 101"/>
              <a:gd name="T47" fmla="*/ 92 h 309"/>
              <a:gd name="T48" fmla="*/ 17 w 101"/>
              <a:gd name="T49" fmla="*/ 67 h 309"/>
              <a:gd name="T50" fmla="*/ 17 w 101"/>
              <a:gd name="T51" fmla="*/ 50 h 309"/>
              <a:gd name="T52" fmla="*/ 17 w 101"/>
              <a:gd name="T53" fmla="*/ 25 h 309"/>
              <a:gd name="T54" fmla="*/ 17 w 101"/>
              <a:gd name="T55" fmla="*/ 9 h 309"/>
              <a:gd name="T56" fmla="*/ 101 w 101"/>
              <a:gd name="T57" fmla="*/ 0 h 309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101"/>
              <a:gd name="T88" fmla="*/ 0 h 309"/>
              <a:gd name="T89" fmla="*/ 101 w 101"/>
              <a:gd name="T90" fmla="*/ 309 h 309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101" h="309">
                <a:moveTo>
                  <a:pt x="101" y="0"/>
                </a:moveTo>
                <a:lnTo>
                  <a:pt x="101" y="25"/>
                </a:lnTo>
                <a:lnTo>
                  <a:pt x="101" y="50"/>
                </a:lnTo>
                <a:lnTo>
                  <a:pt x="101" y="67"/>
                </a:lnTo>
                <a:lnTo>
                  <a:pt x="101" y="92"/>
                </a:lnTo>
                <a:lnTo>
                  <a:pt x="101" y="117"/>
                </a:lnTo>
                <a:lnTo>
                  <a:pt x="101" y="142"/>
                </a:lnTo>
                <a:lnTo>
                  <a:pt x="101" y="167"/>
                </a:lnTo>
                <a:lnTo>
                  <a:pt x="101" y="192"/>
                </a:lnTo>
                <a:lnTo>
                  <a:pt x="101" y="209"/>
                </a:lnTo>
                <a:lnTo>
                  <a:pt x="93" y="234"/>
                </a:lnTo>
                <a:lnTo>
                  <a:pt x="93" y="259"/>
                </a:lnTo>
                <a:lnTo>
                  <a:pt x="93" y="284"/>
                </a:lnTo>
                <a:lnTo>
                  <a:pt x="85" y="309"/>
                </a:lnTo>
                <a:lnTo>
                  <a:pt x="0" y="292"/>
                </a:lnTo>
                <a:lnTo>
                  <a:pt x="9" y="267"/>
                </a:lnTo>
                <a:lnTo>
                  <a:pt x="9" y="250"/>
                </a:lnTo>
                <a:lnTo>
                  <a:pt x="9" y="225"/>
                </a:lnTo>
                <a:lnTo>
                  <a:pt x="9" y="200"/>
                </a:lnTo>
                <a:lnTo>
                  <a:pt x="17" y="184"/>
                </a:lnTo>
                <a:lnTo>
                  <a:pt x="17" y="159"/>
                </a:lnTo>
                <a:lnTo>
                  <a:pt x="17" y="134"/>
                </a:lnTo>
                <a:lnTo>
                  <a:pt x="17" y="117"/>
                </a:lnTo>
                <a:lnTo>
                  <a:pt x="17" y="92"/>
                </a:lnTo>
                <a:lnTo>
                  <a:pt x="17" y="67"/>
                </a:lnTo>
                <a:lnTo>
                  <a:pt x="17" y="50"/>
                </a:lnTo>
                <a:lnTo>
                  <a:pt x="17" y="25"/>
                </a:lnTo>
                <a:lnTo>
                  <a:pt x="17" y="9"/>
                </a:lnTo>
                <a:lnTo>
                  <a:pt x="101" y="0"/>
                </a:lnTo>
                <a:close/>
              </a:path>
            </a:pathLst>
          </a:custGeom>
          <a:solidFill>
            <a:srgbClr val="7FD8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Rectangle 47"/>
          <p:cNvSpPr>
            <a:spLocks noChangeArrowheads="1"/>
          </p:cNvSpPr>
          <p:nvPr/>
        </p:nvSpPr>
        <p:spPr bwMode="auto">
          <a:xfrm>
            <a:off x="4191000" y="3048000"/>
            <a:ext cx="93662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Xis</a:t>
            </a:r>
            <a:endParaRPr lang="en-US"/>
          </a:p>
        </p:txBody>
      </p:sp>
      <p:sp>
        <p:nvSpPr>
          <p:cNvPr id="121" name="Freeform 48"/>
          <p:cNvSpPr>
            <a:spLocks/>
          </p:cNvSpPr>
          <p:nvPr/>
        </p:nvSpPr>
        <p:spPr bwMode="auto">
          <a:xfrm rot="20511932">
            <a:off x="4864100" y="3505200"/>
            <a:ext cx="776288" cy="1244600"/>
          </a:xfrm>
          <a:custGeom>
            <a:avLst/>
            <a:gdLst>
              <a:gd name="T0" fmla="*/ 480 w 489"/>
              <a:gd name="T1" fmla="*/ 42 h 784"/>
              <a:gd name="T2" fmla="*/ 472 w 489"/>
              <a:gd name="T3" fmla="*/ 92 h 784"/>
              <a:gd name="T4" fmla="*/ 463 w 489"/>
              <a:gd name="T5" fmla="*/ 134 h 784"/>
              <a:gd name="T6" fmla="*/ 446 w 489"/>
              <a:gd name="T7" fmla="*/ 175 h 784"/>
              <a:gd name="T8" fmla="*/ 430 w 489"/>
              <a:gd name="T9" fmla="*/ 225 h 784"/>
              <a:gd name="T10" fmla="*/ 413 w 489"/>
              <a:gd name="T11" fmla="*/ 267 h 784"/>
              <a:gd name="T12" fmla="*/ 396 w 489"/>
              <a:gd name="T13" fmla="*/ 309 h 784"/>
              <a:gd name="T14" fmla="*/ 379 w 489"/>
              <a:gd name="T15" fmla="*/ 359 h 784"/>
              <a:gd name="T16" fmla="*/ 354 w 489"/>
              <a:gd name="T17" fmla="*/ 400 h 784"/>
              <a:gd name="T18" fmla="*/ 337 w 489"/>
              <a:gd name="T19" fmla="*/ 442 h 784"/>
              <a:gd name="T20" fmla="*/ 312 w 489"/>
              <a:gd name="T21" fmla="*/ 484 h 784"/>
              <a:gd name="T22" fmla="*/ 286 w 489"/>
              <a:gd name="T23" fmla="*/ 517 h 784"/>
              <a:gd name="T24" fmla="*/ 261 w 489"/>
              <a:gd name="T25" fmla="*/ 559 h 784"/>
              <a:gd name="T26" fmla="*/ 228 w 489"/>
              <a:gd name="T27" fmla="*/ 601 h 784"/>
              <a:gd name="T28" fmla="*/ 202 w 489"/>
              <a:gd name="T29" fmla="*/ 634 h 784"/>
              <a:gd name="T30" fmla="*/ 169 w 489"/>
              <a:gd name="T31" fmla="*/ 676 h 784"/>
              <a:gd name="T32" fmla="*/ 143 w 489"/>
              <a:gd name="T33" fmla="*/ 709 h 784"/>
              <a:gd name="T34" fmla="*/ 110 w 489"/>
              <a:gd name="T35" fmla="*/ 742 h 784"/>
              <a:gd name="T36" fmla="*/ 76 w 489"/>
              <a:gd name="T37" fmla="*/ 776 h 784"/>
              <a:gd name="T38" fmla="*/ 0 w 489"/>
              <a:gd name="T39" fmla="*/ 717 h 784"/>
              <a:gd name="T40" fmla="*/ 34 w 489"/>
              <a:gd name="T41" fmla="*/ 692 h 784"/>
              <a:gd name="T42" fmla="*/ 68 w 489"/>
              <a:gd name="T43" fmla="*/ 659 h 784"/>
              <a:gd name="T44" fmla="*/ 93 w 489"/>
              <a:gd name="T45" fmla="*/ 626 h 784"/>
              <a:gd name="T46" fmla="*/ 127 w 489"/>
              <a:gd name="T47" fmla="*/ 592 h 784"/>
              <a:gd name="T48" fmla="*/ 152 w 489"/>
              <a:gd name="T49" fmla="*/ 559 h 784"/>
              <a:gd name="T50" fmla="*/ 177 w 489"/>
              <a:gd name="T51" fmla="*/ 525 h 784"/>
              <a:gd name="T52" fmla="*/ 202 w 489"/>
              <a:gd name="T53" fmla="*/ 484 h 784"/>
              <a:gd name="T54" fmla="*/ 228 w 489"/>
              <a:gd name="T55" fmla="*/ 450 h 784"/>
              <a:gd name="T56" fmla="*/ 253 w 489"/>
              <a:gd name="T57" fmla="*/ 409 h 784"/>
              <a:gd name="T58" fmla="*/ 270 w 489"/>
              <a:gd name="T59" fmla="*/ 375 h 784"/>
              <a:gd name="T60" fmla="*/ 295 w 489"/>
              <a:gd name="T61" fmla="*/ 334 h 784"/>
              <a:gd name="T62" fmla="*/ 312 w 489"/>
              <a:gd name="T63" fmla="*/ 292 h 784"/>
              <a:gd name="T64" fmla="*/ 329 w 489"/>
              <a:gd name="T65" fmla="*/ 250 h 784"/>
              <a:gd name="T66" fmla="*/ 345 w 489"/>
              <a:gd name="T67" fmla="*/ 209 h 784"/>
              <a:gd name="T68" fmla="*/ 362 w 489"/>
              <a:gd name="T69" fmla="*/ 167 h 784"/>
              <a:gd name="T70" fmla="*/ 371 w 489"/>
              <a:gd name="T71" fmla="*/ 125 h 784"/>
              <a:gd name="T72" fmla="*/ 388 w 489"/>
              <a:gd name="T73" fmla="*/ 84 h 784"/>
              <a:gd name="T74" fmla="*/ 396 w 489"/>
              <a:gd name="T75" fmla="*/ 42 h 784"/>
              <a:gd name="T76" fmla="*/ 404 w 489"/>
              <a:gd name="T77" fmla="*/ 0 h 784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489"/>
              <a:gd name="T118" fmla="*/ 0 h 784"/>
              <a:gd name="T119" fmla="*/ 489 w 489"/>
              <a:gd name="T120" fmla="*/ 784 h 784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489" h="784">
                <a:moveTo>
                  <a:pt x="489" y="17"/>
                </a:moveTo>
                <a:lnTo>
                  <a:pt x="480" y="42"/>
                </a:lnTo>
                <a:lnTo>
                  <a:pt x="480" y="67"/>
                </a:lnTo>
                <a:lnTo>
                  <a:pt x="472" y="92"/>
                </a:lnTo>
                <a:lnTo>
                  <a:pt x="463" y="109"/>
                </a:lnTo>
                <a:lnTo>
                  <a:pt x="463" y="134"/>
                </a:lnTo>
                <a:lnTo>
                  <a:pt x="455" y="159"/>
                </a:lnTo>
                <a:lnTo>
                  <a:pt x="446" y="175"/>
                </a:lnTo>
                <a:lnTo>
                  <a:pt x="438" y="200"/>
                </a:lnTo>
                <a:lnTo>
                  <a:pt x="430" y="225"/>
                </a:lnTo>
                <a:lnTo>
                  <a:pt x="421" y="250"/>
                </a:lnTo>
                <a:lnTo>
                  <a:pt x="413" y="267"/>
                </a:lnTo>
                <a:lnTo>
                  <a:pt x="404" y="292"/>
                </a:lnTo>
                <a:lnTo>
                  <a:pt x="396" y="309"/>
                </a:lnTo>
                <a:lnTo>
                  <a:pt x="388" y="334"/>
                </a:lnTo>
                <a:lnTo>
                  <a:pt x="379" y="359"/>
                </a:lnTo>
                <a:lnTo>
                  <a:pt x="371" y="375"/>
                </a:lnTo>
                <a:lnTo>
                  <a:pt x="354" y="400"/>
                </a:lnTo>
                <a:lnTo>
                  <a:pt x="345" y="417"/>
                </a:lnTo>
                <a:lnTo>
                  <a:pt x="337" y="442"/>
                </a:lnTo>
                <a:lnTo>
                  <a:pt x="320" y="459"/>
                </a:lnTo>
                <a:lnTo>
                  <a:pt x="312" y="484"/>
                </a:lnTo>
                <a:lnTo>
                  <a:pt x="295" y="500"/>
                </a:lnTo>
                <a:lnTo>
                  <a:pt x="286" y="517"/>
                </a:lnTo>
                <a:lnTo>
                  <a:pt x="270" y="542"/>
                </a:lnTo>
                <a:lnTo>
                  <a:pt x="261" y="559"/>
                </a:lnTo>
                <a:lnTo>
                  <a:pt x="244" y="584"/>
                </a:lnTo>
                <a:lnTo>
                  <a:pt x="228" y="601"/>
                </a:lnTo>
                <a:lnTo>
                  <a:pt x="219" y="617"/>
                </a:lnTo>
                <a:lnTo>
                  <a:pt x="202" y="634"/>
                </a:lnTo>
                <a:lnTo>
                  <a:pt x="185" y="651"/>
                </a:lnTo>
                <a:lnTo>
                  <a:pt x="169" y="676"/>
                </a:lnTo>
                <a:lnTo>
                  <a:pt x="152" y="692"/>
                </a:lnTo>
                <a:lnTo>
                  <a:pt x="143" y="709"/>
                </a:lnTo>
                <a:lnTo>
                  <a:pt x="127" y="726"/>
                </a:lnTo>
                <a:lnTo>
                  <a:pt x="110" y="742"/>
                </a:lnTo>
                <a:lnTo>
                  <a:pt x="93" y="759"/>
                </a:lnTo>
                <a:lnTo>
                  <a:pt x="76" y="776"/>
                </a:lnTo>
                <a:lnTo>
                  <a:pt x="59" y="784"/>
                </a:lnTo>
                <a:lnTo>
                  <a:pt x="0" y="717"/>
                </a:lnTo>
                <a:lnTo>
                  <a:pt x="17" y="709"/>
                </a:lnTo>
                <a:lnTo>
                  <a:pt x="34" y="692"/>
                </a:lnTo>
                <a:lnTo>
                  <a:pt x="51" y="676"/>
                </a:lnTo>
                <a:lnTo>
                  <a:pt x="68" y="659"/>
                </a:lnTo>
                <a:lnTo>
                  <a:pt x="84" y="642"/>
                </a:lnTo>
                <a:lnTo>
                  <a:pt x="93" y="626"/>
                </a:lnTo>
                <a:lnTo>
                  <a:pt x="110" y="609"/>
                </a:lnTo>
                <a:lnTo>
                  <a:pt x="127" y="592"/>
                </a:lnTo>
                <a:lnTo>
                  <a:pt x="135" y="575"/>
                </a:lnTo>
                <a:lnTo>
                  <a:pt x="152" y="559"/>
                </a:lnTo>
                <a:lnTo>
                  <a:pt x="169" y="542"/>
                </a:lnTo>
                <a:lnTo>
                  <a:pt x="177" y="525"/>
                </a:lnTo>
                <a:lnTo>
                  <a:pt x="194" y="500"/>
                </a:lnTo>
                <a:lnTo>
                  <a:pt x="202" y="484"/>
                </a:lnTo>
                <a:lnTo>
                  <a:pt x="219" y="467"/>
                </a:lnTo>
                <a:lnTo>
                  <a:pt x="228" y="450"/>
                </a:lnTo>
                <a:lnTo>
                  <a:pt x="244" y="434"/>
                </a:lnTo>
                <a:lnTo>
                  <a:pt x="253" y="409"/>
                </a:lnTo>
                <a:lnTo>
                  <a:pt x="261" y="392"/>
                </a:lnTo>
                <a:lnTo>
                  <a:pt x="270" y="375"/>
                </a:lnTo>
                <a:lnTo>
                  <a:pt x="286" y="350"/>
                </a:lnTo>
                <a:lnTo>
                  <a:pt x="295" y="334"/>
                </a:lnTo>
                <a:lnTo>
                  <a:pt x="303" y="309"/>
                </a:lnTo>
                <a:lnTo>
                  <a:pt x="312" y="292"/>
                </a:lnTo>
                <a:lnTo>
                  <a:pt x="320" y="275"/>
                </a:lnTo>
                <a:lnTo>
                  <a:pt x="329" y="250"/>
                </a:lnTo>
                <a:lnTo>
                  <a:pt x="337" y="234"/>
                </a:lnTo>
                <a:lnTo>
                  <a:pt x="345" y="209"/>
                </a:lnTo>
                <a:lnTo>
                  <a:pt x="354" y="192"/>
                </a:lnTo>
                <a:lnTo>
                  <a:pt x="362" y="167"/>
                </a:lnTo>
                <a:lnTo>
                  <a:pt x="362" y="150"/>
                </a:lnTo>
                <a:lnTo>
                  <a:pt x="371" y="125"/>
                </a:lnTo>
                <a:lnTo>
                  <a:pt x="379" y="100"/>
                </a:lnTo>
                <a:lnTo>
                  <a:pt x="388" y="84"/>
                </a:lnTo>
                <a:lnTo>
                  <a:pt x="388" y="59"/>
                </a:lnTo>
                <a:lnTo>
                  <a:pt x="396" y="42"/>
                </a:lnTo>
                <a:lnTo>
                  <a:pt x="396" y="17"/>
                </a:lnTo>
                <a:lnTo>
                  <a:pt x="404" y="0"/>
                </a:lnTo>
                <a:lnTo>
                  <a:pt x="489" y="17"/>
                </a:lnTo>
                <a:close/>
              </a:path>
            </a:pathLst>
          </a:custGeom>
          <a:solidFill>
            <a:srgbClr val="B1FF00"/>
          </a:solidFill>
          <a:ln w="12700">
            <a:solidFill>
              <a:srgbClr val="B1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49"/>
          <p:cNvSpPr>
            <a:spLocks noChangeArrowheads="1"/>
          </p:cNvSpPr>
          <p:nvPr/>
        </p:nvSpPr>
        <p:spPr bwMode="auto">
          <a:xfrm>
            <a:off x="4437062" y="4038600"/>
            <a:ext cx="82073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 dirty="0">
                <a:solidFill>
                  <a:srgbClr val="000000"/>
                </a:solidFill>
                <a:latin typeface="Arial" charset="0"/>
              </a:rPr>
              <a:t>GFP_AAV</a:t>
            </a:r>
            <a:endParaRPr lang="en-US" dirty="0"/>
          </a:p>
        </p:txBody>
      </p:sp>
      <p:sp>
        <p:nvSpPr>
          <p:cNvPr id="125" name="Freeform 50"/>
          <p:cNvSpPr>
            <a:spLocks/>
          </p:cNvSpPr>
          <p:nvPr/>
        </p:nvSpPr>
        <p:spPr bwMode="auto">
          <a:xfrm>
            <a:off x="3076575" y="5449888"/>
            <a:ext cx="1455738" cy="515937"/>
          </a:xfrm>
          <a:custGeom>
            <a:avLst/>
            <a:gdLst>
              <a:gd name="T0" fmla="*/ 892 w 917"/>
              <a:gd name="T1" fmla="*/ 83 h 325"/>
              <a:gd name="T2" fmla="*/ 858 w 917"/>
              <a:gd name="T3" fmla="*/ 117 h 325"/>
              <a:gd name="T4" fmla="*/ 816 w 917"/>
              <a:gd name="T5" fmla="*/ 142 h 325"/>
              <a:gd name="T6" fmla="*/ 774 w 917"/>
              <a:gd name="T7" fmla="*/ 158 h 325"/>
              <a:gd name="T8" fmla="*/ 732 w 917"/>
              <a:gd name="T9" fmla="*/ 183 h 325"/>
              <a:gd name="T10" fmla="*/ 690 w 917"/>
              <a:gd name="T11" fmla="*/ 200 h 325"/>
              <a:gd name="T12" fmla="*/ 648 w 917"/>
              <a:gd name="T13" fmla="*/ 225 h 325"/>
              <a:gd name="T14" fmla="*/ 597 w 917"/>
              <a:gd name="T15" fmla="*/ 242 h 325"/>
              <a:gd name="T16" fmla="*/ 555 w 917"/>
              <a:gd name="T17" fmla="*/ 258 h 325"/>
              <a:gd name="T18" fmla="*/ 513 w 917"/>
              <a:gd name="T19" fmla="*/ 267 h 325"/>
              <a:gd name="T20" fmla="*/ 463 w 917"/>
              <a:gd name="T21" fmla="*/ 283 h 325"/>
              <a:gd name="T22" fmla="*/ 421 w 917"/>
              <a:gd name="T23" fmla="*/ 292 h 325"/>
              <a:gd name="T24" fmla="*/ 370 w 917"/>
              <a:gd name="T25" fmla="*/ 300 h 325"/>
              <a:gd name="T26" fmla="*/ 328 w 917"/>
              <a:gd name="T27" fmla="*/ 308 h 325"/>
              <a:gd name="T28" fmla="*/ 278 w 917"/>
              <a:gd name="T29" fmla="*/ 317 h 325"/>
              <a:gd name="T30" fmla="*/ 227 w 917"/>
              <a:gd name="T31" fmla="*/ 325 h 325"/>
              <a:gd name="T32" fmla="*/ 185 w 917"/>
              <a:gd name="T33" fmla="*/ 325 h 325"/>
              <a:gd name="T34" fmla="*/ 134 w 917"/>
              <a:gd name="T35" fmla="*/ 325 h 325"/>
              <a:gd name="T36" fmla="*/ 92 w 917"/>
              <a:gd name="T37" fmla="*/ 325 h 325"/>
              <a:gd name="T38" fmla="*/ 42 w 917"/>
              <a:gd name="T39" fmla="*/ 325 h 325"/>
              <a:gd name="T40" fmla="*/ 0 w 917"/>
              <a:gd name="T41" fmla="*/ 317 h 325"/>
              <a:gd name="T42" fmla="*/ 33 w 917"/>
              <a:gd name="T43" fmla="*/ 233 h 325"/>
              <a:gd name="T44" fmla="*/ 75 w 917"/>
              <a:gd name="T45" fmla="*/ 233 h 325"/>
              <a:gd name="T46" fmla="*/ 118 w 917"/>
              <a:gd name="T47" fmla="*/ 242 h 325"/>
              <a:gd name="T48" fmla="*/ 160 w 917"/>
              <a:gd name="T49" fmla="*/ 242 h 325"/>
              <a:gd name="T50" fmla="*/ 210 w 917"/>
              <a:gd name="T51" fmla="*/ 233 h 325"/>
              <a:gd name="T52" fmla="*/ 252 w 917"/>
              <a:gd name="T53" fmla="*/ 233 h 325"/>
              <a:gd name="T54" fmla="*/ 294 w 917"/>
              <a:gd name="T55" fmla="*/ 225 h 325"/>
              <a:gd name="T56" fmla="*/ 336 w 917"/>
              <a:gd name="T57" fmla="*/ 217 h 325"/>
              <a:gd name="T58" fmla="*/ 387 w 917"/>
              <a:gd name="T59" fmla="*/ 208 h 325"/>
              <a:gd name="T60" fmla="*/ 429 w 917"/>
              <a:gd name="T61" fmla="*/ 200 h 325"/>
              <a:gd name="T62" fmla="*/ 471 w 917"/>
              <a:gd name="T63" fmla="*/ 192 h 325"/>
              <a:gd name="T64" fmla="*/ 513 w 917"/>
              <a:gd name="T65" fmla="*/ 175 h 325"/>
              <a:gd name="T66" fmla="*/ 555 w 917"/>
              <a:gd name="T67" fmla="*/ 167 h 325"/>
              <a:gd name="T68" fmla="*/ 597 w 917"/>
              <a:gd name="T69" fmla="*/ 150 h 325"/>
              <a:gd name="T70" fmla="*/ 640 w 917"/>
              <a:gd name="T71" fmla="*/ 133 h 325"/>
              <a:gd name="T72" fmla="*/ 673 w 917"/>
              <a:gd name="T73" fmla="*/ 117 h 325"/>
              <a:gd name="T74" fmla="*/ 715 w 917"/>
              <a:gd name="T75" fmla="*/ 92 h 325"/>
              <a:gd name="T76" fmla="*/ 757 w 917"/>
              <a:gd name="T77" fmla="*/ 75 h 325"/>
              <a:gd name="T78" fmla="*/ 791 w 917"/>
              <a:gd name="T79" fmla="*/ 50 h 325"/>
              <a:gd name="T80" fmla="*/ 833 w 917"/>
              <a:gd name="T81" fmla="*/ 25 h 325"/>
              <a:gd name="T82" fmla="*/ 867 w 917"/>
              <a:gd name="T83" fmla="*/ 0 h 325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17"/>
              <a:gd name="T127" fmla="*/ 0 h 325"/>
              <a:gd name="T128" fmla="*/ 917 w 917"/>
              <a:gd name="T129" fmla="*/ 325 h 325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17" h="325">
                <a:moveTo>
                  <a:pt x="917" y="75"/>
                </a:moveTo>
                <a:lnTo>
                  <a:pt x="892" y="83"/>
                </a:lnTo>
                <a:lnTo>
                  <a:pt x="875" y="100"/>
                </a:lnTo>
                <a:lnTo>
                  <a:pt x="858" y="117"/>
                </a:lnTo>
                <a:lnTo>
                  <a:pt x="833" y="125"/>
                </a:lnTo>
                <a:lnTo>
                  <a:pt x="816" y="142"/>
                </a:lnTo>
                <a:lnTo>
                  <a:pt x="791" y="150"/>
                </a:lnTo>
                <a:lnTo>
                  <a:pt x="774" y="158"/>
                </a:lnTo>
                <a:lnTo>
                  <a:pt x="749" y="175"/>
                </a:lnTo>
                <a:lnTo>
                  <a:pt x="732" y="183"/>
                </a:lnTo>
                <a:lnTo>
                  <a:pt x="707" y="192"/>
                </a:lnTo>
                <a:lnTo>
                  <a:pt x="690" y="200"/>
                </a:lnTo>
                <a:lnTo>
                  <a:pt x="665" y="217"/>
                </a:lnTo>
                <a:lnTo>
                  <a:pt x="648" y="225"/>
                </a:lnTo>
                <a:lnTo>
                  <a:pt x="623" y="233"/>
                </a:lnTo>
                <a:lnTo>
                  <a:pt x="597" y="242"/>
                </a:lnTo>
                <a:lnTo>
                  <a:pt x="581" y="250"/>
                </a:lnTo>
                <a:lnTo>
                  <a:pt x="555" y="258"/>
                </a:lnTo>
                <a:lnTo>
                  <a:pt x="530" y="267"/>
                </a:lnTo>
                <a:lnTo>
                  <a:pt x="513" y="267"/>
                </a:lnTo>
                <a:lnTo>
                  <a:pt x="488" y="275"/>
                </a:lnTo>
                <a:lnTo>
                  <a:pt x="463" y="283"/>
                </a:lnTo>
                <a:lnTo>
                  <a:pt x="437" y="292"/>
                </a:lnTo>
                <a:lnTo>
                  <a:pt x="421" y="292"/>
                </a:lnTo>
                <a:lnTo>
                  <a:pt x="395" y="300"/>
                </a:lnTo>
                <a:lnTo>
                  <a:pt x="370" y="300"/>
                </a:lnTo>
                <a:lnTo>
                  <a:pt x="345" y="308"/>
                </a:lnTo>
                <a:lnTo>
                  <a:pt x="328" y="308"/>
                </a:lnTo>
                <a:lnTo>
                  <a:pt x="303" y="317"/>
                </a:lnTo>
                <a:lnTo>
                  <a:pt x="278" y="317"/>
                </a:lnTo>
                <a:lnTo>
                  <a:pt x="252" y="317"/>
                </a:lnTo>
                <a:lnTo>
                  <a:pt x="227" y="325"/>
                </a:lnTo>
                <a:lnTo>
                  <a:pt x="210" y="325"/>
                </a:lnTo>
                <a:lnTo>
                  <a:pt x="185" y="325"/>
                </a:lnTo>
                <a:lnTo>
                  <a:pt x="160" y="325"/>
                </a:lnTo>
                <a:lnTo>
                  <a:pt x="134" y="325"/>
                </a:lnTo>
                <a:lnTo>
                  <a:pt x="109" y="325"/>
                </a:lnTo>
                <a:lnTo>
                  <a:pt x="92" y="325"/>
                </a:lnTo>
                <a:lnTo>
                  <a:pt x="67" y="325"/>
                </a:lnTo>
                <a:lnTo>
                  <a:pt x="42" y="325"/>
                </a:lnTo>
                <a:lnTo>
                  <a:pt x="17" y="317"/>
                </a:lnTo>
                <a:lnTo>
                  <a:pt x="0" y="317"/>
                </a:lnTo>
                <a:lnTo>
                  <a:pt x="8" y="233"/>
                </a:lnTo>
                <a:lnTo>
                  <a:pt x="33" y="233"/>
                </a:lnTo>
                <a:lnTo>
                  <a:pt x="50" y="233"/>
                </a:lnTo>
                <a:lnTo>
                  <a:pt x="75" y="233"/>
                </a:lnTo>
                <a:lnTo>
                  <a:pt x="101" y="242"/>
                </a:lnTo>
                <a:lnTo>
                  <a:pt x="118" y="242"/>
                </a:lnTo>
                <a:lnTo>
                  <a:pt x="143" y="242"/>
                </a:lnTo>
                <a:lnTo>
                  <a:pt x="160" y="242"/>
                </a:lnTo>
                <a:lnTo>
                  <a:pt x="185" y="233"/>
                </a:lnTo>
                <a:lnTo>
                  <a:pt x="210" y="233"/>
                </a:lnTo>
                <a:lnTo>
                  <a:pt x="227" y="233"/>
                </a:lnTo>
                <a:lnTo>
                  <a:pt x="252" y="233"/>
                </a:lnTo>
                <a:lnTo>
                  <a:pt x="278" y="233"/>
                </a:lnTo>
                <a:lnTo>
                  <a:pt x="294" y="225"/>
                </a:lnTo>
                <a:lnTo>
                  <a:pt x="320" y="225"/>
                </a:lnTo>
                <a:lnTo>
                  <a:pt x="336" y="217"/>
                </a:lnTo>
                <a:lnTo>
                  <a:pt x="362" y="217"/>
                </a:lnTo>
                <a:lnTo>
                  <a:pt x="387" y="208"/>
                </a:lnTo>
                <a:lnTo>
                  <a:pt x="404" y="208"/>
                </a:lnTo>
                <a:lnTo>
                  <a:pt x="429" y="200"/>
                </a:lnTo>
                <a:lnTo>
                  <a:pt x="446" y="200"/>
                </a:lnTo>
                <a:lnTo>
                  <a:pt x="471" y="192"/>
                </a:lnTo>
                <a:lnTo>
                  <a:pt x="488" y="183"/>
                </a:lnTo>
                <a:lnTo>
                  <a:pt x="513" y="175"/>
                </a:lnTo>
                <a:lnTo>
                  <a:pt x="530" y="175"/>
                </a:lnTo>
                <a:lnTo>
                  <a:pt x="555" y="167"/>
                </a:lnTo>
                <a:lnTo>
                  <a:pt x="572" y="158"/>
                </a:lnTo>
                <a:lnTo>
                  <a:pt x="597" y="150"/>
                </a:lnTo>
                <a:lnTo>
                  <a:pt x="614" y="142"/>
                </a:lnTo>
                <a:lnTo>
                  <a:pt x="640" y="133"/>
                </a:lnTo>
                <a:lnTo>
                  <a:pt x="656" y="125"/>
                </a:lnTo>
                <a:lnTo>
                  <a:pt x="673" y="117"/>
                </a:lnTo>
                <a:lnTo>
                  <a:pt x="698" y="100"/>
                </a:lnTo>
                <a:lnTo>
                  <a:pt x="715" y="92"/>
                </a:lnTo>
                <a:lnTo>
                  <a:pt x="732" y="83"/>
                </a:lnTo>
                <a:lnTo>
                  <a:pt x="757" y="75"/>
                </a:lnTo>
                <a:lnTo>
                  <a:pt x="774" y="58"/>
                </a:lnTo>
                <a:lnTo>
                  <a:pt x="791" y="50"/>
                </a:lnTo>
                <a:lnTo>
                  <a:pt x="816" y="33"/>
                </a:lnTo>
                <a:lnTo>
                  <a:pt x="833" y="25"/>
                </a:lnTo>
                <a:lnTo>
                  <a:pt x="850" y="8"/>
                </a:lnTo>
                <a:lnTo>
                  <a:pt x="867" y="0"/>
                </a:lnTo>
                <a:lnTo>
                  <a:pt x="917" y="75"/>
                </a:lnTo>
                <a:close/>
              </a:path>
            </a:pathLst>
          </a:custGeom>
          <a:solidFill>
            <a:srgbClr val="9966FF"/>
          </a:solidFill>
          <a:ln w="12700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51"/>
          <p:cNvSpPr>
            <a:spLocks noChangeArrowheads="1"/>
          </p:cNvSpPr>
          <p:nvPr/>
        </p:nvSpPr>
        <p:spPr bwMode="auto">
          <a:xfrm>
            <a:off x="3771900" y="6111875"/>
            <a:ext cx="6413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pSC101</a:t>
            </a:r>
            <a:endParaRPr lang="en-US"/>
          </a:p>
        </p:txBody>
      </p:sp>
      <p:sp>
        <p:nvSpPr>
          <p:cNvPr id="127" name="Freeform 52"/>
          <p:cNvSpPr>
            <a:spLocks/>
          </p:cNvSpPr>
          <p:nvPr/>
        </p:nvSpPr>
        <p:spPr bwMode="auto">
          <a:xfrm>
            <a:off x="1579563" y="5053013"/>
            <a:ext cx="1270000" cy="860425"/>
          </a:xfrm>
          <a:custGeom>
            <a:avLst/>
            <a:gdLst>
              <a:gd name="T0" fmla="*/ 8 w 800"/>
              <a:gd name="T1" fmla="*/ 67 h 542"/>
              <a:gd name="T2" fmla="*/ 42 w 800"/>
              <a:gd name="T3" fmla="*/ 108 h 542"/>
              <a:gd name="T4" fmla="*/ 76 w 800"/>
              <a:gd name="T5" fmla="*/ 142 h 542"/>
              <a:gd name="T6" fmla="*/ 109 w 800"/>
              <a:gd name="T7" fmla="*/ 175 h 542"/>
              <a:gd name="T8" fmla="*/ 143 w 800"/>
              <a:gd name="T9" fmla="*/ 208 h 542"/>
              <a:gd name="T10" fmla="*/ 177 w 800"/>
              <a:gd name="T11" fmla="*/ 242 h 542"/>
              <a:gd name="T12" fmla="*/ 210 w 800"/>
              <a:gd name="T13" fmla="*/ 267 h 542"/>
              <a:gd name="T14" fmla="*/ 252 w 800"/>
              <a:gd name="T15" fmla="*/ 300 h 542"/>
              <a:gd name="T16" fmla="*/ 286 w 800"/>
              <a:gd name="T17" fmla="*/ 325 h 542"/>
              <a:gd name="T18" fmla="*/ 328 w 800"/>
              <a:gd name="T19" fmla="*/ 350 h 542"/>
              <a:gd name="T20" fmla="*/ 370 w 800"/>
              <a:gd name="T21" fmla="*/ 375 h 542"/>
              <a:gd name="T22" fmla="*/ 404 w 800"/>
              <a:gd name="T23" fmla="*/ 400 h 542"/>
              <a:gd name="T24" fmla="*/ 446 w 800"/>
              <a:gd name="T25" fmla="*/ 425 h 542"/>
              <a:gd name="T26" fmla="*/ 488 w 800"/>
              <a:gd name="T27" fmla="*/ 450 h 542"/>
              <a:gd name="T28" fmla="*/ 539 w 800"/>
              <a:gd name="T29" fmla="*/ 467 h 542"/>
              <a:gd name="T30" fmla="*/ 581 w 800"/>
              <a:gd name="T31" fmla="*/ 483 h 542"/>
              <a:gd name="T32" fmla="*/ 623 w 800"/>
              <a:gd name="T33" fmla="*/ 500 h 542"/>
              <a:gd name="T34" fmla="*/ 673 w 800"/>
              <a:gd name="T35" fmla="*/ 517 h 542"/>
              <a:gd name="T36" fmla="*/ 715 w 800"/>
              <a:gd name="T37" fmla="*/ 525 h 542"/>
              <a:gd name="T38" fmla="*/ 758 w 800"/>
              <a:gd name="T39" fmla="*/ 542 h 542"/>
              <a:gd name="T40" fmla="*/ 800 w 800"/>
              <a:gd name="T41" fmla="*/ 458 h 542"/>
              <a:gd name="T42" fmla="*/ 758 w 800"/>
              <a:gd name="T43" fmla="*/ 450 h 542"/>
              <a:gd name="T44" fmla="*/ 715 w 800"/>
              <a:gd name="T45" fmla="*/ 442 h 542"/>
              <a:gd name="T46" fmla="*/ 673 w 800"/>
              <a:gd name="T47" fmla="*/ 425 h 542"/>
              <a:gd name="T48" fmla="*/ 631 w 800"/>
              <a:gd name="T49" fmla="*/ 408 h 542"/>
              <a:gd name="T50" fmla="*/ 589 w 800"/>
              <a:gd name="T51" fmla="*/ 392 h 542"/>
              <a:gd name="T52" fmla="*/ 547 w 800"/>
              <a:gd name="T53" fmla="*/ 375 h 542"/>
              <a:gd name="T54" fmla="*/ 505 w 800"/>
              <a:gd name="T55" fmla="*/ 358 h 542"/>
              <a:gd name="T56" fmla="*/ 471 w 800"/>
              <a:gd name="T57" fmla="*/ 333 h 542"/>
              <a:gd name="T58" fmla="*/ 429 w 800"/>
              <a:gd name="T59" fmla="*/ 317 h 542"/>
              <a:gd name="T60" fmla="*/ 396 w 800"/>
              <a:gd name="T61" fmla="*/ 292 h 542"/>
              <a:gd name="T62" fmla="*/ 353 w 800"/>
              <a:gd name="T63" fmla="*/ 267 h 542"/>
              <a:gd name="T64" fmla="*/ 320 w 800"/>
              <a:gd name="T65" fmla="*/ 242 h 542"/>
              <a:gd name="T66" fmla="*/ 286 w 800"/>
              <a:gd name="T67" fmla="*/ 217 h 542"/>
              <a:gd name="T68" fmla="*/ 252 w 800"/>
              <a:gd name="T69" fmla="*/ 192 h 542"/>
              <a:gd name="T70" fmla="*/ 219 w 800"/>
              <a:gd name="T71" fmla="*/ 158 h 542"/>
              <a:gd name="T72" fmla="*/ 185 w 800"/>
              <a:gd name="T73" fmla="*/ 125 h 542"/>
              <a:gd name="T74" fmla="*/ 151 w 800"/>
              <a:gd name="T75" fmla="*/ 100 h 542"/>
              <a:gd name="T76" fmla="*/ 118 w 800"/>
              <a:gd name="T77" fmla="*/ 67 h 542"/>
              <a:gd name="T78" fmla="*/ 92 w 800"/>
              <a:gd name="T79" fmla="*/ 33 h 542"/>
              <a:gd name="T80" fmla="*/ 67 w 800"/>
              <a:gd name="T81" fmla="*/ 0 h 542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800"/>
              <a:gd name="T124" fmla="*/ 0 h 542"/>
              <a:gd name="T125" fmla="*/ 800 w 800"/>
              <a:gd name="T126" fmla="*/ 542 h 542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800" h="542">
                <a:moveTo>
                  <a:pt x="0" y="50"/>
                </a:moveTo>
                <a:lnTo>
                  <a:pt x="8" y="67"/>
                </a:lnTo>
                <a:lnTo>
                  <a:pt x="25" y="83"/>
                </a:lnTo>
                <a:lnTo>
                  <a:pt x="42" y="108"/>
                </a:lnTo>
                <a:lnTo>
                  <a:pt x="59" y="125"/>
                </a:lnTo>
                <a:lnTo>
                  <a:pt x="76" y="142"/>
                </a:lnTo>
                <a:lnTo>
                  <a:pt x="92" y="158"/>
                </a:lnTo>
                <a:lnTo>
                  <a:pt x="109" y="175"/>
                </a:lnTo>
                <a:lnTo>
                  <a:pt x="126" y="192"/>
                </a:lnTo>
                <a:lnTo>
                  <a:pt x="143" y="208"/>
                </a:lnTo>
                <a:lnTo>
                  <a:pt x="160" y="225"/>
                </a:lnTo>
                <a:lnTo>
                  <a:pt x="177" y="242"/>
                </a:lnTo>
                <a:lnTo>
                  <a:pt x="193" y="258"/>
                </a:lnTo>
                <a:lnTo>
                  <a:pt x="210" y="267"/>
                </a:lnTo>
                <a:lnTo>
                  <a:pt x="227" y="283"/>
                </a:lnTo>
                <a:lnTo>
                  <a:pt x="252" y="300"/>
                </a:lnTo>
                <a:lnTo>
                  <a:pt x="269" y="317"/>
                </a:lnTo>
                <a:lnTo>
                  <a:pt x="286" y="325"/>
                </a:lnTo>
                <a:lnTo>
                  <a:pt x="303" y="342"/>
                </a:lnTo>
                <a:lnTo>
                  <a:pt x="328" y="350"/>
                </a:lnTo>
                <a:lnTo>
                  <a:pt x="345" y="367"/>
                </a:lnTo>
                <a:lnTo>
                  <a:pt x="370" y="375"/>
                </a:lnTo>
                <a:lnTo>
                  <a:pt x="387" y="392"/>
                </a:lnTo>
                <a:lnTo>
                  <a:pt x="404" y="400"/>
                </a:lnTo>
                <a:lnTo>
                  <a:pt x="429" y="417"/>
                </a:lnTo>
                <a:lnTo>
                  <a:pt x="446" y="425"/>
                </a:lnTo>
                <a:lnTo>
                  <a:pt x="471" y="433"/>
                </a:lnTo>
                <a:lnTo>
                  <a:pt x="488" y="450"/>
                </a:lnTo>
                <a:lnTo>
                  <a:pt x="513" y="458"/>
                </a:lnTo>
                <a:lnTo>
                  <a:pt x="539" y="467"/>
                </a:lnTo>
                <a:lnTo>
                  <a:pt x="555" y="475"/>
                </a:lnTo>
                <a:lnTo>
                  <a:pt x="581" y="483"/>
                </a:lnTo>
                <a:lnTo>
                  <a:pt x="606" y="492"/>
                </a:lnTo>
                <a:lnTo>
                  <a:pt x="623" y="500"/>
                </a:lnTo>
                <a:lnTo>
                  <a:pt x="648" y="508"/>
                </a:lnTo>
                <a:lnTo>
                  <a:pt x="673" y="517"/>
                </a:lnTo>
                <a:lnTo>
                  <a:pt x="690" y="525"/>
                </a:lnTo>
                <a:lnTo>
                  <a:pt x="715" y="525"/>
                </a:lnTo>
                <a:lnTo>
                  <a:pt x="741" y="533"/>
                </a:lnTo>
                <a:lnTo>
                  <a:pt x="758" y="542"/>
                </a:lnTo>
                <a:lnTo>
                  <a:pt x="783" y="542"/>
                </a:lnTo>
                <a:lnTo>
                  <a:pt x="800" y="458"/>
                </a:lnTo>
                <a:lnTo>
                  <a:pt x="783" y="458"/>
                </a:lnTo>
                <a:lnTo>
                  <a:pt x="758" y="450"/>
                </a:lnTo>
                <a:lnTo>
                  <a:pt x="732" y="442"/>
                </a:lnTo>
                <a:lnTo>
                  <a:pt x="715" y="442"/>
                </a:lnTo>
                <a:lnTo>
                  <a:pt x="690" y="433"/>
                </a:lnTo>
                <a:lnTo>
                  <a:pt x="673" y="425"/>
                </a:lnTo>
                <a:lnTo>
                  <a:pt x="648" y="417"/>
                </a:lnTo>
                <a:lnTo>
                  <a:pt x="631" y="408"/>
                </a:lnTo>
                <a:lnTo>
                  <a:pt x="606" y="400"/>
                </a:lnTo>
                <a:lnTo>
                  <a:pt x="589" y="392"/>
                </a:lnTo>
                <a:lnTo>
                  <a:pt x="572" y="383"/>
                </a:lnTo>
                <a:lnTo>
                  <a:pt x="547" y="375"/>
                </a:lnTo>
                <a:lnTo>
                  <a:pt x="530" y="367"/>
                </a:lnTo>
                <a:lnTo>
                  <a:pt x="505" y="358"/>
                </a:lnTo>
                <a:lnTo>
                  <a:pt x="488" y="350"/>
                </a:lnTo>
                <a:lnTo>
                  <a:pt x="471" y="333"/>
                </a:lnTo>
                <a:lnTo>
                  <a:pt x="446" y="325"/>
                </a:lnTo>
                <a:lnTo>
                  <a:pt x="429" y="317"/>
                </a:lnTo>
                <a:lnTo>
                  <a:pt x="412" y="308"/>
                </a:lnTo>
                <a:lnTo>
                  <a:pt x="396" y="292"/>
                </a:lnTo>
                <a:lnTo>
                  <a:pt x="370" y="283"/>
                </a:lnTo>
                <a:lnTo>
                  <a:pt x="353" y="267"/>
                </a:lnTo>
                <a:lnTo>
                  <a:pt x="337" y="258"/>
                </a:lnTo>
                <a:lnTo>
                  <a:pt x="320" y="242"/>
                </a:lnTo>
                <a:lnTo>
                  <a:pt x="303" y="233"/>
                </a:lnTo>
                <a:lnTo>
                  <a:pt x="286" y="217"/>
                </a:lnTo>
                <a:lnTo>
                  <a:pt x="269" y="200"/>
                </a:lnTo>
                <a:lnTo>
                  <a:pt x="252" y="192"/>
                </a:lnTo>
                <a:lnTo>
                  <a:pt x="236" y="175"/>
                </a:lnTo>
                <a:lnTo>
                  <a:pt x="219" y="158"/>
                </a:lnTo>
                <a:lnTo>
                  <a:pt x="202" y="142"/>
                </a:lnTo>
                <a:lnTo>
                  <a:pt x="185" y="125"/>
                </a:lnTo>
                <a:lnTo>
                  <a:pt x="168" y="117"/>
                </a:lnTo>
                <a:lnTo>
                  <a:pt x="151" y="100"/>
                </a:lnTo>
                <a:lnTo>
                  <a:pt x="135" y="83"/>
                </a:lnTo>
                <a:lnTo>
                  <a:pt x="118" y="67"/>
                </a:lnTo>
                <a:lnTo>
                  <a:pt x="109" y="50"/>
                </a:lnTo>
                <a:lnTo>
                  <a:pt x="92" y="33"/>
                </a:lnTo>
                <a:lnTo>
                  <a:pt x="76" y="16"/>
                </a:lnTo>
                <a:lnTo>
                  <a:pt x="67" y="0"/>
                </a:lnTo>
                <a:lnTo>
                  <a:pt x="0" y="50"/>
                </a:lnTo>
                <a:close/>
              </a:path>
            </a:pathLst>
          </a:custGeom>
          <a:solidFill>
            <a:srgbClr val="9966FF"/>
          </a:solidFill>
          <a:ln w="12700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53"/>
          <p:cNvSpPr>
            <a:spLocks noChangeArrowheads="1"/>
          </p:cNvSpPr>
          <p:nvPr/>
        </p:nvSpPr>
        <p:spPr bwMode="auto">
          <a:xfrm>
            <a:off x="1735138" y="5648325"/>
            <a:ext cx="31591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Kan</a:t>
            </a:r>
            <a:endParaRPr lang="en-US"/>
          </a:p>
        </p:txBody>
      </p:sp>
      <p:sp>
        <p:nvSpPr>
          <p:cNvPr id="129" name="Freeform 54"/>
          <p:cNvSpPr>
            <a:spLocks/>
          </p:cNvSpPr>
          <p:nvPr/>
        </p:nvSpPr>
        <p:spPr bwMode="auto">
          <a:xfrm rot="1126895">
            <a:off x="1117600" y="3073400"/>
            <a:ext cx="239713" cy="714375"/>
          </a:xfrm>
          <a:custGeom>
            <a:avLst/>
            <a:gdLst>
              <a:gd name="T0" fmla="*/ 0 w 151"/>
              <a:gd name="T1" fmla="*/ 0 h 450"/>
              <a:gd name="T2" fmla="*/ 0 w 151"/>
              <a:gd name="T3" fmla="*/ 25 h 450"/>
              <a:gd name="T4" fmla="*/ 0 w 151"/>
              <a:gd name="T5" fmla="*/ 42 h 450"/>
              <a:gd name="T6" fmla="*/ 0 w 151"/>
              <a:gd name="T7" fmla="*/ 67 h 450"/>
              <a:gd name="T8" fmla="*/ 0 w 151"/>
              <a:gd name="T9" fmla="*/ 92 h 450"/>
              <a:gd name="T10" fmla="*/ 0 w 151"/>
              <a:gd name="T11" fmla="*/ 117 h 450"/>
              <a:gd name="T12" fmla="*/ 0 w 151"/>
              <a:gd name="T13" fmla="*/ 142 h 450"/>
              <a:gd name="T14" fmla="*/ 8 w 151"/>
              <a:gd name="T15" fmla="*/ 167 h 450"/>
              <a:gd name="T16" fmla="*/ 8 w 151"/>
              <a:gd name="T17" fmla="*/ 183 h 450"/>
              <a:gd name="T18" fmla="*/ 8 w 151"/>
              <a:gd name="T19" fmla="*/ 208 h 450"/>
              <a:gd name="T20" fmla="*/ 16 w 151"/>
              <a:gd name="T21" fmla="*/ 233 h 450"/>
              <a:gd name="T22" fmla="*/ 16 w 151"/>
              <a:gd name="T23" fmla="*/ 258 h 450"/>
              <a:gd name="T24" fmla="*/ 25 w 151"/>
              <a:gd name="T25" fmla="*/ 283 h 450"/>
              <a:gd name="T26" fmla="*/ 25 w 151"/>
              <a:gd name="T27" fmla="*/ 300 h 450"/>
              <a:gd name="T28" fmla="*/ 33 w 151"/>
              <a:gd name="T29" fmla="*/ 325 h 450"/>
              <a:gd name="T30" fmla="*/ 33 w 151"/>
              <a:gd name="T31" fmla="*/ 350 h 450"/>
              <a:gd name="T32" fmla="*/ 42 w 151"/>
              <a:gd name="T33" fmla="*/ 375 h 450"/>
              <a:gd name="T34" fmla="*/ 50 w 151"/>
              <a:gd name="T35" fmla="*/ 392 h 450"/>
              <a:gd name="T36" fmla="*/ 59 w 151"/>
              <a:gd name="T37" fmla="*/ 417 h 450"/>
              <a:gd name="T38" fmla="*/ 67 w 151"/>
              <a:gd name="T39" fmla="*/ 442 h 450"/>
              <a:gd name="T40" fmla="*/ 67 w 151"/>
              <a:gd name="T41" fmla="*/ 450 h 450"/>
              <a:gd name="T42" fmla="*/ 151 w 151"/>
              <a:gd name="T43" fmla="*/ 425 h 450"/>
              <a:gd name="T44" fmla="*/ 143 w 151"/>
              <a:gd name="T45" fmla="*/ 409 h 450"/>
              <a:gd name="T46" fmla="*/ 134 w 151"/>
              <a:gd name="T47" fmla="*/ 384 h 450"/>
              <a:gd name="T48" fmla="*/ 134 w 151"/>
              <a:gd name="T49" fmla="*/ 359 h 450"/>
              <a:gd name="T50" fmla="*/ 126 w 151"/>
              <a:gd name="T51" fmla="*/ 342 h 450"/>
              <a:gd name="T52" fmla="*/ 117 w 151"/>
              <a:gd name="T53" fmla="*/ 317 h 450"/>
              <a:gd name="T54" fmla="*/ 117 w 151"/>
              <a:gd name="T55" fmla="*/ 300 h 450"/>
              <a:gd name="T56" fmla="*/ 109 w 151"/>
              <a:gd name="T57" fmla="*/ 275 h 450"/>
              <a:gd name="T58" fmla="*/ 109 w 151"/>
              <a:gd name="T59" fmla="*/ 258 h 450"/>
              <a:gd name="T60" fmla="*/ 101 w 151"/>
              <a:gd name="T61" fmla="*/ 233 h 450"/>
              <a:gd name="T62" fmla="*/ 101 w 151"/>
              <a:gd name="T63" fmla="*/ 208 h 450"/>
              <a:gd name="T64" fmla="*/ 92 w 151"/>
              <a:gd name="T65" fmla="*/ 192 h 450"/>
              <a:gd name="T66" fmla="*/ 92 w 151"/>
              <a:gd name="T67" fmla="*/ 167 h 450"/>
              <a:gd name="T68" fmla="*/ 92 w 151"/>
              <a:gd name="T69" fmla="*/ 142 h 450"/>
              <a:gd name="T70" fmla="*/ 92 w 151"/>
              <a:gd name="T71" fmla="*/ 125 h 450"/>
              <a:gd name="T72" fmla="*/ 84 w 151"/>
              <a:gd name="T73" fmla="*/ 100 h 450"/>
              <a:gd name="T74" fmla="*/ 84 w 151"/>
              <a:gd name="T75" fmla="*/ 75 h 450"/>
              <a:gd name="T76" fmla="*/ 84 w 151"/>
              <a:gd name="T77" fmla="*/ 58 h 450"/>
              <a:gd name="T78" fmla="*/ 84 w 151"/>
              <a:gd name="T79" fmla="*/ 33 h 450"/>
              <a:gd name="T80" fmla="*/ 84 w 151"/>
              <a:gd name="T81" fmla="*/ 8 h 450"/>
              <a:gd name="T82" fmla="*/ 84 w 151"/>
              <a:gd name="T83" fmla="*/ 0 h 450"/>
              <a:gd name="T84" fmla="*/ 0 w 151"/>
              <a:gd name="T85" fmla="*/ 0 h 45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51"/>
              <a:gd name="T130" fmla="*/ 0 h 450"/>
              <a:gd name="T131" fmla="*/ 151 w 151"/>
              <a:gd name="T132" fmla="*/ 450 h 450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51" h="450">
                <a:moveTo>
                  <a:pt x="0" y="0"/>
                </a:moveTo>
                <a:lnTo>
                  <a:pt x="0" y="25"/>
                </a:lnTo>
                <a:lnTo>
                  <a:pt x="0" y="42"/>
                </a:lnTo>
                <a:lnTo>
                  <a:pt x="0" y="67"/>
                </a:lnTo>
                <a:lnTo>
                  <a:pt x="0" y="92"/>
                </a:lnTo>
                <a:lnTo>
                  <a:pt x="0" y="117"/>
                </a:lnTo>
                <a:lnTo>
                  <a:pt x="0" y="142"/>
                </a:lnTo>
                <a:lnTo>
                  <a:pt x="8" y="167"/>
                </a:lnTo>
                <a:lnTo>
                  <a:pt x="8" y="183"/>
                </a:lnTo>
                <a:lnTo>
                  <a:pt x="8" y="208"/>
                </a:lnTo>
                <a:lnTo>
                  <a:pt x="16" y="233"/>
                </a:lnTo>
                <a:lnTo>
                  <a:pt x="16" y="258"/>
                </a:lnTo>
                <a:lnTo>
                  <a:pt x="25" y="283"/>
                </a:lnTo>
                <a:lnTo>
                  <a:pt x="25" y="300"/>
                </a:lnTo>
                <a:lnTo>
                  <a:pt x="33" y="325"/>
                </a:lnTo>
                <a:lnTo>
                  <a:pt x="33" y="350"/>
                </a:lnTo>
                <a:lnTo>
                  <a:pt x="42" y="375"/>
                </a:lnTo>
                <a:lnTo>
                  <a:pt x="50" y="392"/>
                </a:lnTo>
                <a:lnTo>
                  <a:pt x="59" y="417"/>
                </a:lnTo>
                <a:lnTo>
                  <a:pt x="67" y="442"/>
                </a:lnTo>
                <a:lnTo>
                  <a:pt x="67" y="450"/>
                </a:lnTo>
                <a:lnTo>
                  <a:pt x="151" y="425"/>
                </a:lnTo>
                <a:lnTo>
                  <a:pt x="143" y="409"/>
                </a:lnTo>
                <a:lnTo>
                  <a:pt x="134" y="384"/>
                </a:lnTo>
                <a:lnTo>
                  <a:pt x="134" y="359"/>
                </a:lnTo>
                <a:lnTo>
                  <a:pt x="126" y="342"/>
                </a:lnTo>
                <a:lnTo>
                  <a:pt x="117" y="317"/>
                </a:lnTo>
                <a:lnTo>
                  <a:pt x="117" y="300"/>
                </a:lnTo>
                <a:lnTo>
                  <a:pt x="109" y="275"/>
                </a:lnTo>
                <a:lnTo>
                  <a:pt x="109" y="258"/>
                </a:lnTo>
                <a:lnTo>
                  <a:pt x="101" y="233"/>
                </a:lnTo>
                <a:lnTo>
                  <a:pt x="101" y="208"/>
                </a:lnTo>
                <a:lnTo>
                  <a:pt x="92" y="192"/>
                </a:lnTo>
                <a:lnTo>
                  <a:pt x="92" y="167"/>
                </a:lnTo>
                <a:lnTo>
                  <a:pt x="92" y="142"/>
                </a:lnTo>
                <a:lnTo>
                  <a:pt x="92" y="125"/>
                </a:lnTo>
                <a:lnTo>
                  <a:pt x="84" y="100"/>
                </a:lnTo>
                <a:lnTo>
                  <a:pt x="84" y="75"/>
                </a:lnTo>
                <a:lnTo>
                  <a:pt x="84" y="58"/>
                </a:lnTo>
                <a:lnTo>
                  <a:pt x="84" y="33"/>
                </a:lnTo>
                <a:lnTo>
                  <a:pt x="84" y="8"/>
                </a:lnTo>
                <a:lnTo>
                  <a:pt x="84" y="0"/>
                </a:lnTo>
                <a:lnTo>
                  <a:pt x="0" y="0"/>
                </a:lnTo>
                <a:close/>
              </a:path>
            </a:pathLst>
          </a:custGeom>
          <a:solidFill>
            <a:srgbClr val="E77F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Rectangle 55"/>
          <p:cNvSpPr>
            <a:spLocks noChangeArrowheads="1"/>
          </p:cNvSpPr>
          <p:nvPr/>
        </p:nvSpPr>
        <p:spPr bwMode="auto">
          <a:xfrm>
            <a:off x="304800" y="3429000"/>
            <a:ext cx="59213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p22 Xis</a:t>
            </a:r>
            <a:endParaRPr lang="en-US"/>
          </a:p>
        </p:txBody>
      </p:sp>
      <p:sp>
        <p:nvSpPr>
          <p:cNvPr id="134" name="Freeform 56"/>
          <p:cNvSpPr>
            <a:spLocks/>
          </p:cNvSpPr>
          <p:nvPr/>
        </p:nvSpPr>
        <p:spPr bwMode="auto">
          <a:xfrm rot="693905">
            <a:off x="1270000" y="2997200"/>
            <a:ext cx="133350" cy="52388"/>
          </a:xfrm>
          <a:custGeom>
            <a:avLst/>
            <a:gdLst>
              <a:gd name="T0" fmla="*/ 0 w 84"/>
              <a:gd name="T1" fmla="*/ 0 h 33"/>
              <a:gd name="T2" fmla="*/ 0 w 84"/>
              <a:gd name="T3" fmla="*/ 25 h 33"/>
              <a:gd name="T4" fmla="*/ 0 w 84"/>
              <a:gd name="T5" fmla="*/ 33 h 33"/>
              <a:gd name="T6" fmla="*/ 84 w 84"/>
              <a:gd name="T7" fmla="*/ 33 h 33"/>
              <a:gd name="T8" fmla="*/ 84 w 84"/>
              <a:gd name="T9" fmla="*/ 8 h 33"/>
              <a:gd name="T10" fmla="*/ 84 w 84"/>
              <a:gd name="T11" fmla="*/ 8 h 33"/>
              <a:gd name="T12" fmla="*/ 0 w 84"/>
              <a:gd name="T13" fmla="*/ 0 h 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4"/>
              <a:gd name="T22" fmla="*/ 0 h 33"/>
              <a:gd name="T23" fmla="*/ 84 w 84"/>
              <a:gd name="T24" fmla="*/ 33 h 3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4" h="33">
                <a:moveTo>
                  <a:pt x="0" y="0"/>
                </a:moveTo>
                <a:lnTo>
                  <a:pt x="0" y="25"/>
                </a:lnTo>
                <a:lnTo>
                  <a:pt x="0" y="33"/>
                </a:lnTo>
                <a:lnTo>
                  <a:pt x="84" y="33"/>
                </a:lnTo>
                <a:lnTo>
                  <a:pt x="84" y="8"/>
                </a:lnTo>
                <a:lnTo>
                  <a:pt x="0" y="0"/>
                </a:lnTo>
                <a:close/>
              </a:path>
            </a:pathLst>
          </a:custGeom>
          <a:solidFill>
            <a:srgbClr val="00B1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Rectangle 57"/>
          <p:cNvSpPr>
            <a:spLocks noChangeArrowheads="1"/>
          </p:cNvSpPr>
          <p:nvPr/>
        </p:nvSpPr>
        <p:spPr bwMode="auto">
          <a:xfrm>
            <a:off x="76200" y="2895600"/>
            <a:ext cx="107473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attB*</a:t>
            </a:r>
            <a:endParaRPr lang="en-US"/>
          </a:p>
        </p:txBody>
      </p:sp>
      <p:sp>
        <p:nvSpPr>
          <p:cNvPr id="136" name="Freeform 60"/>
          <p:cNvSpPr>
            <a:spLocks/>
          </p:cNvSpPr>
          <p:nvPr/>
        </p:nvSpPr>
        <p:spPr bwMode="auto">
          <a:xfrm rot="20613488">
            <a:off x="1066800" y="3810000"/>
            <a:ext cx="254000" cy="436563"/>
          </a:xfrm>
          <a:custGeom>
            <a:avLst/>
            <a:gdLst>
              <a:gd name="T0" fmla="*/ 84 w 160"/>
              <a:gd name="T1" fmla="*/ 0 h 275"/>
              <a:gd name="T2" fmla="*/ 76 w 160"/>
              <a:gd name="T3" fmla="*/ 25 h 275"/>
              <a:gd name="T4" fmla="*/ 59 w 160"/>
              <a:gd name="T5" fmla="*/ 41 h 275"/>
              <a:gd name="T6" fmla="*/ 59 w 160"/>
              <a:gd name="T7" fmla="*/ 66 h 275"/>
              <a:gd name="T8" fmla="*/ 50 w 160"/>
              <a:gd name="T9" fmla="*/ 91 h 275"/>
              <a:gd name="T10" fmla="*/ 42 w 160"/>
              <a:gd name="T11" fmla="*/ 108 h 275"/>
              <a:gd name="T12" fmla="*/ 34 w 160"/>
              <a:gd name="T13" fmla="*/ 133 h 275"/>
              <a:gd name="T14" fmla="*/ 25 w 160"/>
              <a:gd name="T15" fmla="*/ 158 h 275"/>
              <a:gd name="T16" fmla="*/ 17 w 160"/>
              <a:gd name="T17" fmla="*/ 175 h 275"/>
              <a:gd name="T18" fmla="*/ 17 w 160"/>
              <a:gd name="T19" fmla="*/ 200 h 275"/>
              <a:gd name="T20" fmla="*/ 8 w 160"/>
              <a:gd name="T21" fmla="*/ 225 h 275"/>
              <a:gd name="T22" fmla="*/ 0 w 160"/>
              <a:gd name="T23" fmla="*/ 250 h 275"/>
              <a:gd name="T24" fmla="*/ 0 w 160"/>
              <a:gd name="T25" fmla="*/ 258 h 275"/>
              <a:gd name="T26" fmla="*/ 84 w 160"/>
              <a:gd name="T27" fmla="*/ 275 h 275"/>
              <a:gd name="T28" fmla="*/ 92 w 160"/>
              <a:gd name="T29" fmla="*/ 258 h 275"/>
              <a:gd name="T30" fmla="*/ 92 w 160"/>
              <a:gd name="T31" fmla="*/ 233 h 275"/>
              <a:gd name="T32" fmla="*/ 101 w 160"/>
              <a:gd name="T33" fmla="*/ 216 h 275"/>
              <a:gd name="T34" fmla="*/ 109 w 160"/>
              <a:gd name="T35" fmla="*/ 191 h 275"/>
              <a:gd name="T36" fmla="*/ 109 w 160"/>
              <a:gd name="T37" fmla="*/ 175 h 275"/>
              <a:gd name="T38" fmla="*/ 118 w 160"/>
              <a:gd name="T39" fmla="*/ 150 h 275"/>
              <a:gd name="T40" fmla="*/ 126 w 160"/>
              <a:gd name="T41" fmla="*/ 133 h 275"/>
              <a:gd name="T42" fmla="*/ 135 w 160"/>
              <a:gd name="T43" fmla="*/ 108 h 275"/>
              <a:gd name="T44" fmla="*/ 143 w 160"/>
              <a:gd name="T45" fmla="*/ 83 h 275"/>
              <a:gd name="T46" fmla="*/ 143 w 160"/>
              <a:gd name="T47" fmla="*/ 66 h 275"/>
              <a:gd name="T48" fmla="*/ 151 w 160"/>
              <a:gd name="T49" fmla="*/ 41 h 275"/>
              <a:gd name="T50" fmla="*/ 160 w 160"/>
              <a:gd name="T51" fmla="*/ 33 h 275"/>
              <a:gd name="T52" fmla="*/ 84 w 160"/>
              <a:gd name="T53" fmla="*/ 0 h 27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60"/>
              <a:gd name="T82" fmla="*/ 0 h 275"/>
              <a:gd name="T83" fmla="*/ 160 w 160"/>
              <a:gd name="T84" fmla="*/ 275 h 27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60" h="275">
                <a:moveTo>
                  <a:pt x="84" y="0"/>
                </a:moveTo>
                <a:lnTo>
                  <a:pt x="76" y="25"/>
                </a:lnTo>
                <a:lnTo>
                  <a:pt x="59" y="41"/>
                </a:lnTo>
                <a:lnTo>
                  <a:pt x="59" y="66"/>
                </a:lnTo>
                <a:lnTo>
                  <a:pt x="50" y="91"/>
                </a:lnTo>
                <a:lnTo>
                  <a:pt x="42" y="108"/>
                </a:lnTo>
                <a:lnTo>
                  <a:pt x="34" y="133"/>
                </a:lnTo>
                <a:lnTo>
                  <a:pt x="25" y="158"/>
                </a:lnTo>
                <a:lnTo>
                  <a:pt x="17" y="175"/>
                </a:lnTo>
                <a:lnTo>
                  <a:pt x="17" y="200"/>
                </a:lnTo>
                <a:lnTo>
                  <a:pt x="8" y="225"/>
                </a:lnTo>
                <a:lnTo>
                  <a:pt x="0" y="250"/>
                </a:lnTo>
                <a:lnTo>
                  <a:pt x="0" y="258"/>
                </a:lnTo>
                <a:lnTo>
                  <a:pt x="84" y="275"/>
                </a:lnTo>
                <a:lnTo>
                  <a:pt x="92" y="258"/>
                </a:lnTo>
                <a:lnTo>
                  <a:pt x="92" y="233"/>
                </a:lnTo>
                <a:lnTo>
                  <a:pt x="101" y="216"/>
                </a:lnTo>
                <a:lnTo>
                  <a:pt x="109" y="191"/>
                </a:lnTo>
                <a:lnTo>
                  <a:pt x="109" y="175"/>
                </a:lnTo>
                <a:lnTo>
                  <a:pt x="118" y="150"/>
                </a:lnTo>
                <a:lnTo>
                  <a:pt x="126" y="133"/>
                </a:lnTo>
                <a:lnTo>
                  <a:pt x="135" y="108"/>
                </a:lnTo>
                <a:lnTo>
                  <a:pt x="143" y="83"/>
                </a:lnTo>
                <a:lnTo>
                  <a:pt x="143" y="66"/>
                </a:lnTo>
                <a:lnTo>
                  <a:pt x="151" y="41"/>
                </a:lnTo>
                <a:lnTo>
                  <a:pt x="160" y="33"/>
                </a:lnTo>
                <a:lnTo>
                  <a:pt x="84" y="0"/>
                </a:lnTo>
                <a:close/>
              </a:path>
            </a:pathLst>
          </a:custGeom>
          <a:solidFill>
            <a:srgbClr val="00B1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Rectangle 61"/>
          <p:cNvSpPr>
            <a:spLocks noChangeArrowheads="1"/>
          </p:cNvSpPr>
          <p:nvPr/>
        </p:nvSpPr>
        <p:spPr bwMode="auto">
          <a:xfrm>
            <a:off x="0" y="3962400"/>
            <a:ext cx="10048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attP</a:t>
            </a:r>
            <a:endParaRPr lang="en-US"/>
          </a:p>
        </p:txBody>
      </p:sp>
      <p:sp>
        <p:nvSpPr>
          <p:cNvPr id="138" name="Freeform 62"/>
          <p:cNvSpPr>
            <a:spLocks/>
          </p:cNvSpPr>
          <p:nvPr/>
        </p:nvSpPr>
        <p:spPr bwMode="auto">
          <a:xfrm>
            <a:off x="1298575" y="1730375"/>
            <a:ext cx="1457325" cy="1270000"/>
          </a:xfrm>
          <a:custGeom>
            <a:avLst/>
            <a:gdLst>
              <a:gd name="T0" fmla="*/ 867 w 918"/>
              <a:gd name="T1" fmla="*/ 8 h 800"/>
              <a:gd name="T2" fmla="*/ 825 w 918"/>
              <a:gd name="T3" fmla="*/ 25 h 800"/>
              <a:gd name="T4" fmla="*/ 775 w 918"/>
              <a:gd name="T5" fmla="*/ 42 h 800"/>
              <a:gd name="T6" fmla="*/ 732 w 918"/>
              <a:gd name="T7" fmla="*/ 58 h 800"/>
              <a:gd name="T8" fmla="*/ 690 w 918"/>
              <a:gd name="T9" fmla="*/ 75 h 800"/>
              <a:gd name="T10" fmla="*/ 648 w 918"/>
              <a:gd name="T11" fmla="*/ 92 h 800"/>
              <a:gd name="T12" fmla="*/ 606 w 918"/>
              <a:gd name="T13" fmla="*/ 117 h 800"/>
              <a:gd name="T14" fmla="*/ 564 w 918"/>
              <a:gd name="T15" fmla="*/ 142 h 800"/>
              <a:gd name="T16" fmla="*/ 522 w 918"/>
              <a:gd name="T17" fmla="*/ 167 h 800"/>
              <a:gd name="T18" fmla="*/ 480 w 918"/>
              <a:gd name="T19" fmla="*/ 192 h 800"/>
              <a:gd name="T20" fmla="*/ 446 w 918"/>
              <a:gd name="T21" fmla="*/ 217 h 800"/>
              <a:gd name="T22" fmla="*/ 404 w 918"/>
              <a:gd name="T23" fmla="*/ 242 h 800"/>
              <a:gd name="T24" fmla="*/ 370 w 918"/>
              <a:gd name="T25" fmla="*/ 275 h 800"/>
              <a:gd name="T26" fmla="*/ 337 w 918"/>
              <a:gd name="T27" fmla="*/ 308 h 800"/>
              <a:gd name="T28" fmla="*/ 303 w 918"/>
              <a:gd name="T29" fmla="*/ 342 h 800"/>
              <a:gd name="T30" fmla="*/ 269 w 918"/>
              <a:gd name="T31" fmla="*/ 375 h 800"/>
              <a:gd name="T32" fmla="*/ 236 w 918"/>
              <a:gd name="T33" fmla="*/ 408 h 800"/>
              <a:gd name="T34" fmla="*/ 202 w 918"/>
              <a:gd name="T35" fmla="*/ 442 h 800"/>
              <a:gd name="T36" fmla="*/ 177 w 918"/>
              <a:gd name="T37" fmla="*/ 483 h 800"/>
              <a:gd name="T38" fmla="*/ 143 w 918"/>
              <a:gd name="T39" fmla="*/ 517 h 800"/>
              <a:gd name="T40" fmla="*/ 118 w 918"/>
              <a:gd name="T41" fmla="*/ 559 h 800"/>
              <a:gd name="T42" fmla="*/ 93 w 918"/>
              <a:gd name="T43" fmla="*/ 600 h 800"/>
              <a:gd name="T44" fmla="*/ 67 w 918"/>
              <a:gd name="T45" fmla="*/ 634 h 800"/>
              <a:gd name="T46" fmla="*/ 42 w 918"/>
              <a:gd name="T47" fmla="*/ 675 h 800"/>
              <a:gd name="T48" fmla="*/ 25 w 918"/>
              <a:gd name="T49" fmla="*/ 725 h 800"/>
              <a:gd name="T50" fmla="*/ 8 w 918"/>
              <a:gd name="T51" fmla="*/ 767 h 800"/>
              <a:gd name="T52" fmla="*/ 84 w 918"/>
              <a:gd name="T53" fmla="*/ 800 h 800"/>
              <a:gd name="T54" fmla="*/ 101 w 918"/>
              <a:gd name="T55" fmla="*/ 759 h 800"/>
              <a:gd name="T56" fmla="*/ 126 w 918"/>
              <a:gd name="T57" fmla="*/ 717 h 800"/>
              <a:gd name="T58" fmla="*/ 143 w 918"/>
              <a:gd name="T59" fmla="*/ 684 h 800"/>
              <a:gd name="T60" fmla="*/ 168 w 918"/>
              <a:gd name="T61" fmla="*/ 642 h 800"/>
              <a:gd name="T62" fmla="*/ 194 w 918"/>
              <a:gd name="T63" fmla="*/ 609 h 800"/>
              <a:gd name="T64" fmla="*/ 219 w 918"/>
              <a:gd name="T65" fmla="*/ 567 h 800"/>
              <a:gd name="T66" fmla="*/ 244 w 918"/>
              <a:gd name="T67" fmla="*/ 534 h 800"/>
              <a:gd name="T68" fmla="*/ 269 w 918"/>
              <a:gd name="T69" fmla="*/ 500 h 800"/>
              <a:gd name="T70" fmla="*/ 295 w 918"/>
              <a:gd name="T71" fmla="*/ 467 h 800"/>
              <a:gd name="T72" fmla="*/ 328 w 918"/>
              <a:gd name="T73" fmla="*/ 433 h 800"/>
              <a:gd name="T74" fmla="*/ 362 w 918"/>
              <a:gd name="T75" fmla="*/ 400 h 800"/>
              <a:gd name="T76" fmla="*/ 396 w 918"/>
              <a:gd name="T77" fmla="*/ 375 h 800"/>
              <a:gd name="T78" fmla="*/ 429 w 918"/>
              <a:gd name="T79" fmla="*/ 342 h 800"/>
              <a:gd name="T80" fmla="*/ 463 w 918"/>
              <a:gd name="T81" fmla="*/ 317 h 800"/>
              <a:gd name="T82" fmla="*/ 497 w 918"/>
              <a:gd name="T83" fmla="*/ 283 h 800"/>
              <a:gd name="T84" fmla="*/ 530 w 918"/>
              <a:gd name="T85" fmla="*/ 258 h 800"/>
              <a:gd name="T86" fmla="*/ 573 w 918"/>
              <a:gd name="T87" fmla="*/ 233 h 800"/>
              <a:gd name="T88" fmla="*/ 606 w 918"/>
              <a:gd name="T89" fmla="*/ 217 h 800"/>
              <a:gd name="T90" fmla="*/ 648 w 918"/>
              <a:gd name="T91" fmla="*/ 192 h 800"/>
              <a:gd name="T92" fmla="*/ 682 w 918"/>
              <a:gd name="T93" fmla="*/ 175 h 800"/>
              <a:gd name="T94" fmla="*/ 724 w 918"/>
              <a:gd name="T95" fmla="*/ 150 h 800"/>
              <a:gd name="T96" fmla="*/ 766 w 918"/>
              <a:gd name="T97" fmla="*/ 133 h 800"/>
              <a:gd name="T98" fmla="*/ 808 w 918"/>
              <a:gd name="T99" fmla="*/ 117 h 800"/>
              <a:gd name="T100" fmla="*/ 850 w 918"/>
              <a:gd name="T101" fmla="*/ 108 h 800"/>
              <a:gd name="T102" fmla="*/ 892 w 918"/>
              <a:gd name="T103" fmla="*/ 92 h 800"/>
              <a:gd name="T104" fmla="*/ 918 w 918"/>
              <a:gd name="T105" fmla="*/ 83 h 80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18"/>
              <a:gd name="T160" fmla="*/ 0 h 800"/>
              <a:gd name="T161" fmla="*/ 918 w 918"/>
              <a:gd name="T162" fmla="*/ 800 h 80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18" h="800">
                <a:moveTo>
                  <a:pt x="892" y="0"/>
                </a:moveTo>
                <a:lnTo>
                  <a:pt x="867" y="8"/>
                </a:lnTo>
                <a:lnTo>
                  <a:pt x="842" y="17"/>
                </a:lnTo>
                <a:lnTo>
                  <a:pt x="825" y="25"/>
                </a:lnTo>
                <a:lnTo>
                  <a:pt x="800" y="33"/>
                </a:lnTo>
                <a:lnTo>
                  <a:pt x="775" y="42"/>
                </a:lnTo>
                <a:lnTo>
                  <a:pt x="758" y="50"/>
                </a:lnTo>
                <a:lnTo>
                  <a:pt x="732" y="58"/>
                </a:lnTo>
                <a:lnTo>
                  <a:pt x="716" y="67"/>
                </a:lnTo>
                <a:lnTo>
                  <a:pt x="690" y="75"/>
                </a:lnTo>
                <a:lnTo>
                  <a:pt x="665" y="83"/>
                </a:lnTo>
                <a:lnTo>
                  <a:pt x="648" y="92"/>
                </a:lnTo>
                <a:lnTo>
                  <a:pt x="623" y="108"/>
                </a:lnTo>
                <a:lnTo>
                  <a:pt x="606" y="117"/>
                </a:lnTo>
                <a:lnTo>
                  <a:pt x="581" y="125"/>
                </a:lnTo>
                <a:lnTo>
                  <a:pt x="564" y="142"/>
                </a:lnTo>
                <a:lnTo>
                  <a:pt x="547" y="150"/>
                </a:lnTo>
                <a:lnTo>
                  <a:pt x="522" y="167"/>
                </a:lnTo>
                <a:lnTo>
                  <a:pt x="505" y="175"/>
                </a:lnTo>
                <a:lnTo>
                  <a:pt x="480" y="192"/>
                </a:lnTo>
                <a:lnTo>
                  <a:pt x="463" y="200"/>
                </a:lnTo>
                <a:lnTo>
                  <a:pt x="446" y="217"/>
                </a:lnTo>
                <a:lnTo>
                  <a:pt x="429" y="233"/>
                </a:lnTo>
                <a:lnTo>
                  <a:pt x="404" y="242"/>
                </a:lnTo>
                <a:lnTo>
                  <a:pt x="387" y="258"/>
                </a:lnTo>
                <a:lnTo>
                  <a:pt x="370" y="275"/>
                </a:lnTo>
                <a:lnTo>
                  <a:pt x="354" y="292"/>
                </a:lnTo>
                <a:lnTo>
                  <a:pt x="337" y="308"/>
                </a:lnTo>
                <a:lnTo>
                  <a:pt x="320" y="325"/>
                </a:lnTo>
                <a:lnTo>
                  <a:pt x="303" y="342"/>
                </a:lnTo>
                <a:lnTo>
                  <a:pt x="286" y="358"/>
                </a:lnTo>
                <a:lnTo>
                  <a:pt x="269" y="375"/>
                </a:lnTo>
                <a:lnTo>
                  <a:pt x="253" y="392"/>
                </a:lnTo>
                <a:lnTo>
                  <a:pt x="236" y="408"/>
                </a:lnTo>
                <a:lnTo>
                  <a:pt x="219" y="425"/>
                </a:lnTo>
                <a:lnTo>
                  <a:pt x="202" y="442"/>
                </a:lnTo>
                <a:lnTo>
                  <a:pt x="185" y="458"/>
                </a:lnTo>
                <a:lnTo>
                  <a:pt x="177" y="483"/>
                </a:lnTo>
                <a:lnTo>
                  <a:pt x="160" y="500"/>
                </a:lnTo>
                <a:lnTo>
                  <a:pt x="143" y="517"/>
                </a:lnTo>
                <a:lnTo>
                  <a:pt x="135" y="542"/>
                </a:lnTo>
                <a:lnTo>
                  <a:pt x="118" y="559"/>
                </a:lnTo>
                <a:lnTo>
                  <a:pt x="110" y="575"/>
                </a:lnTo>
                <a:lnTo>
                  <a:pt x="93" y="600"/>
                </a:lnTo>
                <a:lnTo>
                  <a:pt x="84" y="617"/>
                </a:lnTo>
                <a:lnTo>
                  <a:pt x="67" y="634"/>
                </a:lnTo>
                <a:lnTo>
                  <a:pt x="59" y="659"/>
                </a:lnTo>
                <a:lnTo>
                  <a:pt x="42" y="675"/>
                </a:lnTo>
                <a:lnTo>
                  <a:pt x="34" y="700"/>
                </a:lnTo>
                <a:lnTo>
                  <a:pt x="25" y="725"/>
                </a:lnTo>
                <a:lnTo>
                  <a:pt x="17" y="742"/>
                </a:lnTo>
                <a:lnTo>
                  <a:pt x="8" y="767"/>
                </a:lnTo>
                <a:lnTo>
                  <a:pt x="0" y="767"/>
                </a:lnTo>
                <a:lnTo>
                  <a:pt x="84" y="800"/>
                </a:lnTo>
                <a:lnTo>
                  <a:pt x="93" y="784"/>
                </a:lnTo>
                <a:lnTo>
                  <a:pt x="101" y="759"/>
                </a:lnTo>
                <a:lnTo>
                  <a:pt x="110" y="742"/>
                </a:lnTo>
                <a:lnTo>
                  <a:pt x="126" y="717"/>
                </a:lnTo>
                <a:lnTo>
                  <a:pt x="135" y="700"/>
                </a:lnTo>
                <a:lnTo>
                  <a:pt x="143" y="684"/>
                </a:lnTo>
                <a:lnTo>
                  <a:pt x="152" y="659"/>
                </a:lnTo>
                <a:lnTo>
                  <a:pt x="168" y="642"/>
                </a:lnTo>
                <a:lnTo>
                  <a:pt x="177" y="625"/>
                </a:lnTo>
                <a:lnTo>
                  <a:pt x="194" y="609"/>
                </a:lnTo>
                <a:lnTo>
                  <a:pt x="202" y="584"/>
                </a:lnTo>
                <a:lnTo>
                  <a:pt x="219" y="567"/>
                </a:lnTo>
                <a:lnTo>
                  <a:pt x="227" y="550"/>
                </a:lnTo>
                <a:lnTo>
                  <a:pt x="244" y="534"/>
                </a:lnTo>
                <a:lnTo>
                  <a:pt x="253" y="517"/>
                </a:lnTo>
                <a:lnTo>
                  <a:pt x="269" y="500"/>
                </a:lnTo>
                <a:lnTo>
                  <a:pt x="286" y="483"/>
                </a:lnTo>
                <a:lnTo>
                  <a:pt x="295" y="467"/>
                </a:lnTo>
                <a:lnTo>
                  <a:pt x="312" y="450"/>
                </a:lnTo>
                <a:lnTo>
                  <a:pt x="328" y="433"/>
                </a:lnTo>
                <a:lnTo>
                  <a:pt x="345" y="417"/>
                </a:lnTo>
                <a:lnTo>
                  <a:pt x="362" y="400"/>
                </a:lnTo>
                <a:lnTo>
                  <a:pt x="379" y="383"/>
                </a:lnTo>
                <a:lnTo>
                  <a:pt x="396" y="375"/>
                </a:lnTo>
                <a:lnTo>
                  <a:pt x="413" y="358"/>
                </a:lnTo>
                <a:lnTo>
                  <a:pt x="429" y="342"/>
                </a:lnTo>
                <a:lnTo>
                  <a:pt x="446" y="325"/>
                </a:lnTo>
                <a:lnTo>
                  <a:pt x="463" y="317"/>
                </a:lnTo>
                <a:lnTo>
                  <a:pt x="480" y="300"/>
                </a:lnTo>
                <a:lnTo>
                  <a:pt x="497" y="283"/>
                </a:lnTo>
                <a:lnTo>
                  <a:pt x="514" y="275"/>
                </a:lnTo>
                <a:lnTo>
                  <a:pt x="530" y="258"/>
                </a:lnTo>
                <a:lnTo>
                  <a:pt x="547" y="250"/>
                </a:lnTo>
                <a:lnTo>
                  <a:pt x="573" y="233"/>
                </a:lnTo>
                <a:lnTo>
                  <a:pt x="589" y="225"/>
                </a:lnTo>
                <a:lnTo>
                  <a:pt x="606" y="217"/>
                </a:lnTo>
                <a:lnTo>
                  <a:pt x="623" y="200"/>
                </a:lnTo>
                <a:lnTo>
                  <a:pt x="648" y="192"/>
                </a:lnTo>
                <a:lnTo>
                  <a:pt x="665" y="183"/>
                </a:lnTo>
                <a:lnTo>
                  <a:pt x="682" y="175"/>
                </a:lnTo>
                <a:lnTo>
                  <a:pt x="707" y="167"/>
                </a:lnTo>
                <a:lnTo>
                  <a:pt x="724" y="150"/>
                </a:lnTo>
                <a:lnTo>
                  <a:pt x="749" y="142"/>
                </a:lnTo>
                <a:lnTo>
                  <a:pt x="766" y="133"/>
                </a:lnTo>
                <a:lnTo>
                  <a:pt x="783" y="125"/>
                </a:lnTo>
                <a:lnTo>
                  <a:pt x="808" y="117"/>
                </a:lnTo>
                <a:lnTo>
                  <a:pt x="825" y="108"/>
                </a:lnTo>
                <a:lnTo>
                  <a:pt x="850" y="108"/>
                </a:lnTo>
                <a:lnTo>
                  <a:pt x="867" y="100"/>
                </a:lnTo>
                <a:lnTo>
                  <a:pt x="892" y="92"/>
                </a:lnTo>
                <a:lnTo>
                  <a:pt x="909" y="83"/>
                </a:lnTo>
                <a:lnTo>
                  <a:pt x="918" y="83"/>
                </a:lnTo>
                <a:lnTo>
                  <a:pt x="892" y="0"/>
                </a:lnTo>
                <a:close/>
              </a:path>
            </a:pathLst>
          </a:custGeom>
          <a:solidFill>
            <a:srgbClr val="E77F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Rectangle 63"/>
          <p:cNvSpPr>
            <a:spLocks noChangeArrowheads="1"/>
          </p:cNvSpPr>
          <p:nvPr/>
        </p:nvSpPr>
        <p:spPr bwMode="auto">
          <a:xfrm>
            <a:off x="1141413" y="1955800"/>
            <a:ext cx="541337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p22 Int</a:t>
            </a:r>
            <a:endParaRPr lang="en-US"/>
          </a:p>
        </p:txBody>
      </p:sp>
      <p:sp>
        <p:nvSpPr>
          <p:cNvPr id="140" name="Freeform 64"/>
          <p:cNvSpPr>
            <a:spLocks/>
          </p:cNvSpPr>
          <p:nvPr/>
        </p:nvSpPr>
        <p:spPr bwMode="auto">
          <a:xfrm>
            <a:off x="2728913" y="1651000"/>
            <a:ext cx="520700" cy="211138"/>
          </a:xfrm>
          <a:custGeom>
            <a:avLst/>
            <a:gdLst>
              <a:gd name="T0" fmla="*/ 328 w 328"/>
              <a:gd name="T1" fmla="*/ 25 h 133"/>
              <a:gd name="T2" fmla="*/ 311 w 328"/>
              <a:gd name="T3" fmla="*/ 25 h 133"/>
              <a:gd name="T4" fmla="*/ 286 w 328"/>
              <a:gd name="T5" fmla="*/ 25 h 133"/>
              <a:gd name="T6" fmla="*/ 261 w 328"/>
              <a:gd name="T7" fmla="*/ 25 h 133"/>
              <a:gd name="T8" fmla="*/ 236 w 328"/>
              <a:gd name="T9" fmla="*/ 33 h 133"/>
              <a:gd name="T10" fmla="*/ 219 w 328"/>
              <a:gd name="T11" fmla="*/ 33 h 133"/>
              <a:gd name="T12" fmla="*/ 193 w 328"/>
              <a:gd name="T13" fmla="*/ 33 h 133"/>
              <a:gd name="T14" fmla="*/ 168 w 328"/>
              <a:gd name="T15" fmla="*/ 42 h 133"/>
              <a:gd name="T16" fmla="*/ 143 w 328"/>
              <a:gd name="T17" fmla="*/ 42 h 133"/>
              <a:gd name="T18" fmla="*/ 126 w 328"/>
              <a:gd name="T19" fmla="*/ 42 h 133"/>
              <a:gd name="T20" fmla="*/ 118 w 328"/>
              <a:gd name="T21" fmla="*/ 42 h 133"/>
              <a:gd name="T22" fmla="*/ 109 w 328"/>
              <a:gd name="T23" fmla="*/ 0 h 133"/>
              <a:gd name="T24" fmla="*/ 0 w 328"/>
              <a:gd name="T25" fmla="*/ 92 h 133"/>
              <a:gd name="T26" fmla="*/ 135 w 328"/>
              <a:gd name="T27" fmla="*/ 133 h 133"/>
              <a:gd name="T28" fmla="*/ 126 w 328"/>
              <a:gd name="T29" fmla="*/ 92 h 133"/>
              <a:gd name="T30" fmla="*/ 151 w 328"/>
              <a:gd name="T31" fmla="*/ 83 h 133"/>
              <a:gd name="T32" fmla="*/ 168 w 328"/>
              <a:gd name="T33" fmla="*/ 83 h 133"/>
              <a:gd name="T34" fmla="*/ 193 w 328"/>
              <a:gd name="T35" fmla="*/ 75 h 133"/>
              <a:gd name="T36" fmla="*/ 219 w 328"/>
              <a:gd name="T37" fmla="*/ 75 h 133"/>
              <a:gd name="T38" fmla="*/ 236 w 328"/>
              <a:gd name="T39" fmla="*/ 75 h 133"/>
              <a:gd name="T40" fmla="*/ 261 w 328"/>
              <a:gd name="T41" fmla="*/ 75 h 133"/>
              <a:gd name="T42" fmla="*/ 286 w 328"/>
              <a:gd name="T43" fmla="*/ 75 h 133"/>
              <a:gd name="T44" fmla="*/ 303 w 328"/>
              <a:gd name="T45" fmla="*/ 67 h 133"/>
              <a:gd name="T46" fmla="*/ 328 w 328"/>
              <a:gd name="T47" fmla="*/ 67 h 133"/>
              <a:gd name="T48" fmla="*/ 328 w 328"/>
              <a:gd name="T49" fmla="*/ 67 h 133"/>
              <a:gd name="T50" fmla="*/ 328 w 328"/>
              <a:gd name="T51" fmla="*/ 25 h 13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28"/>
              <a:gd name="T79" fmla="*/ 0 h 133"/>
              <a:gd name="T80" fmla="*/ 328 w 328"/>
              <a:gd name="T81" fmla="*/ 133 h 133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28" h="133">
                <a:moveTo>
                  <a:pt x="328" y="25"/>
                </a:moveTo>
                <a:lnTo>
                  <a:pt x="311" y="25"/>
                </a:lnTo>
                <a:lnTo>
                  <a:pt x="286" y="25"/>
                </a:lnTo>
                <a:lnTo>
                  <a:pt x="261" y="25"/>
                </a:lnTo>
                <a:lnTo>
                  <a:pt x="236" y="33"/>
                </a:lnTo>
                <a:lnTo>
                  <a:pt x="219" y="33"/>
                </a:lnTo>
                <a:lnTo>
                  <a:pt x="193" y="33"/>
                </a:lnTo>
                <a:lnTo>
                  <a:pt x="168" y="42"/>
                </a:lnTo>
                <a:lnTo>
                  <a:pt x="143" y="42"/>
                </a:lnTo>
                <a:lnTo>
                  <a:pt x="126" y="42"/>
                </a:lnTo>
                <a:lnTo>
                  <a:pt x="118" y="42"/>
                </a:lnTo>
                <a:lnTo>
                  <a:pt x="109" y="0"/>
                </a:lnTo>
                <a:lnTo>
                  <a:pt x="0" y="92"/>
                </a:lnTo>
                <a:lnTo>
                  <a:pt x="135" y="133"/>
                </a:lnTo>
                <a:lnTo>
                  <a:pt x="126" y="92"/>
                </a:lnTo>
                <a:lnTo>
                  <a:pt x="151" y="83"/>
                </a:lnTo>
                <a:lnTo>
                  <a:pt x="168" y="83"/>
                </a:lnTo>
                <a:lnTo>
                  <a:pt x="193" y="75"/>
                </a:lnTo>
                <a:lnTo>
                  <a:pt x="219" y="75"/>
                </a:lnTo>
                <a:lnTo>
                  <a:pt x="236" y="75"/>
                </a:lnTo>
                <a:lnTo>
                  <a:pt x="261" y="75"/>
                </a:lnTo>
                <a:lnTo>
                  <a:pt x="286" y="75"/>
                </a:lnTo>
                <a:lnTo>
                  <a:pt x="303" y="67"/>
                </a:lnTo>
                <a:lnTo>
                  <a:pt x="328" y="67"/>
                </a:lnTo>
                <a:lnTo>
                  <a:pt x="328" y="25"/>
                </a:lnTo>
                <a:close/>
              </a:path>
            </a:pathLst>
          </a:custGeom>
          <a:solidFill>
            <a:srgbClr val="FF7C80"/>
          </a:solidFill>
          <a:ln w="12700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Rectangle 65"/>
          <p:cNvSpPr>
            <a:spLocks noChangeArrowheads="1"/>
          </p:cNvSpPr>
          <p:nvPr/>
        </p:nvSpPr>
        <p:spPr bwMode="auto">
          <a:xfrm>
            <a:off x="3540125" y="1279525"/>
            <a:ext cx="54292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PLtetR</a:t>
            </a:r>
            <a:endParaRPr lang="en-US"/>
          </a:p>
        </p:txBody>
      </p:sp>
      <p:sp>
        <p:nvSpPr>
          <p:cNvPr id="142" name="Freeform 68"/>
          <p:cNvSpPr>
            <a:spLocks/>
          </p:cNvSpPr>
          <p:nvPr/>
        </p:nvSpPr>
        <p:spPr bwMode="auto">
          <a:xfrm rot="19840856" flipH="1">
            <a:off x="1447800" y="4784725"/>
            <a:ext cx="195263" cy="346075"/>
          </a:xfrm>
          <a:custGeom>
            <a:avLst/>
            <a:gdLst>
              <a:gd name="T0" fmla="*/ 51 w 123"/>
              <a:gd name="T1" fmla="*/ 0 h 218"/>
              <a:gd name="T2" fmla="*/ 43 w 123"/>
              <a:gd name="T3" fmla="*/ 23 h 218"/>
              <a:gd name="T4" fmla="*/ 43 w 123"/>
              <a:gd name="T5" fmla="*/ 45 h 218"/>
              <a:gd name="T6" fmla="*/ 43 w 123"/>
              <a:gd name="T7" fmla="*/ 68 h 218"/>
              <a:gd name="T8" fmla="*/ 36 w 123"/>
              <a:gd name="T9" fmla="*/ 90 h 218"/>
              <a:gd name="T10" fmla="*/ 36 w 123"/>
              <a:gd name="T11" fmla="*/ 98 h 218"/>
              <a:gd name="T12" fmla="*/ 0 w 123"/>
              <a:gd name="T13" fmla="*/ 98 h 218"/>
              <a:gd name="T14" fmla="*/ 58 w 123"/>
              <a:gd name="T15" fmla="*/ 218 h 218"/>
              <a:gd name="T16" fmla="*/ 123 w 123"/>
              <a:gd name="T17" fmla="*/ 105 h 218"/>
              <a:gd name="T18" fmla="*/ 80 w 123"/>
              <a:gd name="T19" fmla="*/ 98 h 218"/>
              <a:gd name="T20" fmla="*/ 80 w 123"/>
              <a:gd name="T21" fmla="*/ 75 h 218"/>
              <a:gd name="T22" fmla="*/ 80 w 123"/>
              <a:gd name="T23" fmla="*/ 60 h 218"/>
              <a:gd name="T24" fmla="*/ 87 w 123"/>
              <a:gd name="T25" fmla="*/ 38 h 218"/>
              <a:gd name="T26" fmla="*/ 87 w 123"/>
              <a:gd name="T27" fmla="*/ 15 h 218"/>
              <a:gd name="T28" fmla="*/ 87 w 123"/>
              <a:gd name="T29" fmla="*/ 8 h 218"/>
              <a:gd name="T30" fmla="*/ 51 w 123"/>
              <a:gd name="T31" fmla="*/ 0 h 21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3"/>
              <a:gd name="T49" fmla="*/ 0 h 218"/>
              <a:gd name="T50" fmla="*/ 123 w 123"/>
              <a:gd name="T51" fmla="*/ 218 h 21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3" h="218">
                <a:moveTo>
                  <a:pt x="51" y="0"/>
                </a:moveTo>
                <a:lnTo>
                  <a:pt x="43" y="23"/>
                </a:lnTo>
                <a:lnTo>
                  <a:pt x="43" y="45"/>
                </a:lnTo>
                <a:lnTo>
                  <a:pt x="43" y="68"/>
                </a:lnTo>
                <a:lnTo>
                  <a:pt x="36" y="90"/>
                </a:lnTo>
                <a:lnTo>
                  <a:pt x="36" y="98"/>
                </a:lnTo>
                <a:lnTo>
                  <a:pt x="0" y="98"/>
                </a:lnTo>
                <a:lnTo>
                  <a:pt x="58" y="218"/>
                </a:lnTo>
                <a:lnTo>
                  <a:pt x="123" y="105"/>
                </a:lnTo>
                <a:lnTo>
                  <a:pt x="80" y="98"/>
                </a:lnTo>
                <a:lnTo>
                  <a:pt x="80" y="75"/>
                </a:lnTo>
                <a:lnTo>
                  <a:pt x="80" y="60"/>
                </a:lnTo>
                <a:lnTo>
                  <a:pt x="87" y="38"/>
                </a:lnTo>
                <a:lnTo>
                  <a:pt x="87" y="15"/>
                </a:lnTo>
                <a:lnTo>
                  <a:pt x="87" y="8"/>
                </a:lnTo>
                <a:lnTo>
                  <a:pt x="51" y="0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Rectangle 46"/>
          <p:cNvSpPr>
            <a:spLocks noChangeArrowheads="1"/>
          </p:cNvSpPr>
          <p:nvPr/>
        </p:nvSpPr>
        <p:spPr bwMode="auto">
          <a:xfrm>
            <a:off x="6230823" y="1524000"/>
            <a:ext cx="2913177" cy="397031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0" u="none" dirty="0" smtClean="0">
                <a:latin typeface="Corbel"/>
                <a:cs typeface="Corbel"/>
              </a:rPr>
              <a:t>Enough </a:t>
            </a:r>
            <a:r>
              <a:rPr lang="en-US" b="0" u="none" dirty="0" err="1" smtClean="0">
                <a:latin typeface="Corbel"/>
                <a:cs typeface="Corbel"/>
              </a:rPr>
              <a:t>integrase</a:t>
            </a:r>
            <a:r>
              <a:rPr lang="en-US" b="0" u="none" dirty="0" smtClean="0">
                <a:latin typeface="Corbel"/>
                <a:cs typeface="Corbel"/>
              </a:rPr>
              <a:t>? What </a:t>
            </a:r>
          </a:p>
          <a:p>
            <a:pPr algn="l">
              <a:buFontTx/>
              <a:buNone/>
            </a:pPr>
            <a:r>
              <a:rPr lang="en-US" dirty="0">
                <a:latin typeface="Corbel"/>
                <a:cs typeface="Corbel"/>
              </a:rPr>
              <a:t>d</a:t>
            </a:r>
            <a:r>
              <a:rPr lang="en-US" dirty="0" smtClean="0">
                <a:latin typeface="Corbel"/>
                <a:cs typeface="Corbel"/>
              </a:rPr>
              <a:t>o they mean by enough?</a:t>
            </a:r>
          </a:p>
          <a:p>
            <a:pPr algn="l">
              <a:buFontTx/>
              <a:buNone/>
            </a:pPr>
            <a:endParaRPr lang="en-US" b="0" u="none" dirty="0" smtClean="0">
              <a:latin typeface="Corbel"/>
              <a:cs typeface="Corbel"/>
            </a:endParaRPr>
          </a:p>
          <a:p>
            <a:pPr algn="l">
              <a:buFontTx/>
              <a:buNone/>
            </a:pPr>
            <a:r>
              <a:rPr lang="en-US" dirty="0" smtClean="0">
                <a:latin typeface="Corbel"/>
                <a:cs typeface="Corbel"/>
              </a:rPr>
              <a:t>How to measure levels?</a:t>
            </a:r>
          </a:p>
          <a:p>
            <a:pPr algn="l">
              <a:buFontTx/>
              <a:buNone/>
            </a:pPr>
            <a:r>
              <a:rPr lang="en-US" b="0" u="none" dirty="0" smtClean="0">
                <a:latin typeface="Corbel"/>
                <a:cs typeface="Corbel"/>
              </a:rPr>
              <a:t>Why do they need to?</a:t>
            </a:r>
          </a:p>
          <a:p>
            <a:pPr algn="l">
              <a:buFontTx/>
              <a:buNone/>
            </a:pPr>
            <a:endParaRPr lang="en-US" dirty="0" smtClean="0">
              <a:latin typeface="Corbel"/>
              <a:cs typeface="Corbel"/>
            </a:endParaRPr>
          </a:p>
          <a:p>
            <a:pPr algn="l">
              <a:buFontTx/>
              <a:buNone/>
            </a:pPr>
            <a:r>
              <a:rPr lang="en-US" b="0" u="none" dirty="0" err="1" smtClean="0">
                <a:latin typeface="Corbel"/>
                <a:cs typeface="Corbel"/>
              </a:rPr>
              <a:t>Int</a:t>
            </a:r>
            <a:r>
              <a:rPr lang="en-US" b="0" u="none" dirty="0" smtClean="0">
                <a:latin typeface="Corbel"/>
                <a:cs typeface="Corbel"/>
              </a:rPr>
              <a:t> binding blocks read-thru?</a:t>
            </a:r>
          </a:p>
          <a:p>
            <a:pPr algn="l">
              <a:buFontTx/>
              <a:buNone/>
            </a:pPr>
            <a:endParaRPr lang="en-US" dirty="0" smtClean="0">
              <a:latin typeface="Corbel"/>
              <a:cs typeface="Corbel"/>
            </a:endParaRPr>
          </a:p>
          <a:p>
            <a:r>
              <a:rPr lang="en-US" dirty="0" smtClean="0">
                <a:latin typeface="Corbel"/>
                <a:cs typeface="Corbel"/>
              </a:rPr>
              <a:t>Again, why i</a:t>
            </a:r>
            <a:r>
              <a:rPr lang="en-US" b="0" u="none" dirty="0" smtClean="0">
                <a:latin typeface="Corbel"/>
                <a:cs typeface="Corbel"/>
              </a:rPr>
              <a:t>nverting </a:t>
            </a:r>
          </a:p>
          <a:p>
            <a:r>
              <a:rPr lang="en-US" b="0" u="none" dirty="0" smtClean="0">
                <a:latin typeface="Corbel"/>
                <a:cs typeface="Corbel"/>
              </a:rPr>
              <a:t>full lambda and GFP?</a:t>
            </a:r>
          </a:p>
          <a:p>
            <a:endParaRPr lang="en-US" dirty="0" smtClean="0">
              <a:latin typeface="Corbel"/>
              <a:cs typeface="Corbel"/>
            </a:endParaRPr>
          </a:p>
          <a:p>
            <a:r>
              <a:rPr lang="en-US" b="0" u="none" dirty="0" smtClean="0">
                <a:latin typeface="Corbel"/>
                <a:cs typeface="Corbel"/>
              </a:rPr>
              <a:t>Need for a new strain?</a:t>
            </a:r>
          </a:p>
          <a:p>
            <a:r>
              <a:rPr lang="en-US" dirty="0" err="1" smtClean="0">
                <a:latin typeface="Corbel"/>
                <a:cs typeface="Corbel"/>
              </a:rPr>
              <a:t>attP</a:t>
            </a:r>
            <a:r>
              <a:rPr lang="en-US" dirty="0" smtClean="0">
                <a:latin typeface="Corbel"/>
                <a:cs typeface="Corbel"/>
              </a:rPr>
              <a:t> integration into host chromosome?</a:t>
            </a:r>
            <a:endParaRPr lang="en-US" b="0" u="none" dirty="0">
              <a:latin typeface="Corbel"/>
              <a:cs typeface="Corbel"/>
            </a:endParaRPr>
          </a:p>
        </p:txBody>
      </p:sp>
      <p:sp>
        <p:nvSpPr>
          <p:cNvPr id="146" name="Line 47"/>
          <p:cNvSpPr>
            <a:spLocks noChangeShapeType="1"/>
          </p:cNvSpPr>
          <p:nvPr/>
        </p:nvSpPr>
        <p:spPr bwMode="auto">
          <a:xfrm flipH="1">
            <a:off x="5814799" y="2057400"/>
            <a:ext cx="41602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H="1">
            <a:off x="5434503" y="2743200"/>
            <a:ext cx="796318" cy="344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47"/>
          <p:cNvSpPr>
            <a:spLocks noChangeShapeType="1"/>
          </p:cNvSpPr>
          <p:nvPr/>
        </p:nvSpPr>
        <p:spPr bwMode="auto">
          <a:xfrm flipH="1" flipV="1">
            <a:off x="5814799" y="2147888"/>
            <a:ext cx="416022" cy="595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Line 47"/>
          <p:cNvSpPr>
            <a:spLocks noChangeShapeType="1"/>
          </p:cNvSpPr>
          <p:nvPr/>
        </p:nvSpPr>
        <p:spPr bwMode="auto">
          <a:xfrm flipH="1" flipV="1">
            <a:off x="5294313" y="2868612"/>
            <a:ext cx="936508" cy="53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Line 47"/>
          <p:cNvSpPr>
            <a:spLocks noChangeShapeType="1"/>
          </p:cNvSpPr>
          <p:nvPr/>
        </p:nvSpPr>
        <p:spPr bwMode="auto">
          <a:xfrm flipH="1">
            <a:off x="5173662" y="3962398"/>
            <a:ext cx="1057159" cy="11940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So, looked into designs used by the Gateway system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9906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dirty="0" smtClean="0"/>
              <a:t>Gateway [1] uses three methods</a:t>
            </a:r>
          </a:p>
          <a:p>
            <a:pPr eaLnBrk="1" hangingPunct="1"/>
            <a:r>
              <a:rPr lang="en-US" dirty="0" smtClean="0"/>
              <a:t>Promoter – attB1 – </a:t>
            </a:r>
            <a:r>
              <a:rPr lang="en-US" dirty="0" err="1" smtClean="0"/>
              <a:t>rbs</a:t>
            </a:r>
            <a:r>
              <a:rPr lang="en-US" dirty="0" smtClean="0"/>
              <a:t> – gene of interest – attB2</a:t>
            </a:r>
          </a:p>
          <a:p>
            <a:pPr eaLnBrk="1" hangingPunct="1"/>
            <a:r>
              <a:rPr lang="en-US" dirty="0" smtClean="0"/>
              <a:t>Promoter – </a:t>
            </a:r>
            <a:r>
              <a:rPr lang="en-US" dirty="0" err="1" smtClean="0"/>
              <a:t>rbs</a:t>
            </a:r>
            <a:r>
              <a:rPr lang="en-US" dirty="0" smtClean="0"/>
              <a:t> – Fusion – attB1 – gene of interest – attB2</a:t>
            </a:r>
          </a:p>
          <a:p>
            <a:pPr eaLnBrk="1" hangingPunct="1"/>
            <a:r>
              <a:rPr lang="en-US" dirty="0" smtClean="0"/>
              <a:t>Promoter – attB1 – </a:t>
            </a:r>
            <a:r>
              <a:rPr lang="en-US" dirty="0" err="1" smtClean="0"/>
              <a:t>rbs</a:t>
            </a:r>
            <a:r>
              <a:rPr lang="en-US" dirty="0" smtClean="0"/>
              <a:t> – gene of interest – attB2 – Fusion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0" y="6550223"/>
            <a:ext cx="9144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[1] http://www.bioresearchonline.com/article.mvc/GATEWAY-Cloning-TechnologyA-Universal-Cloning-0001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latin typeface="Corbel" charset="0"/>
                <a:ea typeface="Corbel" charset="0"/>
                <a:cs typeface="Corbel" charset="0"/>
              </a:rPr>
              <a:t>S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ignificant differences between initial and final design.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 flipH="1">
            <a:off x="0" y="4495800"/>
            <a:ext cx="914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0" y="41264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Initial design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0" y="6488668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Final design</a:t>
            </a:r>
            <a:endParaRPr lang="en-US" dirty="0"/>
          </a:p>
        </p:txBody>
      </p:sp>
      <p:sp>
        <p:nvSpPr>
          <p:cNvPr id="84" name="Rectangle 4"/>
          <p:cNvSpPr>
            <a:spLocks noChangeArrowheads="1"/>
          </p:cNvSpPr>
          <p:nvPr/>
        </p:nvSpPr>
        <p:spPr bwMode="auto">
          <a:xfrm>
            <a:off x="2133600" y="5402262"/>
            <a:ext cx="16002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Text Box 5"/>
          <p:cNvSpPr txBox="1">
            <a:spLocks noChangeArrowheads="1"/>
          </p:cNvSpPr>
          <p:nvPr/>
        </p:nvSpPr>
        <p:spPr bwMode="auto">
          <a:xfrm>
            <a:off x="2682875" y="5021262"/>
            <a:ext cx="59516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smtClean="0"/>
              <a:t>xis2</a:t>
            </a:r>
            <a:endParaRPr lang="en-US" b="0" u="none" dirty="0"/>
          </a:p>
        </p:txBody>
      </p:sp>
      <p:sp>
        <p:nvSpPr>
          <p:cNvPr id="86" name="Rectangle 6"/>
          <p:cNvSpPr>
            <a:spLocks noChangeArrowheads="1"/>
          </p:cNvSpPr>
          <p:nvPr/>
        </p:nvSpPr>
        <p:spPr bwMode="auto">
          <a:xfrm>
            <a:off x="3810000" y="5478462"/>
            <a:ext cx="3810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3721100" y="5021262"/>
            <a:ext cx="546100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/>
              <a:t>attB</a:t>
            </a:r>
            <a:endParaRPr lang="en-US" b="0" u="none" dirty="0"/>
          </a:p>
        </p:txBody>
      </p:sp>
      <p:sp>
        <p:nvSpPr>
          <p:cNvPr id="89" name="Rectangle 8"/>
          <p:cNvSpPr>
            <a:spLocks noChangeArrowheads="1"/>
          </p:cNvSpPr>
          <p:nvPr/>
        </p:nvSpPr>
        <p:spPr bwMode="auto">
          <a:xfrm>
            <a:off x="4191000" y="5478462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Text Box 9"/>
          <p:cNvSpPr txBox="1">
            <a:spLocks noChangeArrowheads="1"/>
          </p:cNvSpPr>
          <p:nvPr/>
        </p:nvSpPr>
        <p:spPr bwMode="auto">
          <a:xfrm>
            <a:off x="4181475" y="5021262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/>
              <a:t>rbs</a:t>
            </a:r>
            <a:endParaRPr lang="en-US" b="0" u="none" dirty="0"/>
          </a:p>
        </p:txBody>
      </p:sp>
      <p:sp>
        <p:nvSpPr>
          <p:cNvPr id="91" name="Rectangle 10"/>
          <p:cNvSpPr>
            <a:spLocks noChangeArrowheads="1"/>
          </p:cNvSpPr>
          <p:nvPr/>
        </p:nvSpPr>
        <p:spPr bwMode="auto">
          <a:xfrm>
            <a:off x="4419600" y="5402262"/>
            <a:ext cx="2590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Text Box 11"/>
          <p:cNvSpPr txBox="1">
            <a:spLocks noChangeArrowheads="1"/>
          </p:cNvSpPr>
          <p:nvPr/>
        </p:nvSpPr>
        <p:spPr bwMode="auto">
          <a:xfrm>
            <a:off x="5410200" y="5021262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gfp</a:t>
            </a:r>
          </a:p>
        </p:txBody>
      </p:sp>
      <p:sp>
        <p:nvSpPr>
          <p:cNvPr id="93" name="Line 12"/>
          <p:cNvSpPr>
            <a:spLocks noChangeShapeType="1"/>
          </p:cNvSpPr>
          <p:nvPr/>
        </p:nvSpPr>
        <p:spPr bwMode="auto">
          <a:xfrm>
            <a:off x="685800" y="5554662"/>
            <a:ext cx="7772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14"/>
          <p:cNvSpPr>
            <a:spLocks noChangeArrowheads="1"/>
          </p:cNvSpPr>
          <p:nvPr/>
        </p:nvSpPr>
        <p:spPr bwMode="auto">
          <a:xfrm>
            <a:off x="7924800" y="5478462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15"/>
          <p:cNvSpPr>
            <a:spLocks noChangeArrowheads="1"/>
          </p:cNvSpPr>
          <p:nvPr/>
        </p:nvSpPr>
        <p:spPr bwMode="auto">
          <a:xfrm>
            <a:off x="7391400" y="5478462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Text Box 16"/>
          <p:cNvSpPr txBox="1">
            <a:spLocks noChangeArrowheads="1"/>
          </p:cNvSpPr>
          <p:nvPr/>
        </p:nvSpPr>
        <p:spPr bwMode="auto">
          <a:xfrm>
            <a:off x="7351713" y="5021262"/>
            <a:ext cx="62547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attP*</a:t>
            </a:r>
          </a:p>
        </p:txBody>
      </p:sp>
      <p:sp>
        <p:nvSpPr>
          <p:cNvPr id="97" name="Rectangle 17"/>
          <p:cNvSpPr>
            <a:spLocks noChangeArrowheads="1"/>
          </p:cNvSpPr>
          <p:nvPr/>
        </p:nvSpPr>
        <p:spPr bwMode="auto">
          <a:xfrm>
            <a:off x="1905000" y="5478462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Text Box 18"/>
          <p:cNvSpPr txBox="1">
            <a:spLocks noChangeArrowheads="1"/>
          </p:cNvSpPr>
          <p:nvPr/>
        </p:nvSpPr>
        <p:spPr bwMode="auto">
          <a:xfrm>
            <a:off x="1743075" y="5021262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99" name="Rectangle 19"/>
          <p:cNvSpPr>
            <a:spLocks noChangeArrowheads="1"/>
          </p:cNvSpPr>
          <p:nvPr/>
        </p:nvSpPr>
        <p:spPr bwMode="auto">
          <a:xfrm>
            <a:off x="1066800" y="5478462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Text Box 20"/>
          <p:cNvSpPr txBox="1">
            <a:spLocks noChangeArrowheads="1"/>
          </p:cNvSpPr>
          <p:nvPr/>
        </p:nvSpPr>
        <p:spPr bwMode="auto">
          <a:xfrm>
            <a:off x="858837" y="5021262"/>
            <a:ext cx="81756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/>
              <a:t>PLtetO</a:t>
            </a:r>
            <a:endParaRPr lang="en-US" b="0" u="none" dirty="0"/>
          </a:p>
        </p:txBody>
      </p:sp>
      <p:sp>
        <p:nvSpPr>
          <p:cNvPr id="101" name="Rectangle 21"/>
          <p:cNvSpPr>
            <a:spLocks noChangeArrowheads="1"/>
          </p:cNvSpPr>
          <p:nvPr/>
        </p:nvSpPr>
        <p:spPr bwMode="auto">
          <a:xfrm flipV="1">
            <a:off x="3048000" y="5554662"/>
            <a:ext cx="1447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22"/>
          <p:cNvSpPr>
            <a:spLocks noChangeArrowheads="1"/>
          </p:cNvSpPr>
          <p:nvPr/>
        </p:nvSpPr>
        <p:spPr bwMode="auto">
          <a:xfrm>
            <a:off x="2819400" y="5554662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Text Box 23"/>
          <p:cNvSpPr txBox="1">
            <a:spLocks noChangeArrowheads="1"/>
          </p:cNvSpPr>
          <p:nvPr/>
        </p:nvSpPr>
        <p:spPr bwMode="auto">
          <a:xfrm>
            <a:off x="2657475" y="5707062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104" name="Text Box 24"/>
          <p:cNvSpPr txBox="1">
            <a:spLocks noChangeArrowheads="1"/>
          </p:cNvSpPr>
          <p:nvPr/>
        </p:nvSpPr>
        <p:spPr bwMode="auto">
          <a:xfrm>
            <a:off x="3549650" y="5707062"/>
            <a:ext cx="64666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smtClean="0"/>
              <a:t>int2*</a:t>
            </a:r>
            <a:endParaRPr lang="en-US" b="0" u="none" dirty="0"/>
          </a:p>
        </p:txBody>
      </p:sp>
      <p:sp>
        <p:nvSpPr>
          <p:cNvPr id="105" name="Text Box 33"/>
          <p:cNvSpPr txBox="1">
            <a:spLocks noChangeArrowheads="1"/>
          </p:cNvSpPr>
          <p:nvPr/>
        </p:nvSpPr>
        <p:spPr bwMode="auto">
          <a:xfrm>
            <a:off x="7848600" y="5021262"/>
            <a:ext cx="35401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t0</a:t>
            </a:r>
          </a:p>
        </p:txBody>
      </p:sp>
      <p:sp>
        <p:nvSpPr>
          <p:cNvPr id="106" name="Text Box 4"/>
          <p:cNvSpPr txBox="1">
            <a:spLocks noChangeAspect="1" noChangeArrowheads="1"/>
          </p:cNvSpPr>
          <p:nvPr/>
        </p:nvSpPr>
        <p:spPr bwMode="auto">
          <a:xfrm>
            <a:off x="1219200" y="3263899"/>
            <a:ext cx="617538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chemeClr val="tx2"/>
                </a:solidFill>
              </a:rPr>
              <a:t>Int</a:t>
            </a:r>
            <a:r>
              <a:rPr lang="en-US" sz="2400" b="0" u="none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07" name="Line 5"/>
          <p:cNvSpPr>
            <a:spLocks noChangeAspect="1" noChangeShapeType="1"/>
          </p:cNvSpPr>
          <p:nvPr/>
        </p:nvSpPr>
        <p:spPr bwMode="auto">
          <a:xfrm>
            <a:off x="838200" y="3200399"/>
            <a:ext cx="6858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Line 7"/>
          <p:cNvSpPr>
            <a:spLocks noChangeAspect="1" noChangeShapeType="1"/>
          </p:cNvSpPr>
          <p:nvPr/>
        </p:nvSpPr>
        <p:spPr bwMode="auto">
          <a:xfrm>
            <a:off x="900113" y="2857499"/>
            <a:ext cx="342900" cy="1588"/>
          </a:xfrm>
          <a:prstGeom prst="line">
            <a:avLst/>
          </a:prstGeom>
          <a:noFill/>
          <a:ln w="28575">
            <a:solidFill>
              <a:srgbClr val="AEB2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9"/>
          <p:cNvSpPr>
            <a:spLocks noChangeAspect="1" noChangeArrowheads="1"/>
          </p:cNvSpPr>
          <p:nvPr/>
        </p:nvSpPr>
        <p:spPr bwMode="auto">
          <a:xfrm>
            <a:off x="1814513" y="2957512"/>
            <a:ext cx="342900" cy="22860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10" name="Rectangle 10"/>
          <p:cNvSpPr>
            <a:spLocks noChangeAspect="1" noChangeArrowheads="1"/>
          </p:cNvSpPr>
          <p:nvPr/>
        </p:nvSpPr>
        <p:spPr bwMode="auto">
          <a:xfrm>
            <a:off x="4076700" y="2976562"/>
            <a:ext cx="342900" cy="22860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 rot="10800000">
            <a:off x="1676400" y="2209799"/>
            <a:ext cx="533400" cy="304800"/>
            <a:chOff x="3552" y="940"/>
            <a:chExt cx="336" cy="192"/>
          </a:xfrm>
        </p:grpSpPr>
        <p:sp>
          <p:nvSpPr>
            <p:cNvPr id="112" name="Line 22"/>
            <p:cNvSpPr>
              <a:spLocks noChangeShapeType="1"/>
            </p:cNvSpPr>
            <p:nvPr/>
          </p:nvSpPr>
          <p:spPr bwMode="auto">
            <a:xfrm>
              <a:off x="3888" y="940"/>
              <a:ext cx="0" cy="192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23"/>
            <p:cNvSpPr>
              <a:spLocks noChangeShapeType="1"/>
            </p:cNvSpPr>
            <p:nvPr/>
          </p:nvSpPr>
          <p:spPr bwMode="auto">
            <a:xfrm flipH="1">
              <a:off x="3552" y="1036"/>
              <a:ext cx="336" cy="0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 rot="10800000">
            <a:off x="6096000" y="2209799"/>
            <a:ext cx="533400" cy="304800"/>
            <a:chOff x="3552" y="940"/>
            <a:chExt cx="336" cy="192"/>
          </a:xfrm>
        </p:grpSpPr>
        <p:sp>
          <p:nvSpPr>
            <p:cNvPr id="115" name="Line 31"/>
            <p:cNvSpPr>
              <a:spLocks noChangeShapeType="1"/>
            </p:cNvSpPr>
            <p:nvPr/>
          </p:nvSpPr>
          <p:spPr bwMode="auto">
            <a:xfrm>
              <a:off x="3888" y="940"/>
              <a:ext cx="0" cy="192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32"/>
            <p:cNvSpPr>
              <a:spLocks noChangeShapeType="1"/>
            </p:cNvSpPr>
            <p:nvPr/>
          </p:nvSpPr>
          <p:spPr bwMode="auto">
            <a:xfrm flipH="1">
              <a:off x="3552" y="1036"/>
              <a:ext cx="336" cy="0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7" name="Text Box 34"/>
          <p:cNvSpPr txBox="1">
            <a:spLocks noChangeAspect="1" noChangeArrowheads="1"/>
          </p:cNvSpPr>
          <p:nvPr/>
        </p:nvSpPr>
        <p:spPr bwMode="auto">
          <a:xfrm>
            <a:off x="2133600" y="3263899"/>
            <a:ext cx="617538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chemeClr val="tx2"/>
                </a:solidFill>
              </a:rPr>
              <a:t>Xis</a:t>
            </a:r>
            <a:r>
              <a:rPr lang="en-US" sz="2400" b="0" u="none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118" name="Text Box 35"/>
          <p:cNvSpPr txBox="1">
            <a:spLocks noChangeAspect="1" noChangeArrowheads="1"/>
          </p:cNvSpPr>
          <p:nvPr/>
        </p:nvSpPr>
        <p:spPr bwMode="auto">
          <a:xfrm>
            <a:off x="3497263" y="3276599"/>
            <a:ext cx="617537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rgbClr val="CC0099"/>
                </a:solidFill>
              </a:rPr>
              <a:t>Int</a:t>
            </a:r>
            <a:r>
              <a:rPr lang="en-US" sz="2400" b="0" u="none" baseline="-25000">
                <a:solidFill>
                  <a:srgbClr val="CC0099"/>
                </a:solidFill>
              </a:rPr>
              <a:t>2</a:t>
            </a:r>
          </a:p>
        </p:txBody>
      </p:sp>
      <p:sp>
        <p:nvSpPr>
          <p:cNvPr id="119" name="Text Box 36"/>
          <p:cNvSpPr txBox="1">
            <a:spLocks noChangeAspect="1" noChangeArrowheads="1"/>
          </p:cNvSpPr>
          <p:nvPr/>
        </p:nvSpPr>
        <p:spPr bwMode="auto">
          <a:xfrm>
            <a:off x="4411663" y="3276599"/>
            <a:ext cx="617537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rgbClr val="CC0099"/>
                </a:solidFill>
              </a:rPr>
              <a:t>Xis</a:t>
            </a:r>
            <a:r>
              <a:rPr lang="en-US" sz="2400" b="0" u="none" baseline="-25000">
                <a:solidFill>
                  <a:srgbClr val="CC0099"/>
                </a:solidFill>
              </a:rPr>
              <a:t>2</a:t>
            </a:r>
          </a:p>
        </p:txBody>
      </p:sp>
      <p:sp>
        <p:nvSpPr>
          <p:cNvPr id="120" name="Text Box 37"/>
          <p:cNvSpPr txBox="1">
            <a:spLocks noChangeAspect="1" noChangeArrowheads="1"/>
          </p:cNvSpPr>
          <p:nvPr/>
        </p:nvSpPr>
        <p:spPr bwMode="auto">
          <a:xfrm>
            <a:off x="5707063" y="3263899"/>
            <a:ext cx="617537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chemeClr val="accent2"/>
                </a:solidFill>
              </a:rPr>
              <a:t>Int</a:t>
            </a:r>
            <a:r>
              <a:rPr lang="en-US" sz="2400" b="0" u="none" baseline="-25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121" name="Text Box 38"/>
          <p:cNvSpPr txBox="1">
            <a:spLocks noChangeAspect="1" noChangeArrowheads="1"/>
          </p:cNvSpPr>
          <p:nvPr/>
        </p:nvSpPr>
        <p:spPr bwMode="auto">
          <a:xfrm>
            <a:off x="6621463" y="3263899"/>
            <a:ext cx="617537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chemeClr val="accent2"/>
                </a:solidFill>
              </a:rPr>
              <a:t>Xis</a:t>
            </a:r>
            <a:r>
              <a:rPr lang="en-US" sz="2400" b="0" u="none" baseline="-250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122" name="Rectangle 39" descr="Light horizontal"/>
          <p:cNvSpPr>
            <a:spLocks noChangeAspect="1" noChangeArrowheads="1"/>
          </p:cNvSpPr>
          <p:nvPr/>
        </p:nvSpPr>
        <p:spPr bwMode="auto">
          <a:xfrm>
            <a:off x="1828800" y="3200399"/>
            <a:ext cx="342900" cy="228600"/>
          </a:xfrm>
          <a:prstGeom prst="rect">
            <a:avLst/>
          </a:prstGeom>
          <a:pattFill prst="ltHorz">
            <a:fgClr>
              <a:schemeClr val="tx2"/>
            </a:fgClr>
            <a:bgClr>
              <a:srgbClr val="FFFFFF"/>
            </a:bgClr>
          </a:patt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/>
              <a:t>1</a:t>
            </a:r>
          </a:p>
        </p:txBody>
      </p:sp>
      <p:sp>
        <p:nvSpPr>
          <p:cNvPr id="123" name="Rectangle 41" descr="Light horizontal"/>
          <p:cNvSpPr>
            <a:spLocks noChangeAspect="1" noChangeArrowheads="1"/>
          </p:cNvSpPr>
          <p:nvPr/>
        </p:nvSpPr>
        <p:spPr bwMode="auto">
          <a:xfrm>
            <a:off x="4076700" y="3200399"/>
            <a:ext cx="342900" cy="228600"/>
          </a:xfrm>
          <a:prstGeom prst="rect">
            <a:avLst/>
          </a:prstGeom>
          <a:pattFill prst="ltHorz">
            <a:fgClr>
              <a:schemeClr val="tx2"/>
            </a:fgClr>
            <a:bgClr>
              <a:srgbClr val="FFFFFF"/>
            </a:bgClr>
          </a:patt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/>
              <a:t>1</a:t>
            </a:r>
          </a:p>
        </p:txBody>
      </p:sp>
      <p:sp>
        <p:nvSpPr>
          <p:cNvPr id="124" name="Line 42"/>
          <p:cNvSpPr>
            <a:spLocks noChangeShapeType="1"/>
          </p:cNvSpPr>
          <p:nvPr/>
        </p:nvSpPr>
        <p:spPr bwMode="auto">
          <a:xfrm rot="10800000" flipH="1">
            <a:off x="1752600" y="3886199"/>
            <a:ext cx="533400" cy="0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Line 44"/>
          <p:cNvSpPr>
            <a:spLocks noChangeShapeType="1"/>
          </p:cNvSpPr>
          <p:nvPr/>
        </p:nvSpPr>
        <p:spPr bwMode="auto">
          <a:xfrm>
            <a:off x="1447800" y="2590799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Line 45"/>
          <p:cNvSpPr>
            <a:spLocks noChangeShapeType="1"/>
          </p:cNvSpPr>
          <p:nvPr/>
        </p:nvSpPr>
        <p:spPr bwMode="auto">
          <a:xfrm flipV="1">
            <a:off x="1447800" y="2590799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Line 46"/>
          <p:cNvSpPr>
            <a:spLocks noChangeShapeType="1"/>
          </p:cNvSpPr>
          <p:nvPr/>
        </p:nvSpPr>
        <p:spPr bwMode="auto">
          <a:xfrm>
            <a:off x="1981200" y="2590799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Line 49"/>
          <p:cNvSpPr>
            <a:spLocks noChangeShapeType="1"/>
          </p:cNvSpPr>
          <p:nvPr/>
        </p:nvSpPr>
        <p:spPr bwMode="auto">
          <a:xfrm>
            <a:off x="1447800" y="2590799"/>
            <a:ext cx="5334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Line 50"/>
          <p:cNvSpPr>
            <a:spLocks noChangeShapeType="1"/>
          </p:cNvSpPr>
          <p:nvPr/>
        </p:nvSpPr>
        <p:spPr bwMode="auto">
          <a:xfrm flipV="1">
            <a:off x="1447800" y="2574924"/>
            <a:ext cx="0" cy="609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Line 51"/>
          <p:cNvSpPr>
            <a:spLocks noChangeShapeType="1"/>
          </p:cNvSpPr>
          <p:nvPr/>
        </p:nvSpPr>
        <p:spPr bwMode="auto">
          <a:xfrm>
            <a:off x="1981200" y="2590799"/>
            <a:ext cx="0" cy="228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Line 52"/>
          <p:cNvSpPr>
            <a:spLocks noChangeShapeType="1"/>
          </p:cNvSpPr>
          <p:nvPr/>
        </p:nvSpPr>
        <p:spPr bwMode="auto">
          <a:xfrm>
            <a:off x="3733800" y="2590799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Line 53"/>
          <p:cNvSpPr>
            <a:spLocks noChangeShapeType="1"/>
          </p:cNvSpPr>
          <p:nvPr/>
        </p:nvSpPr>
        <p:spPr bwMode="auto">
          <a:xfrm flipV="1">
            <a:off x="3733800" y="2590799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Line 54"/>
          <p:cNvSpPr>
            <a:spLocks noChangeShapeType="1"/>
          </p:cNvSpPr>
          <p:nvPr/>
        </p:nvSpPr>
        <p:spPr bwMode="auto">
          <a:xfrm>
            <a:off x="4267200" y="2590799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Line 55"/>
          <p:cNvSpPr>
            <a:spLocks noChangeShapeType="1"/>
          </p:cNvSpPr>
          <p:nvPr/>
        </p:nvSpPr>
        <p:spPr bwMode="auto">
          <a:xfrm flipH="1">
            <a:off x="2057400" y="2590799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Line 56"/>
          <p:cNvSpPr>
            <a:spLocks noChangeShapeType="1"/>
          </p:cNvSpPr>
          <p:nvPr/>
        </p:nvSpPr>
        <p:spPr bwMode="auto">
          <a:xfrm flipH="1" flipV="1">
            <a:off x="2514600" y="2590799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Line 57"/>
          <p:cNvSpPr>
            <a:spLocks noChangeShapeType="1"/>
          </p:cNvSpPr>
          <p:nvPr/>
        </p:nvSpPr>
        <p:spPr bwMode="auto">
          <a:xfrm flipH="1">
            <a:off x="2057400" y="2590799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Line 58"/>
          <p:cNvSpPr>
            <a:spLocks noChangeShapeType="1"/>
          </p:cNvSpPr>
          <p:nvPr/>
        </p:nvSpPr>
        <p:spPr bwMode="auto">
          <a:xfrm rot="10800000" flipH="1">
            <a:off x="4038600" y="3886199"/>
            <a:ext cx="533400" cy="0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Rectangle 62"/>
          <p:cNvSpPr>
            <a:spLocks noChangeAspect="1" noChangeArrowheads="1"/>
          </p:cNvSpPr>
          <p:nvPr/>
        </p:nvSpPr>
        <p:spPr bwMode="auto">
          <a:xfrm>
            <a:off x="6286500" y="2971799"/>
            <a:ext cx="342900" cy="22860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39" name="Rectangle 67"/>
          <p:cNvSpPr>
            <a:spLocks noChangeAspect="1" noChangeArrowheads="1"/>
          </p:cNvSpPr>
          <p:nvPr/>
        </p:nvSpPr>
        <p:spPr bwMode="auto">
          <a:xfrm>
            <a:off x="1814513" y="2943224"/>
            <a:ext cx="395287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40" name="Rectangle 69"/>
          <p:cNvSpPr>
            <a:spLocks noChangeAspect="1" noChangeArrowheads="1"/>
          </p:cNvSpPr>
          <p:nvPr/>
        </p:nvSpPr>
        <p:spPr bwMode="auto">
          <a:xfrm>
            <a:off x="1600200" y="2209799"/>
            <a:ext cx="609600" cy="35242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41" name="Rectangle 16"/>
          <p:cNvSpPr>
            <a:spLocks noChangeAspect="1" noChangeArrowheads="1"/>
          </p:cNvSpPr>
          <p:nvPr/>
        </p:nvSpPr>
        <p:spPr bwMode="auto">
          <a:xfrm>
            <a:off x="1828800" y="2971799"/>
            <a:ext cx="342900" cy="22860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42" name="Rectangle 70"/>
          <p:cNvSpPr>
            <a:spLocks noChangeAspect="1" noChangeArrowheads="1"/>
          </p:cNvSpPr>
          <p:nvPr/>
        </p:nvSpPr>
        <p:spPr bwMode="auto">
          <a:xfrm>
            <a:off x="1828800" y="3228974"/>
            <a:ext cx="342900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43" name="Rectangle 71"/>
          <p:cNvSpPr>
            <a:spLocks noChangeAspect="1" noChangeArrowheads="1"/>
          </p:cNvSpPr>
          <p:nvPr/>
        </p:nvSpPr>
        <p:spPr bwMode="auto">
          <a:xfrm>
            <a:off x="4076700" y="2949574"/>
            <a:ext cx="342900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1</a:t>
            </a:r>
          </a:p>
        </p:txBody>
      </p:sp>
      <p:grpSp>
        <p:nvGrpSpPr>
          <p:cNvPr id="4" name="Group 59"/>
          <p:cNvGrpSpPr>
            <a:grpSpLocks/>
          </p:cNvGrpSpPr>
          <p:nvPr/>
        </p:nvGrpSpPr>
        <p:grpSpPr bwMode="auto">
          <a:xfrm rot="10800000">
            <a:off x="1676400" y="2209799"/>
            <a:ext cx="533400" cy="304800"/>
            <a:chOff x="3552" y="940"/>
            <a:chExt cx="336" cy="192"/>
          </a:xfrm>
        </p:grpSpPr>
        <p:sp>
          <p:nvSpPr>
            <p:cNvPr id="145" name="Line 60"/>
            <p:cNvSpPr>
              <a:spLocks noChangeShapeType="1"/>
            </p:cNvSpPr>
            <p:nvPr/>
          </p:nvSpPr>
          <p:spPr bwMode="auto">
            <a:xfrm>
              <a:off x="3888" y="940"/>
              <a:ext cx="0" cy="192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Line 61"/>
            <p:cNvSpPr>
              <a:spLocks noChangeShapeType="1"/>
            </p:cNvSpPr>
            <p:nvPr/>
          </p:nvSpPr>
          <p:spPr bwMode="auto">
            <a:xfrm flipH="1">
              <a:off x="3552" y="1036"/>
              <a:ext cx="336" cy="0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7" name="Line 72"/>
          <p:cNvSpPr>
            <a:spLocks noChangeShapeType="1"/>
          </p:cNvSpPr>
          <p:nvPr/>
        </p:nvSpPr>
        <p:spPr bwMode="auto">
          <a:xfrm rot="10800000" flipH="1">
            <a:off x="1752600" y="3886199"/>
            <a:ext cx="5334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Line 6"/>
          <p:cNvSpPr>
            <a:spLocks noChangeAspect="1" noChangeShapeType="1"/>
          </p:cNvSpPr>
          <p:nvPr/>
        </p:nvSpPr>
        <p:spPr bwMode="auto">
          <a:xfrm flipV="1">
            <a:off x="3238500" y="2857499"/>
            <a:ext cx="1587" cy="342900"/>
          </a:xfrm>
          <a:prstGeom prst="line">
            <a:avLst/>
          </a:prstGeom>
          <a:noFill/>
          <a:ln w="28575">
            <a:solidFill>
              <a:srgbClr val="AEB2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Line 7"/>
          <p:cNvSpPr>
            <a:spLocks noChangeAspect="1" noChangeShapeType="1"/>
          </p:cNvSpPr>
          <p:nvPr/>
        </p:nvSpPr>
        <p:spPr bwMode="auto">
          <a:xfrm>
            <a:off x="3238500" y="2857499"/>
            <a:ext cx="342900" cy="1588"/>
          </a:xfrm>
          <a:prstGeom prst="line">
            <a:avLst/>
          </a:prstGeom>
          <a:noFill/>
          <a:ln w="28575">
            <a:solidFill>
              <a:srgbClr val="AEB2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Line 6"/>
          <p:cNvSpPr>
            <a:spLocks noChangeAspect="1" noChangeShapeType="1"/>
          </p:cNvSpPr>
          <p:nvPr/>
        </p:nvSpPr>
        <p:spPr bwMode="auto">
          <a:xfrm flipV="1">
            <a:off x="912813" y="2857500"/>
            <a:ext cx="1587" cy="342900"/>
          </a:xfrm>
          <a:prstGeom prst="line">
            <a:avLst/>
          </a:prstGeom>
          <a:noFill/>
          <a:ln w="28575">
            <a:solidFill>
              <a:srgbClr val="AEB2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 autoUpdateAnimBg="0"/>
      <p:bldP spid="123" grpId="0" animBg="1" autoUpdateAnimBg="0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9" grpId="0" animBg="1" autoUpdateAnimBg="0"/>
      <p:bldP spid="140" grpId="0" animBg="1" autoUpdateAnimBg="0"/>
      <p:bldP spid="141" grpId="0" animBg="1" autoUpdateAnimBg="0"/>
      <p:bldP spid="142" grpId="0" animBg="1" autoUpdateAnimBg="0"/>
      <p:bldP spid="143" grpId="0" animBg="1" autoUpdateAnimBg="0"/>
      <p:bldP spid="1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With this in mind, design shifted slightly.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9906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dirty="0" smtClean="0"/>
              <a:t>Gateway [1] uses three methods</a:t>
            </a:r>
          </a:p>
          <a:p>
            <a:pPr eaLnBrk="1" hangingPunct="1"/>
            <a:r>
              <a:rPr lang="en-US" dirty="0" smtClean="0"/>
              <a:t>Promoter – attB1 – </a:t>
            </a:r>
            <a:r>
              <a:rPr lang="en-US" dirty="0" err="1" smtClean="0"/>
              <a:t>rbs</a:t>
            </a:r>
            <a:r>
              <a:rPr lang="en-US" dirty="0" smtClean="0"/>
              <a:t> – gene of interest – attB2</a:t>
            </a:r>
          </a:p>
          <a:p>
            <a:pPr eaLnBrk="1" hangingPunct="1"/>
            <a:r>
              <a:rPr lang="en-US" dirty="0" smtClean="0"/>
              <a:t>Promoter – </a:t>
            </a:r>
            <a:r>
              <a:rPr lang="en-US" dirty="0" err="1" smtClean="0"/>
              <a:t>rbs</a:t>
            </a:r>
            <a:r>
              <a:rPr lang="en-US" dirty="0" smtClean="0"/>
              <a:t> – Fusion – attB1 – gene of interest – attB2</a:t>
            </a:r>
          </a:p>
          <a:p>
            <a:pPr eaLnBrk="1" hangingPunct="1"/>
            <a:r>
              <a:rPr lang="en-US" dirty="0" smtClean="0"/>
              <a:t>Promoter – attB1 – </a:t>
            </a:r>
            <a:r>
              <a:rPr lang="en-US" dirty="0" err="1" smtClean="0"/>
              <a:t>rbs</a:t>
            </a:r>
            <a:r>
              <a:rPr lang="en-US" dirty="0" smtClean="0"/>
              <a:t> – gene of interest – attB2 – Fusion</a:t>
            </a:r>
            <a:endParaRPr lang="en-US" dirty="0"/>
          </a:p>
        </p:txBody>
      </p:sp>
      <p:sp>
        <p:nvSpPr>
          <p:cNvPr id="74" name="Oval 66"/>
          <p:cNvSpPr>
            <a:spLocks noChangeArrowheads="1"/>
          </p:cNvSpPr>
          <p:nvPr/>
        </p:nvSpPr>
        <p:spPr bwMode="auto">
          <a:xfrm>
            <a:off x="1468438" y="2413000"/>
            <a:ext cx="4191000" cy="41910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22"/>
          <p:cNvSpPr>
            <a:spLocks/>
          </p:cNvSpPr>
          <p:nvPr/>
        </p:nvSpPr>
        <p:spPr bwMode="auto">
          <a:xfrm>
            <a:off x="3563938" y="2441575"/>
            <a:ext cx="39688" cy="1588"/>
          </a:xfrm>
          <a:custGeom>
            <a:avLst/>
            <a:gdLst>
              <a:gd name="T0" fmla="*/ 0 w 25"/>
              <a:gd name="T1" fmla="*/ 0 h 1588"/>
              <a:gd name="T2" fmla="*/ 25 w 25"/>
              <a:gd name="T3" fmla="*/ 0 h 1588"/>
              <a:gd name="T4" fmla="*/ 25 w 25"/>
              <a:gd name="T5" fmla="*/ 0 h 1588"/>
              <a:gd name="T6" fmla="*/ 0 60000 65536"/>
              <a:gd name="T7" fmla="*/ 0 60000 65536"/>
              <a:gd name="T8" fmla="*/ 0 60000 65536"/>
              <a:gd name="T9" fmla="*/ 0 w 25"/>
              <a:gd name="T10" fmla="*/ 0 h 1588"/>
              <a:gd name="T11" fmla="*/ 25 w 25"/>
              <a:gd name="T12" fmla="*/ 1588 h 15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" h="1588">
                <a:moveTo>
                  <a:pt x="0" y="0"/>
                </a:moveTo>
                <a:lnTo>
                  <a:pt x="25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Line 23"/>
          <p:cNvSpPr>
            <a:spLocks noChangeShapeType="1"/>
          </p:cNvSpPr>
          <p:nvPr/>
        </p:nvSpPr>
        <p:spPr bwMode="auto">
          <a:xfrm>
            <a:off x="5408613" y="3540125"/>
            <a:ext cx="12700" cy="26988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Line 24"/>
          <p:cNvSpPr>
            <a:spLocks noChangeShapeType="1"/>
          </p:cNvSpPr>
          <p:nvPr/>
        </p:nvSpPr>
        <p:spPr bwMode="auto">
          <a:xfrm>
            <a:off x="5581651" y="4016375"/>
            <a:ext cx="14287" cy="127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Line 25"/>
          <p:cNvSpPr>
            <a:spLocks noChangeShapeType="1"/>
          </p:cNvSpPr>
          <p:nvPr/>
        </p:nvSpPr>
        <p:spPr bwMode="auto">
          <a:xfrm>
            <a:off x="5635626" y="4268788"/>
            <a:ext cx="1587" cy="254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26"/>
          <p:cNvSpPr>
            <a:spLocks/>
          </p:cNvSpPr>
          <p:nvPr/>
        </p:nvSpPr>
        <p:spPr bwMode="auto">
          <a:xfrm>
            <a:off x="5648326" y="4333875"/>
            <a:ext cx="1587" cy="39688"/>
          </a:xfrm>
          <a:custGeom>
            <a:avLst/>
            <a:gdLst>
              <a:gd name="T0" fmla="*/ 0 w 1587"/>
              <a:gd name="T1" fmla="*/ 0 h 25"/>
              <a:gd name="T2" fmla="*/ 0 w 1587"/>
              <a:gd name="T3" fmla="*/ 25 h 25"/>
              <a:gd name="T4" fmla="*/ 0 w 1587"/>
              <a:gd name="T5" fmla="*/ 25 h 25"/>
              <a:gd name="T6" fmla="*/ 0 60000 65536"/>
              <a:gd name="T7" fmla="*/ 0 60000 65536"/>
              <a:gd name="T8" fmla="*/ 0 60000 65536"/>
              <a:gd name="T9" fmla="*/ 0 w 1587"/>
              <a:gd name="T10" fmla="*/ 0 h 25"/>
              <a:gd name="T11" fmla="*/ 1587 w 1587"/>
              <a:gd name="T12" fmla="*/ 25 h 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7" h="25">
                <a:moveTo>
                  <a:pt x="0" y="0"/>
                </a:moveTo>
                <a:lnTo>
                  <a:pt x="0" y="25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Freeform 27"/>
          <p:cNvSpPr>
            <a:spLocks/>
          </p:cNvSpPr>
          <p:nvPr/>
        </p:nvSpPr>
        <p:spPr bwMode="auto">
          <a:xfrm>
            <a:off x="5621338" y="4849813"/>
            <a:ext cx="1588" cy="39687"/>
          </a:xfrm>
          <a:custGeom>
            <a:avLst/>
            <a:gdLst>
              <a:gd name="T0" fmla="*/ 0 w 1588"/>
              <a:gd name="T1" fmla="*/ 0 h 25"/>
              <a:gd name="T2" fmla="*/ 0 w 1588"/>
              <a:gd name="T3" fmla="*/ 17 h 25"/>
              <a:gd name="T4" fmla="*/ 0 w 1588"/>
              <a:gd name="T5" fmla="*/ 25 h 25"/>
              <a:gd name="T6" fmla="*/ 0 60000 65536"/>
              <a:gd name="T7" fmla="*/ 0 60000 65536"/>
              <a:gd name="T8" fmla="*/ 0 60000 65536"/>
              <a:gd name="T9" fmla="*/ 0 w 1588"/>
              <a:gd name="T10" fmla="*/ 0 h 25"/>
              <a:gd name="T11" fmla="*/ 1588 w 1588"/>
              <a:gd name="T12" fmla="*/ 25 h 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8" h="25">
                <a:moveTo>
                  <a:pt x="0" y="0"/>
                </a:moveTo>
                <a:lnTo>
                  <a:pt x="0" y="17"/>
                </a:lnTo>
                <a:lnTo>
                  <a:pt x="0" y="25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28"/>
          <p:cNvSpPr>
            <a:spLocks/>
          </p:cNvSpPr>
          <p:nvPr/>
        </p:nvSpPr>
        <p:spPr bwMode="auto">
          <a:xfrm>
            <a:off x="4779963" y="6069013"/>
            <a:ext cx="187325" cy="158750"/>
          </a:xfrm>
          <a:custGeom>
            <a:avLst/>
            <a:gdLst>
              <a:gd name="T0" fmla="*/ 118 w 118"/>
              <a:gd name="T1" fmla="*/ 0 h 100"/>
              <a:gd name="T2" fmla="*/ 101 w 118"/>
              <a:gd name="T3" fmla="*/ 16 h 100"/>
              <a:gd name="T4" fmla="*/ 84 w 118"/>
              <a:gd name="T5" fmla="*/ 33 h 100"/>
              <a:gd name="T6" fmla="*/ 59 w 118"/>
              <a:gd name="T7" fmla="*/ 50 h 100"/>
              <a:gd name="T8" fmla="*/ 42 w 118"/>
              <a:gd name="T9" fmla="*/ 58 h 100"/>
              <a:gd name="T10" fmla="*/ 25 w 118"/>
              <a:gd name="T11" fmla="*/ 75 h 100"/>
              <a:gd name="T12" fmla="*/ 8 w 118"/>
              <a:gd name="T13" fmla="*/ 91 h 100"/>
              <a:gd name="T14" fmla="*/ 0 w 118"/>
              <a:gd name="T15" fmla="*/ 100 h 1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8"/>
              <a:gd name="T25" fmla="*/ 0 h 100"/>
              <a:gd name="T26" fmla="*/ 118 w 118"/>
              <a:gd name="T27" fmla="*/ 100 h 1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8" h="100">
                <a:moveTo>
                  <a:pt x="118" y="0"/>
                </a:moveTo>
                <a:lnTo>
                  <a:pt x="101" y="16"/>
                </a:lnTo>
                <a:lnTo>
                  <a:pt x="84" y="33"/>
                </a:lnTo>
                <a:lnTo>
                  <a:pt x="59" y="50"/>
                </a:lnTo>
                <a:lnTo>
                  <a:pt x="42" y="58"/>
                </a:lnTo>
                <a:lnTo>
                  <a:pt x="25" y="75"/>
                </a:lnTo>
                <a:lnTo>
                  <a:pt x="8" y="91"/>
                </a:lnTo>
                <a:lnTo>
                  <a:pt x="0" y="10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Freeform 29"/>
          <p:cNvSpPr>
            <a:spLocks/>
          </p:cNvSpPr>
          <p:nvPr/>
        </p:nvSpPr>
        <p:spPr bwMode="auto">
          <a:xfrm>
            <a:off x="3122613" y="6557963"/>
            <a:ext cx="254000" cy="39687"/>
          </a:xfrm>
          <a:custGeom>
            <a:avLst/>
            <a:gdLst>
              <a:gd name="T0" fmla="*/ 160 w 160"/>
              <a:gd name="T1" fmla="*/ 25 h 25"/>
              <a:gd name="T2" fmla="*/ 135 w 160"/>
              <a:gd name="T3" fmla="*/ 25 h 25"/>
              <a:gd name="T4" fmla="*/ 110 w 160"/>
              <a:gd name="T5" fmla="*/ 25 h 25"/>
              <a:gd name="T6" fmla="*/ 84 w 160"/>
              <a:gd name="T7" fmla="*/ 17 h 25"/>
              <a:gd name="T8" fmla="*/ 68 w 160"/>
              <a:gd name="T9" fmla="*/ 17 h 25"/>
              <a:gd name="T10" fmla="*/ 42 w 160"/>
              <a:gd name="T11" fmla="*/ 8 h 25"/>
              <a:gd name="T12" fmla="*/ 17 w 160"/>
              <a:gd name="T13" fmla="*/ 8 h 25"/>
              <a:gd name="T14" fmla="*/ 0 w 160"/>
              <a:gd name="T15" fmla="*/ 0 h 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60"/>
              <a:gd name="T25" fmla="*/ 0 h 25"/>
              <a:gd name="T26" fmla="*/ 160 w 160"/>
              <a:gd name="T27" fmla="*/ 25 h 2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60" h="25">
                <a:moveTo>
                  <a:pt x="160" y="25"/>
                </a:moveTo>
                <a:lnTo>
                  <a:pt x="135" y="25"/>
                </a:lnTo>
                <a:lnTo>
                  <a:pt x="110" y="25"/>
                </a:lnTo>
                <a:lnTo>
                  <a:pt x="84" y="17"/>
                </a:lnTo>
                <a:lnTo>
                  <a:pt x="68" y="17"/>
                </a:lnTo>
                <a:lnTo>
                  <a:pt x="42" y="8"/>
                </a:lnTo>
                <a:lnTo>
                  <a:pt x="17" y="8"/>
                </a:lnTo>
                <a:lnTo>
                  <a:pt x="0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30"/>
          <p:cNvSpPr>
            <a:spLocks/>
          </p:cNvSpPr>
          <p:nvPr/>
        </p:nvSpPr>
        <p:spPr bwMode="auto">
          <a:xfrm>
            <a:off x="1585913" y="5181600"/>
            <a:ext cx="334963" cy="622300"/>
          </a:xfrm>
          <a:custGeom>
            <a:avLst/>
            <a:gdLst>
              <a:gd name="T0" fmla="*/ 211 w 211"/>
              <a:gd name="T1" fmla="*/ 392 h 392"/>
              <a:gd name="T2" fmla="*/ 194 w 211"/>
              <a:gd name="T3" fmla="*/ 375 h 392"/>
              <a:gd name="T4" fmla="*/ 185 w 211"/>
              <a:gd name="T5" fmla="*/ 350 h 392"/>
              <a:gd name="T6" fmla="*/ 168 w 211"/>
              <a:gd name="T7" fmla="*/ 333 h 392"/>
              <a:gd name="T8" fmla="*/ 152 w 211"/>
              <a:gd name="T9" fmla="*/ 317 h 392"/>
              <a:gd name="T10" fmla="*/ 143 w 211"/>
              <a:gd name="T11" fmla="*/ 300 h 392"/>
              <a:gd name="T12" fmla="*/ 126 w 211"/>
              <a:gd name="T13" fmla="*/ 275 h 392"/>
              <a:gd name="T14" fmla="*/ 118 w 211"/>
              <a:gd name="T15" fmla="*/ 258 h 392"/>
              <a:gd name="T16" fmla="*/ 110 w 211"/>
              <a:gd name="T17" fmla="*/ 242 h 392"/>
              <a:gd name="T18" fmla="*/ 93 w 211"/>
              <a:gd name="T19" fmla="*/ 217 h 392"/>
              <a:gd name="T20" fmla="*/ 84 w 211"/>
              <a:gd name="T21" fmla="*/ 200 h 392"/>
              <a:gd name="T22" fmla="*/ 76 w 211"/>
              <a:gd name="T23" fmla="*/ 175 h 392"/>
              <a:gd name="T24" fmla="*/ 67 w 211"/>
              <a:gd name="T25" fmla="*/ 158 h 392"/>
              <a:gd name="T26" fmla="*/ 51 w 211"/>
              <a:gd name="T27" fmla="*/ 133 h 392"/>
              <a:gd name="T28" fmla="*/ 42 w 211"/>
              <a:gd name="T29" fmla="*/ 117 h 392"/>
              <a:gd name="T30" fmla="*/ 34 w 211"/>
              <a:gd name="T31" fmla="*/ 92 h 392"/>
              <a:gd name="T32" fmla="*/ 25 w 211"/>
              <a:gd name="T33" fmla="*/ 75 h 392"/>
              <a:gd name="T34" fmla="*/ 17 w 211"/>
              <a:gd name="T35" fmla="*/ 50 h 392"/>
              <a:gd name="T36" fmla="*/ 8 w 211"/>
              <a:gd name="T37" fmla="*/ 33 h 392"/>
              <a:gd name="T38" fmla="*/ 0 w 211"/>
              <a:gd name="T39" fmla="*/ 8 h 392"/>
              <a:gd name="T40" fmla="*/ 0 w 211"/>
              <a:gd name="T41" fmla="*/ 0 h 39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211"/>
              <a:gd name="T64" fmla="*/ 0 h 392"/>
              <a:gd name="T65" fmla="*/ 211 w 211"/>
              <a:gd name="T66" fmla="*/ 392 h 39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211" h="392">
                <a:moveTo>
                  <a:pt x="211" y="392"/>
                </a:moveTo>
                <a:lnTo>
                  <a:pt x="194" y="375"/>
                </a:lnTo>
                <a:lnTo>
                  <a:pt x="185" y="350"/>
                </a:lnTo>
                <a:lnTo>
                  <a:pt x="168" y="333"/>
                </a:lnTo>
                <a:lnTo>
                  <a:pt x="152" y="317"/>
                </a:lnTo>
                <a:lnTo>
                  <a:pt x="143" y="300"/>
                </a:lnTo>
                <a:lnTo>
                  <a:pt x="126" y="275"/>
                </a:lnTo>
                <a:lnTo>
                  <a:pt x="118" y="258"/>
                </a:lnTo>
                <a:lnTo>
                  <a:pt x="110" y="242"/>
                </a:lnTo>
                <a:lnTo>
                  <a:pt x="93" y="217"/>
                </a:lnTo>
                <a:lnTo>
                  <a:pt x="84" y="200"/>
                </a:lnTo>
                <a:lnTo>
                  <a:pt x="76" y="175"/>
                </a:lnTo>
                <a:lnTo>
                  <a:pt x="67" y="158"/>
                </a:lnTo>
                <a:lnTo>
                  <a:pt x="51" y="133"/>
                </a:lnTo>
                <a:lnTo>
                  <a:pt x="42" y="117"/>
                </a:lnTo>
                <a:lnTo>
                  <a:pt x="34" y="92"/>
                </a:lnTo>
                <a:lnTo>
                  <a:pt x="25" y="75"/>
                </a:lnTo>
                <a:lnTo>
                  <a:pt x="17" y="50"/>
                </a:lnTo>
                <a:lnTo>
                  <a:pt x="8" y="33"/>
                </a:lnTo>
                <a:lnTo>
                  <a:pt x="0" y="8"/>
                </a:lnTo>
                <a:lnTo>
                  <a:pt x="0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Freeform 31"/>
          <p:cNvSpPr>
            <a:spLocks/>
          </p:cNvSpPr>
          <p:nvPr/>
        </p:nvSpPr>
        <p:spPr bwMode="auto">
          <a:xfrm>
            <a:off x="1479551" y="4440238"/>
            <a:ext cx="1587" cy="39687"/>
          </a:xfrm>
          <a:custGeom>
            <a:avLst/>
            <a:gdLst>
              <a:gd name="T0" fmla="*/ 0 w 1587"/>
              <a:gd name="T1" fmla="*/ 25 h 25"/>
              <a:gd name="T2" fmla="*/ 0 w 1587"/>
              <a:gd name="T3" fmla="*/ 0 h 25"/>
              <a:gd name="T4" fmla="*/ 0 w 1587"/>
              <a:gd name="T5" fmla="*/ 0 h 25"/>
              <a:gd name="T6" fmla="*/ 0 60000 65536"/>
              <a:gd name="T7" fmla="*/ 0 60000 65536"/>
              <a:gd name="T8" fmla="*/ 0 60000 65536"/>
              <a:gd name="T9" fmla="*/ 0 w 1587"/>
              <a:gd name="T10" fmla="*/ 0 h 25"/>
              <a:gd name="T11" fmla="*/ 1587 w 1587"/>
              <a:gd name="T12" fmla="*/ 25 h 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7" h="25">
                <a:moveTo>
                  <a:pt x="0" y="25"/>
                </a:moveTo>
                <a:lnTo>
                  <a:pt x="0" y="0"/>
                </a:lnTo>
              </a:path>
            </a:pathLst>
          </a:cu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32"/>
          <p:cNvSpPr>
            <a:spLocks noChangeShapeType="1"/>
          </p:cNvSpPr>
          <p:nvPr/>
        </p:nvSpPr>
        <p:spPr bwMode="auto">
          <a:xfrm flipV="1">
            <a:off x="1479551" y="4373563"/>
            <a:ext cx="1587" cy="26987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33"/>
          <p:cNvSpPr>
            <a:spLocks noChangeShapeType="1"/>
          </p:cNvSpPr>
          <p:nvPr/>
        </p:nvSpPr>
        <p:spPr bwMode="auto">
          <a:xfrm flipV="1">
            <a:off x="1519238" y="4110038"/>
            <a:ext cx="1588" cy="254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Line 34"/>
          <p:cNvSpPr>
            <a:spLocks noChangeShapeType="1"/>
          </p:cNvSpPr>
          <p:nvPr/>
        </p:nvSpPr>
        <p:spPr bwMode="auto">
          <a:xfrm flipV="1">
            <a:off x="1639888" y="3686175"/>
            <a:ext cx="12700" cy="25400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35"/>
          <p:cNvSpPr>
            <a:spLocks noChangeShapeType="1"/>
          </p:cNvSpPr>
          <p:nvPr/>
        </p:nvSpPr>
        <p:spPr bwMode="auto">
          <a:xfrm>
            <a:off x="3536951" y="2441575"/>
            <a:ext cx="26987" cy="1588"/>
          </a:xfrm>
          <a:prstGeom prst="line">
            <a:avLst/>
          </a:prstGeom>
          <a:noFill/>
          <a:ln w="26988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36"/>
          <p:cNvSpPr>
            <a:spLocks/>
          </p:cNvSpPr>
          <p:nvPr/>
        </p:nvSpPr>
        <p:spPr bwMode="auto">
          <a:xfrm>
            <a:off x="3603626" y="2362200"/>
            <a:ext cx="508000" cy="211138"/>
          </a:xfrm>
          <a:custGeom>
            <a:avLst/>
            <a:gdLst>
              <a:gd name="T0" fmla="*/ 0 w 320"/>
              <a:gd name="T1" fmla="*/ 25 h 133"/>
              <a:gd name="T2" fmla="*/ 26 w 320"/>
              <a:gd name="T3" fmla="*/ 25 h 133"/>
              <a:gd name="T4" fmla="*/ 42 w 320"/>
              <a:gd name="T5" fmla="*/ 25 h 133"/>
              <a:gd name="T6" fmla="*/ 68 w 320"/>
              <a:gd name="T7" fmla="*/ 33 h 133"/>
              <a:gd name="T8" fmla="*/ 93 w 320"/>
              <a:gd name="T9" fmla="*/ 33 h 133"/>
              <a:gd name="T10" fmla="*/ 118 w 320"/>
              <a:gd name="T11" fmla="*/ 33 h 133"/>
              <a:gd name="T12" fmla="*/ 135 w 320"/>
              <a:gd name="T13" fmla="*/ 33 h 133"/>
              <a:gd name="T14" fmla="*/ 160 w 320"/>
              <a:gd name="T15" fmla="*/ 42 h 133"/>
              <a:gd name="T16" fmla="*/ 185 w 320"/>
              <a:gd name="T17" fmla="*/ 42 h 133"/>
              <a:gd name="T18" fmla="*/ 202 w 320"/>
              <a:gd name="T19" fmla="*/ 42 h 133"/>
              <a:gd name="T20" fmla="*/ 211 w 320"/>
              <a:gd name="T21" fmla="*/ 0 h 133"/>
              <a:gd name="T22" fmla="*/ 320 w 320"/>
              <a:gd name="T23" fmla="*/ 92 h 133"/>
              <a:gd name="T24" fmla="*/ 185 w 320"/>
              <a:gd name="T25" fmla="*/ 133 h 133"/>
              <a:gd name="T26" fmla="*/ 194 w 320"/>
              <a:gd name="T27" fmla="*/ 92 h 133"/>
              <a:gd name="T28" fmla="*/ 169 w 320"/>
              <a:gd name="T29" fmla="*/ 83 h 133"/>
              <a:gd name="T30" fmla="*/ 152 w 320"/>
              <a:gd name="T31" fmla="*/ 83 h 133"/>
              <a:gd name="T32" fmla="*/ 127 w 320"/>
              <a:gd name="T33" fmla="*/ 75 h 133"/>
              <a:gd name="T34" fmla="*/ 101 w 320"/>
              <a:gd name="T35" fmla="*/ 75 h 133"/>
              <a:gd name="T36" fmla="*/ 84 w 320"/>
              <a:gd name="T37" fmla="*/ 75 h 133"/>
              <a:gd name="T38" fmla="*/ 59 w 320"/>
              <a:gd name="T39" fmla="*/ 75 h 133"/>
              <a:gd name="T40" fmla="*/ 34 w 320"/>
              <a:gd name="T41" fmla="*/ 75 h 133"/>
              <a:gd name="T42" fmla="*/ 17 w 320"/>
              <a:gd name="T43" fmla="*/ 67 h 133"/>
              <a:gd name="T44" fmla="*/ 0 w 320"/>
              <a:gd name="T45" fmla="*/ 67 h 133"/>
              <a:gd name="T46" fmla="*/ 0 w 320"/>
              <a:gd name="T47" fmla="*/ 25 h 13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20"/>
              <a:gd name="T73" fmla="*/ 0 h 133"/>
              <a:gd name="T74" fmla="*/ 320 w 320"/>
              <a:gd name="T75" fmla="*/ 133 h 13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20" h="133">
                <a:moveTo>
                  <a:pt x="0" y="25"/>
                </a:moveTo>
                <a:lnTo>
                  <a:pt x="26" y="25"/>
                </a:lnTo>
                <a:lnTo>
                  <a:pt x="42" y="25"/>
                </a:lnTo>
                <a:lnTo>
                  <a:pt x="68" y="33"/>
                </a:lnTo>
                <a:lnTo>
                  <a:pt x="93" y="33"/>
                </a:lnTo>
                <a:lnTo>
                  <a:pt x="118" y="33"/>
                </a:lnTo>
                <a:lnTo>
                  <a:pt x="135" y="33"/>
                </a:lnTo>
                <a:lnTo>
                  <a:pt x="160" y="42"/>
                </a:lnTo>
                <a:lnTo>
                  <a:pt x="185" y="42"/>
                </a:lnTo>
                <a:lnTo>
                  <a:pt x="202" y="42"/>
                </a:lnTo>
                <a:lnTo>
                  <a:pt x="211" y="0"/>
                </a:lnTo>
                <a:lnTo>
                  <a:pt x="320" y="92"/>
                </a:lnTo>
                <a:lnTo>
                  <a:pt x="185" y="133"/>
                </a:lnTo>
                <a:lnTo>
                  <a:pt x="194" y="92"/>
                </a:lnTo>
                <a:lnTo>
                  <a:pt x="169" y="83"/>
                </a:lnTo>
                <a:lnTo>
                  <a:pt x="152" y="83"/>
                </a:lnTo>
                <a:lnTo>
                  <a:pt x="127" y="75"/>
                </a:lnTo>
                <a:lnTo>
                  <a:pt x="101" y="75"/>
                </a:lnTo>
                <a:lnTo>
                  <a:pt x="84" y="75"/>
                </a:lnTo>
                <a:lnTo>
                  <a:pt x="59" y="75"/>
                </a:lnTo>
                <a:lnTo>
                  <a:pt x="34" y="75"/>
                </a:lnTo>
                <a:lnTo>
                  <a:pt x="17" y="67"/>
                </a:lnTo>
                <a:lnTo>
                  <a:pt x="0" y="67"/>
                </a:lnTo>
                <a:lnTo>
                  <a:pt x="0" y="25"/>
                </a:lnTo>
                <a:close/>
              </a:path>
            </a:pathLst>
          </a:custGeom>
          <a:solidFill>
            <a:srgbClr val="FF7C80"/>
          </a:solidFill>
          <a:ln w="12700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Rectangle 37"/>
          <p:cNvSpPr>
            <a:spLocks noChangeArrowheads="1"/>
          </p:cNvSpPr>
          <p:nvPr/>
        </p:nvSpPr>
        <p:spPr bwMode="auto">
          <a:xfrm>
            <a:off x="2678113" y="2708275"/>
            <a:ext cx="582613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PLlacO</a:t>
            </a:r>
            <a:endParaRPr lang="en-US"/>
          </a:p>
        </p:txBody>
      </p:sp>
      <p:sp>
        <p:nvSpPr>
          <p:cNvPr id="93" name="Freeform 38"/>
          <p:cNvSpPr>
            <a:spLocks/>
          </p:cNvSpPr>
          <p:nvPr/>
        </p:nvSpPr>
        <p:spPr bwMode="auto">
          <a:xfrm>
            <a:off x="4084638" y="2441575"/>
            <a:ext cx="1376363" cy="1138238"/>
          </a:xfrm>
          <a:custGeom>
            <a:avLst/>
            <a:gdLst>
              <a:gd name="T0" fmla="*/ 51 w 867"/>
              <a:gd name="T1" fmla="*/ 8 h 717"/>
              <a:gd name="T2" fmla="*/ 93 w 867"/>
              <a:gd name="T3" fmla="*/ 25 h 717"/>
              <a:gd name="T4" fmla="*/ 135 w 867"/>
              <a:gd name="T5" fmla="*/ 33 h 717"/>
              <a:gd name="T6" fmla="*/ 186 w 867"/>
              <a:gd name="T7" fmla="*/ 50 h 717"/>
              <a:gd name="T8" fmla="*/ 228 w 867"/>
              <a:gd name="T9" fmla="*/ 75 h 717"/>
              <a:gd name="T10" fmla="*/ 270 w 867"/>
              <a:gd name="T11" fmla="*/ 92 h 717"/>
              <a:gd name="T12" fmla="*/ 312 w 867"/>
              <a:gd name="T13" fmla="*/ 117 h 717"/>
              <a:gd name="T14" fmla="*/ 354 w 867"/>
              <a:gd name="T15" fmla="*/ 142 h 717"/>
              <a:gd name="T16" fmla="*/ 396 w 867"/>
              <a:gd name="T17" fmla="*/ 158 h 717"/>
              <a:gd name="T18" fmla="*/ 430 w 867"/>
              <a:gd name="T19" fmla="*/ 192 h 717"/>
              <a:gd name="T20" fmla="*/ 472 w 867"/>
              <a:gd name="T21" fmla="*/ 217 h 717"/>
              <a:gd name="T22" fmla="*/ 514 w 867"/>
              <a:gd name="T23" fmla="*/ 242 h 717"/>
              <a:gd name="T24" fmla="*/ 548 w 867"/>
              <a:gd name="T25" fmla="*/ 275 h 717"/>
              <a:gd name="T26" fmla="*/ 581 w 867"/>
              <a:gd name="T27" fmla="*/ 308 h 717"/>
              <a:gd name="T28" fmla="*/ 615 w 867"/>
              <a:gd name="T29" fmla="*/ 333 h 717"/>
              <a:gd name="T30" fmla="*/ 649 w 867"/>
              <a:gd name="T31" fmla="*/ 375 h 717"/>
              <a:gd name="T32" fmla="*/ 682 w 867"/>
              <a:gd name="T33" fmla="*/ 408 h 717"/>
              <a:gd name="T34" fmla="*/ 716 w 867"/>
              <a:gd name="T35" fmla="*/ 442 h 717"/>
              <a:gd name="T36" fmla="*/ 741 w 867"/>
              <a:gd name="T37" fmla="*/ 475 h 717"/>
              <a:gd name="T38" fmla="*/ 775 w 867"/>
              <a:gd name="T39" fmla="*/ 517 h 717"/>
              <a:gd name="T40" fmla="*/ 800 w 867"/>
              <a:gd name="T41" fmla="*/ 559 h 717"/>
              <a:gd name="T42" fmla="*/ 825 w 867"/>
              <a:gd name="T43" fmla="*/ 592 h 717"/>
              <a:gd name="T44" fmla="*/ 851 w 867"/>
              <a:gd name="T45" fmla="*/ 634 h 717"/>
              <a:gd name="T46" fmla="*/ 867 w 867"/>
              <a:gd name="T47" fmla="*/ 675 h 717"/>
              <a:gd name="T48" fmla="*/ 783 w 867"/>
              <a:gd name="T49" fmla="*/ 692 h 717"/>
              <a:gd name="T50" fmla="*/ 758 w 867"/>
              <a:gd name="T51" fmla="*/ 659 h 717"/>
              <a:gd name="T52" fmla="*/ 741 w 867"/>
              <a:gd name="T53" fmla="*/ 617 h 717"/>
              <a:gd name="T54" fmla="*/ 716 w 867"/>
              <a:gd name="T55" fmla="*/ 584 h 717"/>
              <a:gd name="T56" fmla="*/ 682 w 867"/>
              <a:gd name="T57" fmla="*/ 542 h 717"/>
              <a:gd name="T58" fmla="*/ 657 w 867"/>
              <a:gd name="T59" fmla="*/ 509 h 717"/>
              <a:gd name="T60" fmla="*/ 632 w 867"/>
              <a:gd name="T61" fmla="*/ 475 h 717"/>
              <a:gd name="T62" fmla="*/ 598 w 867"/>
              <a:gd name="T63" fmla="*/ 442 h 717"/>
              <a:gd name="T64" fmla="*/ 573 w 867"/>
              <a:gd name="T65" fmla="*/ 408 h 717"/>
              <a:gd name="T66" fmla="*/ 539 w 867"/>
              <a:gd name="T67" fmla="*/ 383 h 717"/>
              <a:gd name="T68" fmla="*/ 505 w 867"/>
              <a:gd name="T69" fmla="*/ 350 h 717"/>
              <a:gd name="T70" fmla="*/ 472 w 867"/>
              <a:gd name="T71" fmla="*/ 325 h 717"/>
              <a:gd name="T72" fmla="*/ 438 w 867"/>
              <a:gd name="T73" fmla="*/ 300 h 717"/>
              <a:gd name="T74" fmla="*/ 396 w 867"/>
              <a:gd name="T75" fmla="*/ 267 h 717"/>
              <a:gd name="T76" fmla="*/ 362 w 867"/>
              <a:gd name="T77" fmla="*/ 242 h 717"/>
              <a:gd name="T78" fmla="*/ 329 w 867"/>
              <a:gd name="T79" fmla="*/ 225 h 717"/>
              <a:gd name="T80" fmla="*/ 287 w 867"/>
              <a:gd name="T81" fmla="*/ 200 h 717"/>
              <a:gd name="T82" fmla="*/ 244 w 867"/>
              <a:gd name="T83" fmla="*/ 175 h 717"/>
              <a:gd name="T84" fmla="*/ 211 w 867"/>
              <a:gd name="T85" fmla="*/ 158 h 717"/>
              <a:gd name="T86" fmla="*/ 169 w 867"/>
              <a:gd name="T87" fmla="*/ 142 h 717"/>
              <a:gd name="T88" fmla="*/ 127 w 867"/>
              <a:gd name="T89" fmla="*/ 125 h 717"/>
              <a:gd name="T90" fmla="*/ 85 w 867"/>
              <a:gd name="T91" fmla="*/ 108 h 717"/>
              <a:gd name="T92" fmla="*/ 42 w 867"/>
              <a:gd name="T93" fmla="*/ 100 h 717"/>
              <a:gd name="T94" fmla="*/ 0 w 867"/>
              <a:gd name="T95" fmla="*/ 83 h 717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867"/>
              <a:gd name="T145" fmla="*/ 0 h 717"/>
              <a:gd name="T146" fmla="*/ 867 w 867"/>
              <a:gd name="T147" fmla="*/ 717 h 717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867" h="717">
                <a:moveTo>
                  <a:pt x="26" y="0"/>
                </a:moveTo>
                <a:lnTo>
                  <a:pt x="51" y="8"/>
                </a:lnTo>
                <a:lnTo>
                  <a:pt x="68" y="17"/>
                </a:lnTo>
                <a:lnTo>
                  <a:pt x="93" y="25"/>
                </a:lnTo>
                <a:lnTo>
                  <a:pt x="118" y="25"/>
                </a:lnTo>
                <a:lnTo>
                  <a:pt x="135" y="33"/>
                </a:lnTo>
                <a:lnTo>
                  <a:pt x="160" y="42"/>
                </a:lnTo>
                <a:lnTo>
                  <a:pt x="186" y="50"/>
                </a:lnTo>
                <a:lnTo>
                  <a:pt x="202" y="67"/>
                </a:lnTo>
                <a:lnTo>
                  <a:pt x="228" y="75"/>
                </a:lnTo>
                <a:lnTo>
                  <a:pt x="244" y="83"/>
                </a:lnTo>
                <a:lnTo>
                  <a:pt x="270" y="92"/>
                </a:lnTo>
                <a:lnTo>
                  <a:pt x="295" y="100"/>
                </a:lnTo>
                <a:lnTo>
                  <a:pt x="312" y="117"/>
                </a:lnTo>
                <a:lnTo>
                  <a:pt x="329" y="125"/>
                </a:lnTo>
                <a:lnTo>
                  <a:pt x="354" y="142"/>
                </a:lnTo>
                <a:lnTo>
                  <a:pt x="371" y="150"/>
                </a:lnTo>
                <a:lnTo>
                  <a:pt x="396" y="158"/>
                </a:lnTo>
                <a:lnTo>
                  <a:pt x="413" y="175"/>
                </a:lnTo>
                <a:lnTo>
                  <a:pt x="430" y="192"/>
                </a:lnTo>
                <a:lnTo>
                  <a:pt x="455" y="200"/>
                </a:lnTo>
                <a:lnTo>
                  <a:pt x="472" y="217"/>
                </a:lnTo>
                <a:lnTo>
                  <a:pt x="489" y="233"/>
                </a:lnTo>
                <a:lnTo>
                  <a:pt x="514" y="242"/>
                </a:lnTo>
                <a:lnTo>
                  <a:pt x="531" y="258"/>
                </a:lnTo>
                <a:lnTo>
                  <a:pt x="548" y="275"/>
                </a:lnTo>
                <a:lnTo>
                  <a:pt x="564" y="292"/>
                </a:lnTo>
                <a:lnTo>
                  <a:pt x="581" y="308"/>
                </a:lnTo>
                <a:lnTo>
                  <a:pt x="598" y="325"/>
                </a:lnTo>
                <a:lnTo>
                  <a:pt x="615" y="333"/>
                </a:lnTo>
                <a:lnTo>
                  <a:pt x="632" y="350"/>
                </a:lnTo>
                <a:lnTo>
                  <a:pt x="649" y="375"/>
                </a:lnTo>
                <a:lnTo>
                  <a:pt x="665" y="392"/>
                </a:lnTo>
                <a:lnTo>
                  <a:pt x="682" y="408"/>
                </a:lnTo>
                <a:lnTo>
                  <a:pt x="699" y="425"/>
                </a:lnTo>
                <a:lnTo>
                  <a:pt x="716" y="442"/>
                </a:lnTo>
                <a:lnTo>
                  <a:pt x="733" y="458"/>
                </a:lnTo>
                <a:lnTo>
                  <a:pt x="741" y="475"/>
                </a:lnTo>
                <a:lnTo>
                  <a:pt x="758" y="500"/>
                </a:lnTo>
                <a:lnTo>
                  <a:pt x="775" y="517"/>
                </a:lnTo>
                <a:lnTo>
                  <a:pt x="783" y="534"/>
                </a:lnTo>
                <a:lnTo>
                  <a:pt x="800" y="559"/>
                </a:lnTo>
                <a:lnTo>
                  <a:pt x="808" y="575"/>
                </a:lnTo>
                <a:lnTo>
                  <a:pt x="825" y="592"/>
                </a:lnTo>
                <a:lnTo>
                  <a:pt x="834" y="617"/>
                </a:lnTo>
                <a:lnTo>
                  <a:pt x="851" y="634"/>
                </a:lnTo>
                <a:lnTo>
                  <a:pt x="859" y="659"/>
                </a:lnTo>
                <a:lnTo>
                  <a:pt x="867" y="675"/>
                </a:lnTo>
                <a:lnTo>
                  <a:pt x="792" y="717"/>
                </a:lnTo>
                <a:lnTo>
                  <a:pt x="783" y="692"/>
                </a:lnTo>
                <a:lnTo>
                  <a:pt x="775" y="675"/>
                </a:lnTo>
                <a:lnTo>
                  <a:pt x="758" y="659"/>
                </a:lnTo>
                <a:lnTo>
                  <a:pt x="750" y="634"/>
                </a:lnTo>
                <a:lnTo>
                  <a:pt x="741" y="617"/>
                </a:lnTo>
                <a:lnTo>
                  <a:pt x="724" y="600"/>
                </a:lnTo>
                <a:lnTo>
                  <a:pt x="716" y="584"/>
                </a:lnTo>
                <a:lnTo>
                  <a:pt x="699" y="567"/>
                </a:lnTo>
                <a:lnTo>
                  <a:pt x="682" y="542"/>
                </a:lnTo>
                <a:lnTo>
                  <a:pt x="674" y="525"/>
                </a:lnTo>
                <a:lnTo>
                  <a:pt x="657" y="509"/>
                </a:lnTo>
                <a:lnTo>
                  <a:pt x="649" y="492"/>
                </a:lnTo>
                <a:lnTo>
                  <a:pt x="632" y="475"/>
                </a:lnTo>
                <a:lnTo>
                  <a:pt x="615" y="458"/>
                </a:lnTo>
                <a:lnTo>
                  <a:pt x="598" y="442"/>
                </a:lnTo>
                <a:lnTo>
                  <a:pt x="590" y="425"/>
                </a:lnTo>
                <a:lnTo>
                  <a:pt x="573" y="408"/>
                </a:lnTo>
                <a:lnTo>
                  <a:pt x="556" y="400"/>
                </a:lnTo>
                <a:lnTo>
                  <a:pt x="539" y="383"/>
                </a:lnTo>
                <a:lnTo>
                  <a:pt x="522" y="367"/>
                </a:lnTo>
                <a:lnTo>
                  <a:pt x="505" y="350"/>
                </a:lnTo>
                <a:lnTo>
                  <a:pt x="489" y="333"/>
                </a:lnTo>
                <a:lnTo>
                  <a:pt x="472" y="325"/>
                </a:lnTo>
                <a:lnTo>
                  <a:pt x="455" y="308"/>
                </a:lnTo>
                <a:lnTo>
                  <a:pt x="438" y="300"/>
                </a:lnTo>
                <a:lnTo>
                  <a:pt x="421" y="283"/>
                </a:lnTo>
                <a:lnTo>
                  <a:pt x="396" y="267"/>
                </a:lnTo>
                <a:lnTo>
                  <a:pt x="379" y="258"/>
                </a:lnTo>
                <a:lnTo>
                  <a:pt x="362" y="242"/>
                </a:lnTo>
                <a:lnTo>
                  <a:pt x="345" y="233"/>
                </a:lnTo>
                <a:lnTo>
                  <a:pt x="329" y="225"/>
                </a:lnTo>
                <a:lnTo>
                  <a:pt x="303" y="208"/>
                </a:lnTo>
                <a:lnTo>
                  <a:pt x="287" y="200"/>
                </a:lnTo>
                <a:lnTo>
                  <a:pt x="270" y="192"/>
                </a:lnTo>
                <a:lnTo>
                  <a:pt x="244" y="175"/>
                </a:lnTo>
                <a:lnTo>
                  <a:pt x="228" y="167"/>
                </a:lnTo>
                <a:lnTo>
                  <a:pt x="211" y="158"/>
                </a:lnTo>
                <a:lnTo>
                  <a:pt x="186" y="150"/>
                </a:lnTo>
                <a:lnTo>
                  <a:pt x="169" y="142"/>
                </a:lnTo>
                <a:lnTo>
                  <a:pt x="143" y="133"/>
                </a:lnTo>
                <a:lnTo>
                  <a:pt x="127" y="125"/>
                </a:lnTo>
                <a:lnTo>
                  <a:pt x="110" y="117"/>
                </a:lnTo>
                <a:lnTo>
                  <a:pt x="85" y="108"/>
                </a:lnTo>
                <a:lnTo>
                  <a:pt x="68" y="100"/>
                </a:lnTo>
                <a:lnTo>
                  <a:pt x="42" y="100"/>
                </a:lnTo>
                <a:lnTo>
                  <a:pt x="17" y="92"/>
                </a:lnTo>
                <a:lnTo>
                  <a:pt x="0" y="83"/>
                </a:lnTo>
                <a:lnTo>
                  <a:pt x="26" y="0"/>
                </a:lnTo>
                <a:close/>
              </a:path>
            </a:pathLst>
          </a:custGeom>
          <a:solidFill>
            <a:srgbClr val="7FD8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39"/>
          <p:cNvSpPr>
            <a:spLocks noChangeArrowheads="1"/>
          </p:cNvSpPr>
          <p:nvPr/>
        </p:nvSpPr>
        <p:spPr bwMode="auto">
          <a:xfrm>
            <a:off x="5099051" y="2627313"/>
            <a:ext cx="88582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Int</a:t>
            </a:r>
            <a:endParaRPr lang="en-US"/>
          </a:p>
        </p:txBody>
      </p:sp>
      <p:sp>
        <p:nvSpPr>
          <p:cNvPr id="95" name="Freeform 40"/>
          <p:cNvSpPr>
            <a:spLocks/>
          </p:cNvSpPr>
          <p:nvPr/>
        </p:nvSpPr>
        <p:spPr bwMode="auto">
          <a:xfrm rot="3259733">
            <a:off x="5109369" y="5490369"/>
            <a:ext cx="293688" cy="488950"/>
          </a:xfrm>
          <a:custGeom>
            <a:avLst/>
            <a:gdLst>
              <a:gd name="T0" fmla="*/ 76 w 185"/>
              <a:gd name="T1" fmla="*/ 0 h 308"/>
              <a:gd name="T2" fmla="*/ 93 w 185"/>
              <a:gd name="T3" fmla="*/ 17 h 308"/>
              <a:gd name="T4" fmla="*/ 101 w 185"/>
              <a:gd name="T5" fmla="*/ 42 h 308"/>
              <a:gd name="T6" fmla="*/ 110 w 185"/>
              <a:gd name="T7" fmla="*/ 58 h 308"/>
              <a:gd name="T8" fmla="*/ 118 w 185"/>
              <a:gd name="T9" fmla="*/ 83 h 308"/>
              <a:gd name="T10" fmla="*/ 126 w 185"/>
              <a:gd name="T11" fmla="*/ 108 h 308"/>
              <a:gd name="T12" fmla="*/ 135 w 185"/>
              <a:gd name="T13" fmla="*/ 125 h 308"/>
              <a:gd name="T14" fmla="*/ 143 w 185"/>
              <a:gd name="T15" fmla="*/ 150 h 308"/>
              <a:gd name="T16" fmla="*/ 152 w 185"/>
              <a:gd name="T17" fmla="*/ 175 h 308"/>
              <a:gd name="T18" fmla="*/ 160 w 185"/>
              <a:gd name="T19" fmla="*/ 192 h 308"/>
              <a:gd name="T20" fmla="*/ 168 w 185"/>
              <a:gd name="T21" fmla="*/ 217 h 308"/>
              <a:gd name="T22" fmla="*/ 177 w 185"/>
              <a:gd name="T23" fmla="*/ 242 h 308"/>
              <a:gd name="T24" fmla="*/ 185 w 185"/>
              <a:gd name="T25" fmla="*/ 267 h 308"/>
              <a:gd name="T26" fmla="*/ 185 w 185"/>
              <a:gd name="T27" fmla="*/ 283 h 308"/>
              <a:gd name="T28" fmla="*/ 185 w 185"/>
              <a:gd name="T29" fmla="*/ 283 h 308"/>
              <a:gd name="T30" fmla="*/ 101 w 185"/>
              <a:gd name="T31" fmla="*/ 308 h 308"/>
              <a:gd name="T32" fmla="*/ 101 w 185"/>
              <a:gd name="T33" fmla="*/ 283 h 308"/>
              <a:gd name="T34" fmla="*/ 93 w 185"/>
              <a:gd name="T35" fmla="*/ 267 h 308"/>
              <a:gd name="T36" fmla="*/ 84 w 185"/>
              <a:gd name="T37" fmla="*/ 242 h 308"/>
              <a:gd name="T38" fmla="*/ 76 w 185"/>
              <a:gd name="T39" fmla="*/ 225 h 308"/>
              <a:gd name="T40" fmla="*/ 76 w 185"/>
              <a:gd name="T41" fmla="*/ 200 h 308"/>
              <a:gd name="T42" fmla="*/ 67 w 185"/>
              <a:gd name="T43" fmla="*/ 183 h 308"/>
              <a:gd name="T44" fmla="*/ 59 w 185"/>
              <a:gd name="T45" fmla="*/ 158 h 308"/>
              <a:gd name="T46" fmla="*/ 51 w 185"/>
              <a:gd name="T47" fmla="*/ 142 h 308"/>
              <a:gd name="T48" fmla="*/ 42 w 185"/>
              <a:gd name="T49" fmla="*/ 117 h 308"/>
              <a:gd name="T50" fmla="*/ 34 w 185"/>
              <a:gd name="T51" fmla="*/ 100 h 308"/>
              <a:gd name="T52" fmla="*/ 25 w 185"/>
              <a:gd name="T53" fmla="*/ 75 h 308"/>
              <a:gd name="T54" fmla="*/ 8 w 185"/>
              <a:gd name="T55" fmla="*/ 58 h 308"/>
              <a:gd name="T56" fmla="*/ 0 w 185"/>
              <a:gd name="T57" fmla="*/ 42 h 308"/>
              <a:gd name="T58" fmla="*/ 0 w 185"/>
              <a:gd name="T59" fmla="*/ 42 h 308"/>
              <a:gd name="T60" fmla="*/ 76 w 185"/>
              <a:gd name="T61" fmla="*/ 0 h 308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85"/>
              <a:gd name="T94" fmla="*/ 0 h 308"/>
              <a:gd name="T95" fmla="*/ 185 w 185"/>
              <a:gd name="T96" fmla="*/ 308 h 308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85" h="308">
                <a:moveTo>
                  <a:pt x="76" y="0"/>
                </a:moveTo>
                <a:lnTo>
                  <a:pt x="93" y="17"/>
                </a:lnTo>
                <a:lnTo>
                  <a:pt x="101" y="42"/>
                </a:lnTo>
                <a:lnTo>
                  <a:pt x="110" y="58"/>
                </a:lnTo>
                <a:lnTo>
                  <a:pt x="118" y="83"/>
                </a:lnTo>
                <a:lnTo>
                  <a:pt x="126" y="108"/>
                </a:lnTo>
                <a:lnTo>
                  <a:pt x="135" y="125"/>
                </a:lnTo>
                <a:lnTo>
                  <a:pt x="143" y="150"/>
                </a:lnTo>
                <a:lnTo>
                  <a:pt x="152" y="175"/>
                </a:lnTo>
                <a:lnTo>
                  <a:pt x="160" y="192"/>
                </a:lnTo>
                <a:lnTo>
                  <a:pt x="168" y="217"/>
                </a:lnTo>
                <a:lnTo>
                  <a:pt x="177" y="242"/>
                </a:lnTo>
                <a:lnTo>
                  <a:pt x="185" y="267"/>
                </a:lnTo>
                <a:lnTo>
                  <a:pt x="185" y="283"/>
                </a:lnTo>
                <a:lnTo>
                  <a:pt x="101" y="308"/>
                </a:lnTo>
                <a:lnTo>
                  <a:pt x="101" y="283"/>
                </a:lnTo>
                <a:lnTo>
                  <a:pt x="93" y="267"/>
                </a:lnTo>
                <a:lnTo>
                  <a:pt x="84" y="242"/>
                </a:lnTo>
                <a:lnTo>
                  <a:pt x="76" y="225"/>
                </a:lnTo>
                <a:lnTo>
                  <a:pt x="76" y="200"/>
                </a:lnTo>
                <a:lnTo>
                  <a:pt x="67" y="183"/>
                </a:lnTo>
                <a:lnTo>
                  <a:pt x="59" y="158"/>
                </a:lnTo>
                <a:lnTo>
                  <a:pt x="51" y="142"/>
                </a:lnTo>
                <a:lnTo>
                  <a:pt x="42" y="117"/>
                </a:lnTo>
                <a:lnTo>
                  <a:pt x="34" y="100"/>
                </a:lnTo>
                <a:lnTo>
                  <a:pt x="25" y="75"/>
                </a:lnTo>
                <a:lnTo>
                  <a:pt x="8" y="58"/>
                </a:lnTo>
                <a:lnTo>
                  <a:pt x="0" y="42"/>
                </a:lnTo>
                <a:lnTo>
                  <a:pt x="76" y="0"/>
                </a:lnTo>
                <a:close/>
              </a:path>
            </a:pathLst>
          </a:custGeom>
          <a:solidFill>
            <a:srgbClr val="D000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41"/>
          <p:cNvSpPr>
            <a:spLocks noChangeArrowheads="1"/>
          </p:cNvSpPr>
          <p:nvPr/>
        </p:nvSpPr>
        <p:spPr bwMode="auto">
          <a:xfrm>
            <a:off x="4478338" y="5588000"/>
            <a:ext cx="6604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 dirty="0">
                <a:solidFill>
                  <a:srgbClr val="000000"/>
                </a:solidFill>
                <a:latin typeface="Arial" charset="0"/>
              </a:rPr>
              <a:t>p22 </a:t>
            </a:r>
            <a:r>
              <a:rPr lang="en-US" sz="1400" b="0" u="none" dirty="0" err="1">
                <a:solidFill>
                  <a:srgbClr val="000000"/>
                </a:solidFill>
                <a:latin typeface="Arial" charset="0"/>
              </a:rPr>
              <a:t>attP</a:t>
            </a:r>
            <a:endParaRPr lang="en-US" dirty="0"/>
          </a:p>
        </p:txBody>
      </p:sp>
      <p:sp>
        <p:nvSpPr>
          <p:cNvPr id="104" name="Rectangle 45"/>
          <p:cNvSpPr>
            <a:spLocks noChangeArrowheads="1"/>
          </p:cNvSpPr>
          <p:nvPr/>
        </p:nvSpPr>
        <p:spPr bwMode="auto">
          <a:xfrm>
            <a:off x="4762287" y="4079875"/>
            <a:ext cx="7302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 dirty="0">
                <a:solidFill>
                  <a:srgbClr val="000000"/>
                </a:solidFill>
                <a:latin typeface="Arial" charset="0"/>
              </a:rPr>
              <a:t>p22 </a:t>
            </a:r>
            <a:r>
              <a:rPr lang="en-US" sz="1400" b="0" u="none" dirty="0" err="1">
                <a:solidFill>
                  <a:srgbClr val="000000"/>
                </a:solidFill>
                <a:latin typeface="Arial" charset="0"/>
              </a:rPr>
              <a:t>attB</a:t>
            </a:r>
            <a:r>
              <a:rPr lang="en-US" sz="1400" b="0" u="none" dirty="0">
                <a:solidFill>
                  <a:srgbClr val="000000"/>
                </a:solidFill>
                <a:latin typeface="Arial" charset="0"/>
              </a:rPr>
              <a:t>*</a:t>
            </a:r>
            <a:endParaRPr lang="en-US" dirty="0"/>
          </a:p>
        </p:txBody>
      </p:sp>
      <p:sp>
        <p:nvSpPr>
          <p:cNvPr id="105" name="Freeform 46"/>
          <p:cNvSpPr>
            <a:spLocks/>
          </p:cNvSpPr>
          <p:nvPr/>
        </p:nvSpPr>
        <p:spPr bwMode="auto">
          <a:xfrm rot="20386223">
            <a:off x="5419235" y="3593992"/>
            <a:ext cx="160338" cy="490538"/>
          </a:xfrm>
          <a:custGeom>
            <a:avLst/>
            <a:gdLst>
              <a:gd name="T0" fmla="*/ 101 w 101"/>
              <a:gd name="T1" fmla="*/ 0 h 309"/>
              <a:gd name="T2" fmla="*/ 101 w 101"/>
              <a:gd name="T3" fmla="*/ 25 h 309"/>
              <a:gd name="T4" fmla="*/ 101 w 101"/>
              <a:gd name="T5" fmla="*/ 50 h 309"/>
              <a:gd name="T6" fmla="*/ 101 w 101"/>
              <a:gd name="T7" fmla="*/ 67 h 309"/>
              <a:gd name="T8" fmla="*/ 101 w 101"/>
              <a:gd name="T9" fmla="*/ 92 h 309"/>
              <a:gd name="T10" fmla="*/ 101 w 101"/>
              <a:gd name="T11" fmla="*/ 117 h 309"/>
              <a:gd name="T12" fmla="*/ 101 w 101"/>
              <a:gd name="T13" fmla="*/ 142 h 309"/>
              <a:gd name="T14" fmla="*/ 101 w 101"/>
              <a:gd name="T15" fmla="*/ 167 h 309"/>
              <a:gd name="T16" fmla="*/ 101 w 101"/>
              <a:gd name="T17" fmla="*/ 192 h 309"/>
              <a:gd name="T18" fmla="*/ 101 w 101"/>
              <a:gd name="T19" fmla="*/ 209 h 309"/>
              <a:gd name="T20" fmla="*/ 93 w 101"/>
              <a:gd name="T21" fmla="*/ 234 h 309"/>
              <a:gd name="T22" fmla="*/ 93 w 101"/>
              <a:gd name="T23" fmla="*/ 259 h 309"/>
              <a:gd name="T24" fmla="*/ 93 w 101"/>
              <a:gd name="T25" fmla="*/ 284 h 309"/>
              <a:gd name="T26" fmla="*/ 85 w 101"/>
              <a:gd name="T27" fmla="*/ 309 h 309"/>
              <a:gd name="T28" fmla="*/ 0 w 101"/>
              <a:gd name="T29" fmla="*/ 292 h 309"/>
              <a:gd name="T30" fmla="*/ 9 w 101"/>
              <a:gd name="T31" fmla="*/ 267 h 309"/>
              <a:gd name="T32" fmla="*/ 9 w 101"/>
              <a:gd name="T33" fmla="*/ 250 h 309"/>
              <a:gd name="T34" fmla="*/ 9 w 101"/>
              <a:gd name="T35" fmla="*/ 225 h 309"/>
              <a:gd name="T36" fmla="*/ 9 w 101"/>
              <a:gd name="T37" fmla="*/ 200 h 309"/>
              <a:gd name="T38" fmla="*/ 17 w 101"/>
              <a:gd name="T39" fmla="*/ 184 h 309"/>
              <a:gd name="T40" fmla="*/ 17 w 101"/>
              <a:gd name="T41" fmla="*/ 159 h 309"/>
              <a:gd name="T42" fmla="*/ 17 w 101"/>
              <a:gd name="T43" fmla="*/ 134 h 309"/>
              <a:gd name="T44" fmla="*/ 17 w 101"/>
              <a:gd name="T45" fmla="*/ 117 h 309"/>
              <a:gd name="T46" fmla="*/ 17 w 101"/>
              <a:gd name="T47" fmla="*/ 92 h 309"/>
              <a:gd name="T48" fmla="*/ 17 w 101"/>
              <a:gd name="T49" fmla="*/ 67 h 309"/>
              <a:gd name="T50" fmla="*/ 17 w 101"/>
              <a:gd name="T51" fmla="*/ 50 h 309"/>
              <a:gd name="T52" fmla="*/ 17 w 101"/>
              <a:gd name="T53" fmla="*/ 25 h 309"/>
              <a:gd name="T54" fmla="*/ 17 w 101"/>
              <a:gd name="T55" fmla="*/ 9 h 309"/>
              <a:gd name="T56" fmla="*/ 101 w 101"/>
              <a:gd name="T57" fmla="*/ 0 h 309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101"/>
              <a:gd name="T88" fmla="*/ 0 h 309"/>
              <a:gd name="T89" fmla="*/ 101 w 101"/>
              <a:gd name="T90" fmla="*/ 309 h 309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101" h="309">
                <a:moveTo>
                  <a:pt x="101" y="0"/>
                </a:moveTo>
                <a:lnTo>
                  <a:pt x="101" y="25"/>
                </a:lnTo>
                <a:lnTo>
                  <a:pt x="101" y="50"/>
                </a:lnTo>
                <a:lnTo>
                  <a:pt x="101" y="67"/>
                </a:lnTo>
                <a:lnTo>
                  <a:pt x="101" y="92"/>
                </a:lnTo>
                <a:lnTo>
                  <a:pt x="101" y="117"/>
                </a:lnTo>
                <a:lnTo>
                  <a:pt x="101" y="142"/>
                </a:lnTo>
                <a:lnTo>
                  <a:pt x="101" y="167"/>
                </a:lnTo>
                <a:lnTo>
                  <a:pt x="101" y="192"/>
                </a:lnTo>
                <a:lnTo>
                  <a:pt x="101" y="209"/>
                </a:lnTo>
                <a:lnTo>
                  <a:pt x="93" y="234"/>
                </a:lnTo>
                <a:lnTo>
                  <a:pt x="93" y="259"/>
                </a:lnTo>
                <a:lnTo>
                  <a:pt x="93" y="284"/>
                </a:lnTo>
                <a:lnTo>
                  <a:pt x="85" y="309"/>
                </a:lnTo>
                <a:lnTo>
                  <a:pt x="0" y="292"/>
                </a:lnTo>
                <a:lnTo>
                  <a:pt x="9" y="267"/>
                </a:lnTo>
                <a:lnTo>
                  <a:pt x="9" y="250"/>
                </a:lnTo>
                <a:lnTo>
                  <a:pt x="9" y="225"/>
                </a:lnTo>
                <a:lnTo>
                  <a:pt x="9" y="200"/>
                </a:lnTo>
                <a:lnTo>
                  <a:pt x="17" y="184"/>
                </a:lnTo>
                <a:lnTo>
                  <a:pt x="17" y="159"/>
                </a:lnTo>
                <a:lnTo>
                  <a:pt x="17" y="134"/>
                </a:lnTo>
                <a:lnTo>
                  <a:pt x="17" y="117"/>
                </a:lnTo>
                <a:lnTo>
                  <a:pt x="17" y="92"/>
                </a:lnTo>
                <a:lnTo>
                  <a:pt x="17" y="67"/>
                </a:lnTo>
                <a:lnTo>
                  <a:pt x="17" y="50"/>
                </a:lnTo>
                <a:lnTo>
                  <a:pt x="17" y="25"/>
                </a:lnTo>
                <a:lnTo>
                  <a:pt x="17" y="9"/>
                </a:lnTo>
                <a:lnTo>
                  <a:pt x="101" y="0"/>
                </a:lnTo>
                <a:close/>
              </a:path>
            </a:pathLst>
          </a:custGeom>
          <a:solidFill>
            <a:srgbClr val="7FD8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47"/>
          <p:cNvSpPr>
            <a:spLocks noChangeArrowheads="1"/>
          </p:cNvSpPr>
          <p:nvPr/>
        </p:nvSpPr>
        <p:spPr bwMode="auto">
          <a:xfrm>
            <a:off x="4457487" y="3765030"/>
            <a:ext cx="93662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 dirty="0">
                <a:solidFill>
                  <a:srgbClr val="000000"/>
                </a:solidFill>
                <a:latin typeface="Arial" charset="0"/>
              </a:rPr>
              <a:t>Lambda </a:t>
            </a:r>
            <a:r>
              <a:rPr lang="en-US" sz="1400" b="0" u="none" dirty="0" err="1">
                <a:solidFill>
                  <a:srgbClr val="000000"/>
                </a:solidFill>
                <a:latin typeface="Arial" charset="0"/>
              </a:rPr>
              <a:t>Xis</a:t>
            </a:r>
            <a:endParaRPr lang="en-US" dirty="0"/>
          </a:p>
        </p:txBody>
      </p:sp>
      <p:sp>
        <p:nvSpPr>
          <p:cNvPr id="107" name="Freeform 48"/>
          <p:cNvSpPr>
            <a:spLocks/>
          </p:cNvSpPr>
          <p:nvPr/>
        </p:nvSpPr>
        <p:spPr bwMode="auto">
          <a:xfrm rot="20511932">
            <a:off x="5151438" y="4216400"/>
            <a:ext cx="776288" cy="1244600"/>
          </a:xfrm>
          <a:custGeom>
            <a:avLst/>
            <a:gdLst>
              <a:gd name="T0" fmla="*/ 480 w 489"/>
              <a:gd name="T1" fmla="*/ 42 h 784"/>
              <a:gd name="T2" fmla="*/ 472 w 489"/>
              <a:gd name="T3" fmla="*/ 92 h 784"/>
              <a:gd name="T4" fmla="*/ 463 w 489"/>
              <a:gd name="T5" fmla="*/ 134 h 784"/>
              <a:gd name="T6" fmla="*/ 446 w 489"/>
              <a:gd name="T7" fmla="*/ 175 h 784"/>
              <a:gd name="T8" fmla="*/ 430 w 489"/>
              <a:gd name="T9" fmla="*/ 225 h 784"/>
              <a:gd name="T10" fmla="*/ 413 w 489"/>
              <a:gd name="T11" fmla="*/ 267 h 784"/>
              <a:gd name="T12" fmla="*/ 396 w 489"/>
              <a:gd name="T13" fmla="*/ 309 h 784"/>
              <a:gd name="T14" fmla="*/ 379 w 489"/>
              <a:gd name="T15" fmla="*/ 359 h 784"/>
              <a:gd name="T16" fmla="*/ 354 w 489"/>
              <a:gd name="T17" fmla="*/ 400 h 784"/>
              <a:gd name="T18" fmla="*/ 337 w 489"/>
              <a:gd name="T19" fmla="*/ 442 h 784"/>
              <a:gd name="T20" fmla="*/ 312 w 489"/>
              <a:gd name="T21" fmla="*/ 484 h 784"/>
              <a:gd name="T22" fmla="*/ 286 w 489"/>
              <a:gd name="T23" fmla="*/ 517 h 784"/>
              <a:gd name="T24" fmla="*/ 261 w 489"/>
              <a:gd name="T25" fmla="*/ 559 h 784"/>
              <a:gd name="T26" fmla="*/ 228 w 489"/>
              <a:gd name="T27" fmla="*/ 601 h 784"/>
              <a:gd name="T28" fmla="*/ 202 w 489"/>
              <a:gd name="T29" fmla="*/ 634 h 784"/>
              <a:gd name="T30" fmla="*/ 169 w 489"/>
              <a:gd name="T31" fmla="*/ 676 h 784"/>
              <a:gd name="T32" fmla="*/ 143 w 489"/>
              <a:gd name="T33" fmla="*/ 709 h 784"/>
              <a:gd name="T34" fmla="*/ 110 w 489"/>
              <a:gd name="T35" fmla="*/ 742 h 784"/>
              <a:gd name="T36" fmla="*/ 76 w 489"/>
              <a:gd name="T37" fmla="*/ 776 h 784"/>
              <a:gd name="T38" fmla="*/ 0 w 489"/>
              <a:gd name="T39" fmla="*/ 717 h 784"/>
              <a:gd name="T40" fmla="*/ 34 w 489"/>
              <a:gd name="T41" fmla="*/ 692 h 784"/>
              <a:gd name="T42" fmla="*/ 68 w 489"/>
              <a:gd name="T43" fmla="*/ 659 h 784"/>
              <a:gd name="T44" fmla="*/ 93 w 489"/>
              <a:gd name="T45" fmla="*/ 626 h 784"/>
              <a:gd name="T46" fmla="*/ 127 w 489"/>
              <a:gd name="T47" fmla="*/ 592 h 784"/>
              <a:gd name="T48" fmla="*/ 152 w 489"/>
              <a:gd name="T49" fmla="*/ 559 h 784"/>
              <a:gd name="T50" fmla="*/ 177 w 489"/>
              <a:gd name="T51" fmla="*/ 525 h 784"/>
              <a:gd name="T52" fmla="*/ 202 w 489"/>
              <a:gd name="T53" fmla="*/ 484 h 784"/>
              <a:gd name="T54" fmla="*/ 228 w 489"/>
              <a:gd name="T55" fmla="*/ 450 h 784"/>
              <a:gd name="T56" fmla="*/ 253 w 489"/>
              <a:gd name="T57" fmla="*/ 409 h 784"/>
              <a:gd name="T58" fmla="*/ 270 w 489"/>
              <a:gd name="T59" fmla="*/ 375 h 784"/>
              <a:gd name="T60" fmla="*/ 295 w 489"/>
              <a:gd name="T61" fmla="*/ 334 h 784"/>
              <a:gd name="T62" fmla="*/ 312 w 489"/>
              <a:gd name="T63" fmla="*/ 292 h 784"/>
              <a:gd name="T64" fmla="*/ 329 w 489"/>
              <a:gd name="T65" fmla="*/ 250 h 784"/>
              <a:gd name="T66" fmla="*/ 345 w 489"/>
              <a:gd name="T67" fmla="*/ 209 h 784"/>
              <a:gd name="T68" fmla="*/ 362 w 489"/>
              <a:gd name="T69" fmla="*/ 167 h 784"/>
              <a:gd name="T70" fmla="*/ 371 w 489"/>
              <a:gd name="T71" fmla="*/ 125 h 784"/>
              <a:gd name="T72" fmla="*/ 388 w 489"/>
              <a:gd name="T73" fmla="*/ 84 h 784"/>
              <a:gd name="T74" fmla="*/ 396 w 489"/>
              <a:gd name="T75" fmla="*/ 42 h 784"/>
              <a:gd name="T76" fmla="*/ 404 w 489"/>
              <a:gd name="T77" fmla="*/ 0 h 784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489"/>
              <a:gd name="T118" fmla="*/ 0 h 784"/>
              <a:gd name="T119" fmla="*/ 489 w 489"/>
              <a:gd name="T120" fmla="*/ 784 h 784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489" h="784">
                <a:moveTo>
                  <a:pt x="489" y="17"/>
                </a:moveTo>
                <a:lnTo>
                  <a:pt x="480" y="42"/>
                </a:lnTo>
                <a:lnTo>
                  <a:pt x="480" y="67"/>
                </a:lnTo>
                <a:lnTo>
                  <a:pt x="472" y="92"/>
                </a:lnTo>
                <a:lnTo>
                  <a:pt x="463" y="109"/>
                </a:lnTo>
                <a:lnTo>
                  <a:pt x="463" y="134"/>
                </a:lnTo>
                <a:lnTo>
                  <a:pt x="455" y="159"/>
                </a:lnTo>
                <a:lnTo>
                  <a:pt x="446" y="175"/>
                </a:lnTo>
                <a:lnTo>
                  <a:pt x="438" y="200"/>
                </a:lnTo>
                <a:lnTo>
                  <a:pt x="430" y="225"/>
                </a:lnTo>
                <a:lnTo>
                  <a:pt x="421" y="250"/>
                </a:lnTo>
                <a:lnTo>
                  <a:pt x="413" y="267"/>
                </a:lnTo>
                <a:lnTo>
                  <a:pt x="404" y="292"/>
                </a:lnTo>
                <a:lnTo>
                  <a:pt x="396" y="309"/>
                </a:lnTo>
                <a:lnTo>
                  <a:pt x="388" y="334"/>
                </a:lnTo>
                <a:lnTo>
                  <a:pt x="379" y="359"/>
                </a:lnTo>
                <a:lnTo>
                  <a:pt x="371" y="375"/>
                </a:lnTo>
                <a:lnTo>
                  <a:pt x="354" y="400"/>
                </a:lnTo>
                <a:lnTo>
                  <a:pt x="345" y="417"/>
                </a:lnTo>
                <a:lnTo>
                  <a:pt x="337" y="442"/>
                </a:lnTo>
                <a:lnTo>
                  <a:pt x="320" y="459"/>
                </a:lnTo>
                <a:lnTo>
                  <a:pt x="312" y="484"/>
                </a:lnTo>
                <a:lnTo>
                  <a:pt x="295" y="500"/>
                </a:lnTo>
                <a:lnTo>
                  <a:pt x="286" y="517"/>
                </a:lnTo>
                <a:lnTo>
                  <a:pt x="270" y="542"/>
                </a:lnTo>
                <a:lnTo>
                  <a:pt x="261" y="559"/>
                </a:lnTo>
                <a:lnTo>
                  <a:pt x="244" y="584"/>
                </a:lnTo>
                <a:lnTo>
                  <a:pt x="228" y="601"/>
                </a:lnTo>
                <a:lnTo>
                  <a:pt x="219" y="617"/>
                </a:lnTo>
                <a:lnTo>
                  <a:pt x="202" y="634"/>
                </a:lnTo>
                <a:lnTo>
                  <a:pt x="185" y="651"/>
                </a:lnTo>
                <a:lnTo>
                  <a:pt x="169" y="676"/>
                </a:lnTo>
                <a:lnTo>
                  <a:pt x="152" y="692"/>
                </a:lnTo>
                <a:lnTo>
                  <a:pt x="143" y="709"/>
                </a:lnTo>
                <a:lnTo>
                  <a:pt x="127" y="726"/>
                </a:lnTo>
                <a:lnTo>
                  <a:pt x="110" y="742"/>
                </a:lnTo>
                <a:lnTo>
                  <a:pt x="93" y="759"/>
                </a:lnTo>
                <a:lnTo>
                  <a:pt x="76" y="776"/>
                </a:lnTo>
                <a:lnTo>
                  <a:pt x="59" y="784"/>
                </a:lnTo>
                <a:lnTo>
                  <a:pt x="0" y="717"/>
                </a:lnTo>
                <a:lnTo>
                  <a:pt x="17" y="709"/>
                </a:lnTo>
                <a:lnTo>
                  <a:pt x="34" y="692"/>
                </a:lnTo>
                <a:lnTo>
                  <a:pt x="51" y="676"/>
                </a:lnTo>
                <a:lnTo>
                  <a:pt x="68" y="659"/>
                </a:lnTo>
                <a:lnTo>
                  <a:pt x="84" y="642"/>
                </a:lnTo>
                <a:lnTo>
                  <a:pt x="93" y="626"/>
                </a:lnTo>
                <a:lnTo>
                  <a:pt x="110" y="609"/>
                </a:lnTo>
                <a:lnTo>
                  <a:pt x="127" y="592"/>
                </a:lnTo>
                <a:lnTo>
                  <a:pt x="135" y="575"/>
                </a:lnTo>
                <a:lnTo>
                  <a:pt x="152" y="559"/>
                </a:lnTo>
                <a:lnTo>
                  <a:pt x="169" y="542"/>
                </a:lnTo>
                <a:lnTo>
                  <a:pt x="177" y="525"/>
                </a:lnTo>
                <a:lnTo>
                  <a:pt x="194" y="500"/>
                </a:lnTo>
                <a:lnTo>
                  <a:pt x="202" y="484"/>
                </a:lnTo>
                <a:lnTo>
                  <a:pt x="219" y="467"/>
                </a:lnTo>
                <a:lnTo>
                  <a:pt x="228" y="450"/>
                </a:lnTo>
                <a:lnTo>
                  <a:pt x="244" y="434"/>
                </a:lnTo>
                <a:lnTo>
                  <a:pt x="253" y="409"/>
                </a:lnTo>
                <a:lnTo>
                  <a:pt x="261" y="392"/>
                </a:lnTo>
                <a:lnTo>
                  <a:pt x="270" y="375"/>
                </a:lnTo>
                <a:lnTo>
                  <a:pt x="286" y="350"/>
                </a:lnTo>
                <a:lnTo>
                  <a:pt x="295" y="334"/>
                </a:lnTo>
                <a:lnTo>
                  <a:pt x="303" y="309"/>
                </a:lnTo>
                <a:lnTo>
                  <a:pt x="312" y="292"/>
                </a:lnTo>
                <a:lnTo>
                  <a:pt x="320" y="275"/>
                </a:lnTo>
                <a:lnTo>
                  <a:pt x="329" y="250"/>
                </a:lnTo>
                <a:lnTo>
                  <a:pt x="337" y="234"/>
                </a:lnTo>
                <a:lnTo>
                  <a:pt x="345" y="209"/>
                </a:lnTo>
                <a:lnTo>
                  <a:pt x="354" y="192"/>
                </a:lnTo>
                <a:lnTo>
                  <a:pt x="362" y="167"/>
                </a:lnTo>
                <a:lnTo>
                  <a:pt x="362" y="150"/>
                </a:lnTo>
                <a:lnTo>
                  <a:pt x="371" y="125"/>
                </a:lnTo>
                <a:lnTo>
                  <a:pt x="379" y="100"/>
                </a:lnTo>
                <a:lnTo>
                  <a:pt x="388" y="84"/>
                </a:lnTo>
                <a:lnTo>
                  <a:pt x="388" y="59"/>
                </a:lnTo>
                <a:lnTo>
                  <a:pt x="396" y="42"/>
                </a:lnTo>
                <a:lnTo>
                  <a:pt x="396" y="17"/>
                </a:lnTo>
                <a:lnTo>
                  <a:pt x="404" y="0"/>
                </a:lnTo>
                <a:lnTo>
                  <a:pt x="489" y="17"/>
                </a:lnTo>
                <a:close/>
              </a:path>
            </a:pathLst>
          </a:custGeom>
          <a:solidFill>
            <a:srgbClr val="B1FF00"/>
          </a:solidFill>
          <a:ln w="12700">
            <a:solidFill>
              <a:srgbClr val="B1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49"/>
          <p:cNvSpPr>
            <a:spLocks noChangeArrowheads="1"/>
          </p:cNvSpPr>
          <p:nvPr/>
        </p:nvSpPr>
        <p:spPr bwMode="auto">
          <a:xfrm>
            <a:off x="4724400" y="4749800"/>
            <a:ext cx="82073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 dirty="0">
                <a:solidFill>
                  <a:srgbClr val="000000"/>
                </a:solidFill>
                <a:latin typeface="Arial" charset="0"/>
              </a:rPr>
              <a:t>GFP_AAV</a:t>
            </a:r>
            <a:endParaRPr lang="en-US" dirty="0"/>
          </a:p>
        </p:txBody>
      </p:sp>
      <p:sp>
        <p:nvSpPr>
          <p:cNvPr id="109" name="Freeform 50"/>
          <p:cNvSpPr>
            <a:spLocks/>
          </p:cNvSpPr>
          <p:nvPr/>
        </p:nvSpPr>
        <p:spPr bwMode="auto">
          <a:xfrm>
            <a:off x="3363913" y="6161088"/>
            <a:ext cx="1455738" cy="515937"/>
          </a:xfrm>
          <a:custGeom>
            <a:avLst/>
            <a:gdLst>
              <a:gd name="T0" fmla="*/ 892 w 917"/>
              <a:gd name="T1" fmla="*/ 83 h 325"/>
              <a:gd name="T2" fmla="*/ 858 w 917"/>
              <a:gd name="T3" fmla="*/ 117 h 325"/>
              <a:gd name="T4" fmla="*/ 816 w 917"/>
              <a:gd name="T5" fmla="*/ 142 h 325"/>
              <a:gd name="T6" fmla="*/ 774 w 917"/>
              <a:gd name="T7" fmla="*/ 158 h 325"/>
              <a:gd name="T8" fmla="*/ 732 w 917"/>
              <a:gd name="T9" fmla="*/ 183 h 325"/>
              <a:gd name="T10" fmla="*/ 690 w 917"/>
              <a:gd name="T11" fmla="*/ 200 h 325"/>
              <a:gd name="T12" fmla="*/ 648 w 917"/>
              <a:gd name="T13" fmla="*/ 225 h 325"/>
              <a:gd name="T14" fmla="*/ 597 w 917"/>
              <a:gd name="T15" fmla="*/ 242 h 325"/>
              <a:gd name="T16" fmla="*/ 555 w 917"/>
              <a:gd name="T17" fmla="*/ 258 h 325"/>
              <a:gd name="T18" fmla="*/ 513 w 917"/>
              <a:gd name="T19" fmla="*/ 267 h 325"/>
              <a:gd name="T20" fmla="*/ 463 w 917"/>
              <a:gd name="T21" fmla="*/ 283 h 325"/>
              <a:gd name="T22" fmla="*/ 421 w 917"/>
              <a:gd name="T23" fmla="*/ 292 h 325"/>
              <a:gd name="T24" fmla="*/ 370 w 917"/>
              <a:gd name="T25" fmla="*/ 300 h 325"/>
              <a:gd name="T26" fmla="*/ 328 w 917"/>
              <a:gd name="T27" fmla="*/ 308 h 325"/>
              <a:gd name="T28" fmla="*/ 278 w 917"/>
              <a:gd name="T29" fmla="*/ 317 h 325"/>
              <a:gd name="T30" fmla="*/ 227 w 917"/>
              <a:gd name="T31" fmla="*/ 325 h 325"/>
              <a:gd name="T32" fmla="*/ 185 w 917"/>
              <a:gd name="T33" fmla="*/ 325 h 325"/>
              <a:gd name="T34" fmla="*/ 134 w 917"/>
              <a:gd name="T35" fmla="*/ 325 h 325"/>
              <a:gd name="T36" fmla="*/ 92 w 917"/>
              <a:gd name="T37" fmla="*/ 325 h 325"/>
              <a:gd name="T38" fmla="*/ 42 w 917"/>
              <a:gd name="T39" fmla="*/ 325 h 325"/>
              <a:gd name="T40" fmla="*/ 0 w 917"/>
              <a:gd name="T41" fmla="*/ 317 h 325"/>
              <a:gd name="T42" fmla="*/ 33 w 917"/>
              <a:gd name="T43" fmla="*/ 233 h 325"/>
              <a:gd name="T44" fmla="*/ 75 w 917"/>
              <a:gd name="T45" fmla="*/ 233 h 325"/>
              <a:gd name="T46" fmla="*/ 118 w 917"/>
              <a:gd name="T47" fmla="*/ 242 h 325"/>
              <a:gd name="T48" fmla="*/ 160 w 917"/>
              <a:gd name="T49" fmla="*/ 242 h 325"/>
              <a:gd name="T50" fmla="*/ 210 w 917"/>
              <a:gd name="T51" fmla="*/ 233 h 325"/>
              <a:gd name="T52" fmla="*/ 252 w 917"/>
              <a:gd name="T53" fmla="*/ 233 h 325"/>
              <a:gd name="T54" fmla="*/ 294 w 917"/>
              <a:gd name="T55" fmla="*/ 225 h 325"/>
              <a:gd name="T56" fmla="*/ 336 w 917"/>
              <a:gd name="T57" fmla="*/ 217 h 325"/>
              <a:gd name="T58" fmla="*/ 387 w 917"/>
              <a:gd name="T59" fmla="*/ 208 h 325"/>
              <a:gd name="T60" fmla="*/ 429 w 917"/>
              <a:gd name="T61" fmla="*/ 200 h 325"/>
              <a:gd name="T62" fmla="*/ 471 w 917"/>
              <a:gd name="T63" fmla="*/ 192 h 325"/>
              <a:gd name="T64" fmla="*/ 513 w 917"/>
              <a:gd name="T65" fmla="*/ 175 h 325"/>
              <a:gd name="T66" fmla="*/ 555 w 917"/>
              <a:gd name="T67" fmla="*/ 167 h 325"/>
              <a:gd name="T68" fmla="*/ 597 w 917"/>
              <a:gd name="T69" fmla="*/ 150 h 325"/>
              <a:gd name="T70" fmla="*/ 640 w 917"/>
              <a:gd name="T71" fmla="*/ 133 h 325"/>
              <a:gd name="T72" fmla="*/ 673 w 917"/>
              <a:gd name="T73" fmla="*/ 117 h 325"/>
              <a:gd name="T74" fmla="*/ 715 w 917"/>
              <a:gd name="T75" fmla="*/ 92 h 325"/>
              <a:gd name="T76" fmla="*/ 757 w 917"/>
              <a:gd name="T77" fmla="*/ 75 h 325"/>
              <a:gd name="T78" fmla="*/ 791 w 917"/>
              <a:gd name="T79" fmla="*/ 50 h 325"/>
              <a:gd name="T80" fmla="*/ 833 w 917"/>
              <a:gd name="T81" fmla="*/ 25 h 325"/>
              <a:gd name="T82" fmla="*/ 867 w 917"/>
              <a:gd name="T83" fmla="*/ 0 h 325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17"/>
              <a:gd name="T127" fmla="*/ 0 h 325"/>
              <a:gd name="T128" fmla="*/ 917 w 917"/>
              <a:gd name="T129" fmla="*/ 325 h 325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17" h="325">
                <a:moveTo>
                  <a:pt x="917" y="75"/>
                </a:moveTo>
                <a:lnTo>
                  <a:pt x="892" y="83"/>
                </a:lnTo>
                <a:lnTo>
                  <a:pt x="875" y="100"/>
                </a:lnTo>
                <a:lnTo>
                  <a:pt x="858" y="117"/>
                </a:lnTo>
                <a:lnTo>
                  <a:pt x="833" y="125"/>
                </a:lnTo>
                <a:lnTo>
                  <a:pt x="816" y="142"/>
                </a:lnTo>
                <a:lnTo>
                  <a:pt x="791" y="150"/>
                </a:lnTo>
                <a:lnTo>
                  <a:pt x="774" y="158"/>
                </a:lnTo>
                <a:lnTo>
                  <a:pt x="749" y="175"/>
                </a:lnTo>
                <a:lnTo>
                  <a:pt x="732" y="183"/>
                </a:lnTo>
                <a:lnTo>
                  <a:pt x="707" y="192"/>
                </a:lnTo>
                <a:lnTo>
                  <a:pt x="690" y="200"/>
                </a:lnTo>
                <a:lnTo>
                  <a:pt x="665" y="217"/>
                </a:lnTo>
                <a:lnTo>
                  <a:pt x="648" y="225"/>
                </a:lnTo>
                <a:lnTo>
                  <a:pt x="623" y="233"/>
                </a:lnTo>
                <a:lnTo>
                  <a:pt x="597" y="242"/>
                </a:lnTo>
                <a:lnTo>
                  <a:pt x="581" y="250"/>
                </a:lnTo>
                <a:lnTo>
                  <a:pt x="555" y="258"/>
                </a:lnTo>
                <a:lnTo>
                  <a:pt x="530" y="267"/>
                </a:lnTo>
                <a:lnTo>
                  <a:pt x="513" y="267"/>
                </a:lnTo>
                <a:lnTo>
                  <a:pt x="488" y="275"/>
                </a:lnTo>
                <a:lnTo>
                  <a:pt x="463" y="283"/>
                </a:lnTo>
                <a:lnTo>
                  <a:pt x="437" y="292"/>
                </a:lnTo>
                <a:lnTo>
                  <a:pt x="421" y="292"/>
                </a:lnTo>
                <a:lnTo>
                  <a:pt x="395" y="300"/>
                </a:lnTo>
                <a:lnTo>
                  <a:pt x="370" y="300"/>
                </a:lnTo>
                <a:lnTo>
                  <a:pt x="345" y="308"/>
                </a:lnTo>
                <a:lnTo>
                  <a:pt x="328" y="308"/>
                </a:lnTo>
                <a:lnTo>
                  <a:pt x="303" y="317"/>
                </a:lnTo>
                <a:lnTo>
                  <a:pt x="278" y="317"/>
                </a:lnTo>
                <a:lnTo>
                  <a:pt x="252" y="317"/>
                </a:lnTo>
                <a:lnTo>
                  <a:pt x="227" y="325"/>
                </a:lnTo>
                <a:lnTo>
                  <a:pt x="210" y="325"/>
                </a:lnTo>
                <a:lnTo>
                  <a:pt x="185" y="325"/>
                </a:lnTo>
                <a:lnTo>
                  <a:pt x="160" y="325"/>
                </a:lnTo>
                <a:lnTo>
                  <a:pt x="134" y="325"/>
                </a:lnTo>
                <a:lnTo>
                  <a:pt x="109" y="325"/>
                </a:lnTo>
                <a:lnTo>
                  <a:pt x="92" y="325"/>
                </a:lnTo>
                <a:lnTo>
                  <a:pt x="67" y="325"/>
                </a:lnTo>
                <a:lnTo>
                  <a:pt x="42" y="325"/>
                </a:lnTo>
                <a:lnTo>
                  <a:pt x="17" y="317"/>
                </a:lnTo>
                <a:lnTo>
                  <a:pt x="0" y="317"/>
                </a:lnTo>
                <a:lnTo>
                  <a:pt x="8" y="233"/>
                </a:lnTo>
                <a:lnTo>
                  <a:pt x="33" y="233"/>
                </a:lnTo>
                <a:lnTo>
                  <a:pt x="50" y="233"/>
                </a:lnTo>
                <a:lnTo>
                  <a:pt x="75" y="233"/>
                </a:lnTo>
                <a:lnTo>
                  <a:pt x="101" y="242"/>
                </a:lnTo>
                <a:lnTo>
                  <a:pt x="118" y="242"/>
                </a:lnTo>
                <a:lnTo>
                  <a:pt x="143" y="242"/>
                </a:lnTo>
                <a:lnTo>
                  <a:pt x="160" y="242"/>
                </a:lnTo>
                <a:lnTo>
                  <a:pt x="185" y="233"/>
                </a:lnTo>
                <a:lnTo>
                  <a:pt x="210" y="233"/>
                </a:lnTo>
                <a:lnTo>
                  <a:pt x="227" y="233"/>
                </a:lnTo>
                <a:lnTo>
                  <a:pt x="252" y="233"/>
                </a:lnTo>
                <a:lnTo>
                  <a:pt x="278" y="233"/>
                </a:lnTo>
                <a:lnTo>
                  <a:pt x="294" y="225"/>
                </a:lnTo>
                <a:lnTo>
                  <a:pt x="320" y="225"/>
                </a:lnTo>
                <a:lnTo>
                  <a:pt x="336" y="217"/>
                </a:lnTo>
                <a:lnTo>
                  <a:pt x="362" y="217"/>
                </a:lnTo>
                <a:lnTo>
                  <a:pt x="387" y="208"/>
                </a:lnTo>
                <a:lnTo>
                  <a:pt x="404" y="208"/>
                </a:lnTo>
                <a:lnTo>
                  <a:pt x="429" y="200"/>
                </a:lnTo>
                <a:lnTo>
                  <a:pt x="446" y="200"/>
                </a:lnTo>
                <a:lnTo>
                  <a:pt x="471" y="192"/>
                </a:lnTo>
                <a:lnTo>
                  <a:pt x="488" y="183"/>
                </a:lnTo>
                <a:lnTo>
                  <a:pt x="513" y="175"/>
                </a:lnTo>
                <a:lnTo>
                  <a:pt x="530" y="175"/>
                </a:lnTo>
                <a:lnTo>
                  <a:pt x="555" y="167"/>
                </a:lnTo>
                <a:lnTo>
                  <a:pt x="572" y="158"/>
                </a:lnTo>
                <a:lnTo>
                  <a:pt x="597" y="150"/>
                </a:lnTo>
                <a:lnTo>
                  <a:pt x="614" y="142"/>
                </a:lnTo>
                <a:lnTo>
                  <a:pt x="640" y="133"/>
                </a:lnTo>
                <a:lnTo>
                  <a:pt x="656" y="125"/>
                </a:lnTo>
                <a:lnTo>
                  <a:pt x="673" y="117"/>
                </a:lnTo>
                <a:lnTo>
                  <a:pt x="698" y="100"/>
                </a:lnTo>
                <a:lnTo>
                  <a:pt x="715" y="92"/>
                </a:lnTo>
                <a:lnTo>
                  <a:pt x="732" y="83"/>
                </a:lnTo>
                <a:lnTo>
                  <a:pt x="757" y="75"/>
                </a:lnTo>
                <a:lnTo>
                  <a:pt x="774" y="58"/>
                </a:lnTo>
                <a:lnTo>
                  <a:pt x="791" y="50"/>
                </a:lnTo>
                <a:lnTo>
                  <a:pt x="816" y="33"/>
                </a:lnTo>
                <a:lnTo>
                  <a:pt x="833" y="25"/>
                </a:lnTo>
                <a:lnTo>
                  <a:pt x="850" y="8"/>
                </a:lnTo>
                <a:lnTo>
                  <a:pt x="867" y="0"/>
                </a:lnTo>
                <a:lnTo>
                  <a:pt x="917" y="75"/>
                </a:lnTo>
                <a:close/>
              </a:path>
            </a:pathLst>
          </a:custGeom>
          <a:solidFill>
            <a:srgbClr val="9966FF"/>
          </a:solidFill>
          <a:ln w="12700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Rectangle 51"/>
          <p:cNvSpPr>
            <a:spLocks noChangeArrowheads="1"/>
          </p:cNvSpPr>
          <p:nvPr/>
        </p:nvSpPr>
        <p:spPr bwMode="auto">
          <a:xfrm>
            <a:off x="3816137" y="6176963"/>
            <a:ext cx="6413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 dirty="0">
                <a:solidFill>
                  <a:srgbClr val="000000"/>
                </a:solidFill>
                <a:latin typeface="Arial" charset="0"/>
              </a:rPr>
              <a:t>pSC101</a:t>
            </a:r>
            <a:endParaRPr lang="en-US" dirty="0"/>
          </a:p>
        </p:txBody>
      </p:sp>
      <p:sp>
        <p:nvSpPr>
          <p:cNvPr id="111" name="Freeform 52"/>
          <p:cNvSpPr>
            <a:spLocks/>
          </p:cNvSpPr>
          <p:nvPr/>
        </p:nvSpPr>
        <p:spPr bwMode="auto">
          <a:xfrm>
            <a:off x="1866901" y="5764213"/>
            <a:ext cx="1270000" cy="860425"/>
          </a:xfrm>
          <a:custGeom>
            <a:avLst/>
            <a:gdLst>
              <a:gd name="T0" fmla="*/ 8 w 800"/>
              <a:gd name="T1" fmla="*/ 67 h 542"/>
              <a:gd name="T2" fmla="*/ 42 w 800"/>
              <a:gd name="T3" fmla="*/ 108 h 542"/>
              <a:gd name="T4" fmla="*/ 76 w 800"/>
              <a:gd name="T5" fmla="*/ 142 h 542"/>
              <a:gd name="T6" fmla="*/ 109 w 800"/>
              <a:gd name="T7" fmla="*/ 175 h 542"/>
              <a:gd name="T8" fmla="*/ 143 w 800"/>
              <a:gd name="T9" fmla="*/ 208 h 542"/>
              <a:gd name="T10" fmla="*/ 177 w 800"/>
              <a:gd name="T11" fmla="*/ 242 h 542"/>
              <a:gd name="T12" fmla="*/ 210 w 800"/>
              <a:gd name="T13" fmla="*/ 267 h 542"/>
              <a:gd name="T14" fmla="*/ 252 w 800"/>
              <a:gd name="T15" fmla="*/ 300 h 542"/>
              <a:gd name="T16" fmla="*/ 286 w 800"/>
              <a:gd name="T17" fmla="*/ 325 h 542"/>
              <a:gd name="T18" fmla="*/ 328 w 800"/>
              <a:gd name="T19" fmla="*/ 350 h 542"/>
              <a:gd name="T20" fmla="*/ 370 w 800"/>
              <a:gd name="T21" fmla="*/ 375 h 542"/>
              <a:gd name="T22" fmla="*/ 404 w 800"/>
              <a:gd name="T23" fmla="*/ 400 h 542"/>
              <a:gd name="T24" fmla="*/ 446 w 800"/>
              <a:gd name="T25" fmla="*/ 425 h 542"/>
              <a:gd name="T26" fmla="*/ 488 w 800"/>
              <a:gd name="T27" fmla="*/ 450 h 542"/>
              <a:gd name="T28" fmla="*/ 539 w 800"/>
              <a:gd name="T29" fmla="*/ 467 h 542"/>
              <a:gd name="T30" fmla="*/ 581 w 800"/>
              <a:gd name="T31" fmla="*/ 483 h 542"/>
              <a:gd name="T32" fmla="*/ 623 w 800"/>
              <a:gd name="T33" fmla="*/ 500 h 542"/>
              <a:gd name="T34" fmla="*/ 673 w 800"/>
              <a:gd name="T35" fmla="*/ 517 h 542"/>
              <a:gd name="T36" fmla="*/ 715 w 800"/>
              <a:gd name="T37" fmla="*/ 525 h 542"/>
              <a:gd name="T38" fmla="*/ 758 w 800"/>
              <a:gd name="T39" fmla="*/ 542 h 542"/>
              <a:gd name="T40" fmla="*/ 800 w 800"/>
              <a:gd name="T41" fmla="*/ 458 h 542"/>
              <a:gd name="T42" fmla="*/ 758 w 800"/>
              <a:gd name="T43" fmla="*/ 450 h 542"/>
              <a:gd name="T44" fmla="*/ 715 w 800"/>
              <a:gd name="T45" fmla="*/ 442 h 542"/>
              <a:gd name="T46" fmla="*/ 673 w 800"/>
              <a:gd name="T47" fmla="*/ 425 h 542"/>
              <a:gd name="T48" fmla="*/ 631 w 800"/>
              <a:gd name="T49" fmla="*/ 408 h 542"/>
              <a:gd name="T50" fmla="*/ 589 w 800"/>
              <a:gd name="T51" fmla="*/ 392 h 542"/>
              <a:gd name="T52" fmla="*/ 547 w 800"/>
              <a:gd name="T53" fmla="*/ 375 h 542"/>
              <a:gd name="T54" fmla="*/ 505 w 800"/>
              <a:gd name="T55" fmla="*/ 358 h 542"/>
              <a:gd name="T56" fmla="*/ 471 w 800"/>
              <a:gd name="T57" fmla="*/ 333 h 542"/>
              <a:gd name="T58" fmla="*/ 429 w 800"/>
              <a:gd name="T59" fmla="*/ 317 h 542"/>
              <a:gd name="T60" fmla="*/ 396 w 800"/>
              <a:gd name="T61" fmla="*/ 292 h 542"/>
              <a:gd name="T62" fmla="*/ 353 w 800"/>
              <a:gd name="T63" fmla="*/ 267 h 542"/>
              <a:gd name="T64" fmla="*/ 320 w 800"/>
              <a:gd name="T65" fmla="*/ 242 h 542"/>
              <a:gd name="T66" fmla="*/ 286 w 800"/>
              <a:gd name="T67" fmla="*/ 217 h 542"/>
              <a:gd name="T68" fmla="*/ 252 w 800"/>
              <a:gd name="T69" fmla="*/ 192 h 542"/>
              <a:gd name="T70" fmla="*/ 219 w 800"/>
              <a:gd name="T71" fmla="*/ 158 h 542"/>
              <a:gd name="T72" fmla="*/ 185 w 800"/>
              <a:gd name="T73" fmla="*/ 125 h 542"/>
              <a:gd name="T74" fmla="*/ 151 w 800"/>
              <a:gd name="T75" fmla="*/ 100 h 542"/>
              <a:gd name="T76" fmla="*/ 118 w 800"/>
              <a:gd name="T77" fmla="*/ 67 h 542"/>
              <a:gd name="T78" fmla="*/ 92 w 800"/>
              <a:gd name="T79" fmla="*/ 33 h 542"/>
              <a:gd name="T80" fmla="*/ 67 w 800"/>
              <a:gd name="T81" fmla="*/ 0 h 542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800"/>
              <a:gd name="T124" fmla="*/ 0 h 542"/>
              <a:gd name="T125" fmla="*/ 800 w 800"/>
              <a:gd name="T126" fmla="*/ 542 h 542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800" h="542">
                <a:moveTo>
                  <a:pt x="0" y="50"/>
                </a:moveTo>
                <a:lnTo>
                  <a:pt x="8" y="67"/>
                </a:lnTo>
                <a:lnTo>
                  <a:pt x="25" y="83"/>
                </a:lnTo>
                <a:lnTo>
                  <a:pt x="42" y="108"/>
                </a:lnTo>
                <a:lnTo>
                  <a:pt x="59" y="125"/>
                </a:lnTo>
                <a:lnTo>
                  <a:pt x="76" y="142"/>
                </a:lnTo>
                <a:lnTo>
                  <a:pt x="92" y="158"/>
                </a:lnTo>
                <a:lnTo>
                  <a:pt x="109" y="175"/>
                </a:lnTo>
                <a:lnTo>
                  <a:pt x="126" y="192"/>
                </a:lnTo>
                <a:lnTo>
                  <a:pt x="143" y="208"/>
                </a:lnTo>
                <a:lnTo>
                  <a:pt x="160" y="225"/>
                </a:lnTo>
                <a:lnTo>
                  <a:pt x="177" y="242"/>
                </a:lnTo>
                <a:lnTo>
                  <a:pt x="193" y="258"/>
                </a:lnTo>
                <a:lnTo>
                  <a:pt x="210" y="267"/>
                </a:lnTo>
                <a:lnTo>
                  <a:pt x="227" y="283"/>
                </a:lnTo>
                <a:lnTo>
                  <a:pt x="252" y="300"/>
                </a:lnTo>
                <a:lnTo>
                  <a:pt x="269" y="317"/>
                </a:lnTo>
                <a:lnTo>
                  <a:pt x="286" y="325"/>
                </a:lnTo>
                <a:lnTo>
                  <a:pt x="303" y="342"/>
                </a:lnTo>
                <a:lnTo>
                  <a:pt x="328" y="350"/>
                </a:lnTo>
                <a:lnTo>
                  <a:pt x="345" y="367"/>
                </a:lnTo>
                <a:lnTo>
                  <a:pt x="370" y="375"/>
                </a:lnTo>
                <a:lnTo>
                  <a:pt x="387" y="392"/>
                </a:lnTo>
                <a:lnTo>
                  <a:pt x="404" y="400"/>
                </a:lnTo>
                <a:lnTo>
                  <a:pt x="429" y="417"/>
                </a:lnTo>
                <a:lnTo>
                  <a:pt x="446" y="425"/>
                </a:lnTo>
                <a:lnTo>
                  <a:pt x="471" y="433"/>
                </a:lnTo>
                <a:lnTo>
                  <a:pt x="488" y="450"/>
                </a:lnTo>
                <a:lnTo>
                  <a:pt x="513" y="458"/>
                </a:lnTo>
                <a:lnTo>
                  <a:pt x="539" y="467"/>
                </a:lnTo>
                <a:lnTo>
                  <a:pt x="555" y="475"/>
                </a:lnTo>
                <a:lnTo>
                  <a:pt x="581" y="483"/>
                </a:lnTo>
                <a:lnTo>
                  <a:pt x="606" y="492"/>
                </a:lnTo>
                <a:lnTo>
                  <a:pt x="623" y="500"/>
                </a:lnTo>
                <a:lnTo>
                  <a:pt x="648" y="508"/>
                </a:lnTo>
                <a:lnTo>
                  <a:pt x="673" y="517"/>
                </a:lnTo>
                <a:lnTo>
                  <a:pt x="690" y="525"/>
                </a:lnTo>
                <a:lnTo>
                  <a:pt x="715" y="525"/>
                </a:lnTo>
                <a:lnTo>
                  <a:pt x="741" y="533"/>
                </a:lnTo>
                <a:lnTo>
                  <a:pt x="758" y="542"/>
                </a:lnTo>
                <a:lnTo>
                  <a:pt x="783" y="542"/>
                </a:lnTo>
                <a:lnTo>
                  <a:pt x="800" y="458"/>
                </a:lnTo>
                <a:lnTo>
                  <a:pt x="783" y="458"/>
                </a:lnTo>
                <a:lnTo>
                  <a:pt x="758" y="450"/>
                </a:lnTo>
                <a:lnTo>
                  <a:pt x="732" y="442"/>
                </a:lnTo>
                <a:lnTo>
                  <a:pt x="715" y="442"/>
                </a:lnTo>
                <a:lnTo>
                  <a:pt x="690" y="433"/>
                </a:lnTo>
                <a:lnTo>
                  <a:pt x="673" y="425"/>
                </a:lnTo>
                <a:lnTo>
                  <a:pt x="648" y="417"/>
                </a:lnTo>
                <a:lnTo>
                  <a:pt x="631" y="408"/>
                </a:lnTo>
                <a:lnTo>
                  <a:pt x="606" y="400"/>
                </a:lnTo>
                <a:lnTo>
                  <a:pt x="589" y="392"/>
                </a:lnTo>
                <a:lnTo>
                  <a:pt x="572" y="383"/>
                </a:lnTo>
                <a:lnTo>
                  <a:pt x="547" y="375"/>
                </a:lnTo>
                <a:lnTo>
                  <a:pt x="530" y="367"/>
                </a:lnTo>
                <a:lnTo>
                  <a:pt x="505" y="358"/>
                </a:lnTo>
                <a:lnTo>
                  <a:pt x="488" y="350"/>
                </a:lnTo>
                <a:lnTo>
                  <a:pt x="471" y="333"/>
                </a:lnTo>
                <a:lnTo>
                  <a:pt x="446" y="325"/>
                </a:lnTo>
                <a:lnTo>
                  <a:pt x="429" y="317"/>
                </a:lnTo>
                <a:lnTo>
                  <a:pt x="412" y="308"/>
                </a:lnTo>
                <a:lnTo>
                  <a:pt x="396" y="292"/>
                </a:lnTo>
                <a:lnTo>
                  <a:pt x="370" y="283"/>
                </a:lnTo>
                <a:lnTo>
                  <a:pt x="353" y="267"/>
                </a:lnTo>
                <a:lnTo>
                  <a:pt x="337" y="258"/>
                </a:lnTo>
                <a:lnTo>
                  <a:pt x="320" y="242"/>
                </a:lnTo>
                <a:lnTo>
                  <a:pt x="303" y="233"/>
                </a:lnTo>
                <a:lnTo>
                  <a:pt x="286" y="217"/>
                </a:lnTo>
                <a:lnTo>
                  <a:pt x="269" y="200"/>
                </a:lnTo>
                <a:lnTo>
                  <a:pt x="252" y="192"/>
                </a:lnTo>
                <a:lnTo>
                  <a:pt x="236" y="175"/>
                </a:lnTo>
                <a:lnTo>
                  <a:pt x="219" y="158"/>
                </a:lnTo>
                <a:lnTo>
                  <a:pt x="202" y="142"/>
                </a:lnTo>
                <a:lnTo>
                  <a:pt x="185" y="125"/>
                </a:lnTo>
                <a:lnTo>
                  <a:pt x="168" y="117"/>
                </a:lnTo>
                <a:lnTo>
                  <a:pt x="151" y="100"/>
                </a:lnTo>
                <a:lnTo>
                  <a:pt x="135" y="83"/>
                </a:lnTo>
                <a:lnTo>
                  <a:pt x="118" y="67"/>
                </a:lnTo>
                <a:lnTo>
                  <a:pt x="109" y="50"/>
                </a:lnTo>
                <a:lnTo>
                  <a:pt x="92" y="33"/>
                </a:lnTo>
                <a:lnTo>
                  <a:pt x="76" y="16"/>
                </a:lnTo>
                <a:lnTo>
                  <a:pt x="67" y="0"/>
                </a:lnTo>
                <a:lnTo>
                  <a:pt x="0" y="50"/>
                </a:lnTo>
                <a:close/>
              </a:path>
            </a:pathLst>
          </a:custGeom>
          <a:solidFill>
            <a:srgbClr val="9966FF"/>
          </a:solidFill>
          <a:ln w="12700">
            <a:solidFill>
              <a:srgbClr val="CBCBCB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53"/>
          <p:cNvSpPr>
            <a:spLocks noChangeArrowheads="1"/>
          </p:cNvSpPr>
          <p:nvPr/>
        </p:nvSpPr>
        <p:spPr bwMode="auto">
          <a:xfrm>
            <a:off x="2022476" y="6359525"/>
            <a:ext cx="31591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Kan</a:t>
            </a:r>
            <a:endParaRPr lang="en-US"/>
          </a:p>
        </p:txBody>
      </p:sp>
      <p:sp>
        <p:nvSpPr>
          <p:cNvPr id="113" name="Freeform 54"/>
          <p:cNvSpPr>
            <a:spLocks/>
          </p:cNvSpPr>
          <p:nvPr/>
        </p:nvSpPr>
        <p:spPr bwMode="auto">
          <a:xfrm rot="1126895">
            <a:off x="1404938" y="3784600"/>
            <a:ext cx="239713" cy="714375"/>
          </a:xfrm>
          <a:custGeom>
            <a:avLst/>
            <a:gdLst>
              <a:gd name="T0" fmla="*/ 0 w 151"/>
              <a:gd name="T1" fmla="*/ 0 h 450"/>
              <a:gd name="T2" fmla="*/ 0 w 151"/>
              <a:gd name="T3" fmla="*/ 25 h 450"/>
              <a:gd name="T4" fmla="*/ 0 w 151"/>
              <a:gd name="T5" fmla="*/ 42 h 450"/>
              <a:gd name="T6" fmla="*/ 0 w 151"/>
              <a:gd name="T7" fmla="*/ 67 h 450"/>
              <a:gd name="T8" fmla="*/ 0 w 151"/>
              <a:gd name="T9" fmla="*/ 92 h 450"/>
              <a:gd name="T10" fmla="*/ 0 w 151"/>
              <a:gd name="T11" fmla="*/ 117 h 450"/>
              <a:gd name="T12" fmla="*/ 0 w 151"/>
              <a:gd name="T13" fmla="*/ 142 h 450"/>
              <a:gd name="T14" fmla="*/ 8 w 151"/>
              <a:gd name="T15" fmla="*/ 167 h 450"/>
              <a:gd name="T16" fmla="*/ 8 w 151"/>
              <a:gd name="T17" fmla="*/ 183 h 450"/>
              <a:gd name="T18" fmla="*/ 8 w 151"/>
              <a:gd name="T19" fmla="*/ 208 h 450"/>
              <a:gd name="T20" fmla="*/ 16 w 151"/>
              <a:gd name="T21" fmla="*/ 233 h 450"/>
              <a:gd name="T22" fmla="*/ 16 w 151"/>
              <a:gd name="T23" fmla="*/ 258 h 450"/>
              <a:gd name="T24" fmla="*/ 25 w 151"/>
              <a:gd name="T25" fmla="*/ 283 h 450"/>
              <a:gd name="T26" fmla="*/ 25 w 151"/>
              <a:gd name="T27" fmla="*/ 300 h 450"/>
              <a:gd name="T28" fmla="*/ 33 w 151"/>
              <a:gd name="T29" fmla="*/ 325 h 450"/>
              <a:gd name="T30" fmla="*/ 33 w 151"/>
              <a:gd name="T31" fmla="*/ 350 h 450"/>
              <a:gd name="T32" fmla="*/ 42 w 151"/>
              <a:gd name="T33" fmla="*/ 375 h 450"/>
              <a:gd name="T34" fmla="*/ 50 w 151"/>
              <a:gd name="T35" fmla="*/ 392 h 450"/>
              <a:gd name="T36" fmla="*/ 59 w 151"/>
              <a:gd name="T37" fmla="*/ 417 h 450"/>
              <a:gd name="T38" fmla="*/ 67 w 151"/>
              <a:gd name="T39" fmla="*/ 442 h 450"/>
              <a:gd name="T40" fmla="*/ 67 w 151"/>
              <a:gd name="T41" fmla="*/ 450 h 450"/>
              <a:gd name="T42" fmla="*/ 151 w 151"/>
              <a:gd name="T43" fmla="*/ 425 h 450"/>
              <a:gd name="T44" fmla="*/ 143 w 151"/>
              <a:gd name="T45" fmla="*/ 409 h 450"/>
              <a:gd name="T46" fmla="*/ 134 w 151"/>
              <a:gd name="T47" fmla="*/ 384 h 450"/>
              <a:gd name="T48" fmla="*/ 134 w 151"/>
              <a:gd name="T49" fmla="*/ 359 h 450"/>
              <a:gd name="T50" fmla="*/ 126 w 151"/>
              <a:gd name="T51" fmla="*/ 342 h 450"/>
              <a:gd name="T52" fmla="*/ 117 w 151"/>
              <a:gd name="T53" fmla="*/ 317 h 450"/>
              <a:gd name="T54" fmla="*/ 117 w 151"/>
              <a:gd name="T55" fmla="*/ 300 h 450"/>
              <a:gd name="T56" fmla="*/ 109 w 151"/>
              <a:gd name="T57" fmla="*/ 275 h 450"/>
              <a:gd name="T58" fmla="*/ 109 w 151"/>
              <a:gd name="T59" fmla="*/ 258 h 450"/>
              <a:gd name="T60" fmla="*/ 101 w 151"/>
              <a:gd name="T61" fmla="*/ 233 h 450"/>
              <a:gd name="T62" fmla="*/ 101 w 151"/>
              <a:gd name="T63" fmla="*/ 208 h 450"/>
              <a:gd name="T64" fmla="*/ 92 w 151"/>
              <a:gd name="T65" fmla="*/ 192 h 450"/>
              <a:gd name="T66" fmla="*/ 92 w 151"/>
              <a:gd name="T67" fmla="*/ 167 h 450"/>
              <a:gd name="T68" fmla="*/ 92 w 151"/>
              <a:gd name="T69" fmla="*/ 142 h 450"/>
              <a:gd name="T70" fmla="*/ 92 w 151"/>
              <a:gd name="T71" fmla="*/ 125 h 450"/>
              <a:gd name="T72" fmla="*/ 84 w 151"/>
              <a:gd name="T73" fmla="*/ 100 h 450"/>
              <a:gd name="T74" fmla="*/ 84 w 151"/>
              <a:gd name="T75" fmla="*/ 75 h 450"/>
              <a:gd name="T76" fmla="*/ 84 w 151"/>
              <a:gd name="T77" fmla="*/ 58 h 450"/>
              <a:gd name="T78" fmla="*/ 84 w 151"/>
              <a:gd name="T79" fmla="*/ 33 h 450"/>
              <a:gd name="T80" fmla="*/ 84 w 151"/>
              <a:gd name="T81" fmla="*/ 8 h 450"/>
              <a:gd name="T82" fmla="*/ 84 w 151"/>
              <a:gd name="T83" fmla="*/ 0 h 450"/>
              <a:gd name="T84" fmla="*/ 0 w 151"/>
              <a:gd name="T85" fmla="*/ 0 h 45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51"/>
              <a:gd name="T130" fmla="*/ 0 h 450"/>
              <a:gd name="T131" fmla="*/ 151 w 151"/>
              <a:gd name="T132" fmla="*/ 450 h 450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51" h="450">
                <a:moveTo>
                  <a:pt x="0" y="0"/>
                </a:moveTo>
                <a:lnTo>
                  <a:pt x="0" y="25"/>
                </a:lnTo>
                <a:lnTo>
                  <a:pt x="0" y="42"/>
                </a:lnTo>
                <a:lnTo>
                  <a:pt x="0" y="67"/>
                </a:lnTo>
                <a:lnTo>
                  <a:pt x="0" y="92"/>
                </a:lnTo>
                <a:lnTo>
                  <a:pt x="0" y="117"/>
                </a:lnTo>
                <a:lnTo>
                  <a:pt x="0" y="142"/>
                </a:lnTo>
                <a:lnTo>
                  <a:pt x="8" y="167"/>
                </a:lnTo>
                <a:lnTo>
                  <a:pt x="8" y="183"/>
                </a:lnTo>
                <a:lnTo>
                  <a:pt x="8" y="208"/>
                </a:lnTo>
                <a:lnTo>
                  <a:pt x="16" y="233"/>
                </a:lnTo>
                <a:lnTo>
                  <a:pt x="16" y="258"/>
                </a:lnTo>
                <a:lnTo>
                  <a:pt x="25" y="283"/>
                </a:lnTo>
                <a:lnTo>
                  <a:pt x="25" y="300"/>
                </a:lnTo>
                <a:lnTo>
                  <a:pt x="33" y="325"/>
                </a:lnTo>
                <a:lnTo>
                  <a:pt x="33" y="350"/>
                </a:lnTo>
                <a:lnTo>
                  <a:pt x="42" y="375"/>
                </a:lnTo>
                <a:lnTo>
                  <a:pt x="50" y="392"/>
                </a:lnTo>
                <a:lnTo>
                  <a:pt x="59" y="417"/>
                </a:lnTo>
                <a:lnTo>
                  <a:pt x="67" y="442"/>
                </a:lnTo>
                <a:lnTo>
                  <a:pt x="67" y="450"/>
                </a:lnTo>
                <a:lnTo>
                  <a:pt x="151" y="425"/>
                </a:lnTo>
                <a:lnTo>
                  <a:pt x="143" y="409"/>
                </a:lnTo>
                <a:lnTo>
                  <a:pt x="134" y="384"/>
                </a:lnTo>
                <a:lnTo>
                  <a:pt x="134" y="359"/>
                </a:lnTo>
                <a:lnTo>
                  <a:pt x="126" y="342"/>
                </a:lnTo>
                <a:lnTo>
                  <a:pt x="117" y="317"/>
                </a:lnTo>
                <a:lnTo>
                  <a:pt x="117" y="300"/>
                </a:lnTo>
                <a:lnTo>
                  <a:pt x="109" y="275"/>
                </a:lnTo>
                <a:lnTo>
                  <a:pt x="109" y="258"/>
                </a:lnTo>
                <a:lnTo>
                  <a:pt x="101" y="233"/>
                </a:lnTo>
                <a:lnTo>
                  <a:pt x="101" y="208"/>
                </a:lnTo>
                <a:lnTo>
                  <a:pt x="92" y="192"/>
                </a:lnTo>
                <a:lnTo>
                  <a:pt x="92" y="167"/>
                </a:lnTo>
                <a:lnTo>
                  <a:pt x="92" y="142"/>
                </a:lnTo>
                <a:lnTo>
                  <a:pt x="92" y="125"/>
                </a:lnTo>
                <a:lnTo>
                  <a:pt x="84" y="100"/>
                </a:lnTo>
                <a:lnTo>
                  <a:pt x="84" y="75"/>
                </a:lnTo>
                <a:lnTo>
                  <a:pt x="84" y="58"/>
                </a:lnTo>
                <a:lnTo>
                  <a:pt x="84" y="33"/>
                </a:lnTo>
                <a:lnTo>
                  <a:pt x="84" y="8"/>
                </a:lnTo>
                <a:lnTo>
                  <a:pt x="84" y="0"/>
                </a:lnTo>
                <a:lnTo>
                  <a:pt x="0" y="0"/>
                </a:lnTo>
                <a:close/>
              </a:path>
            </a:pathLst>
          </a:custGeom>
          <a:solidFill>
            <a:srgbClr val="E77F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Rectangle 55"/>
          <p:cNvSpPr>
            <a:spLocks noChangeArrowheads="1"/>
          </p:cNvSpPr>
          <p:nvPr/>
        </p:nvSpPr>
        <p:spPr bwMode="auto">
          <a:xfrm>
            <a:off x="592138" y="4140200"/>
            <a:ext cx="59213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p22 Xis</a:t>
            </a:r>
            <a:endParaRPr lang="en-US"/>
          </a:p>
        </p:txBody>
      </p:sp>
      <p:sp>
        <p:nvSpPr>
          <p:cNvPr id="115" name="Freeform 56"/>
          <p:cNvSpPr>
            <a:spLocks/>
          </p:cNvSpPr>
          <p:nvPr/>
        </p:nvSpPr>
        <p:spPr bwMode="auto">
          <a:xfrm rot="693905">
            <a:off x="1557338" y="3708400"/>
            <a:ext cx="133350" cy="52388"/>
          </a:xfrm>
          <a:custGeom>
            <a:avLst/>
            <a:gdLst>
              <a:gd name="T0" fmla="*/ 0 w 84"/>
              <a:gd name="T1" fmla="*/ 0 h 33"/>
              <a:gd name="T2" fmla="*/ 0 w 84"/>
              <a:gd name="T3" fmla="*/ 25 h 33"/>
              <a:gd name="T4" fmla="*/ 0 w 84"/>
              <a:gd name="T5" fmla="*/ 33 h 33"/>
              <a:gd name="T6" fmla="*/ 84 w 84"/>
              <a:gd name="T7" fmla="*/ 33 h 33"/>
              <a:gd name="T8" fmla="*/ 84 w 84"/>
              <a:gd name="T9" fmla="*/ 8 h 33"/>
              <a:gd name="T10" fmla="*/ 84 w 84"/>
              <a:gd name="T11" fmla="*/ 8 h 33"/>
              <a:gd name="T12" fmla="*/ 0 w 84"/>
              <a:gd name="T13" fmla="*/ 0 h 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4"/>
              <a:gd name="T22" fmla="*/ 0 h 33"/>
              <a:gd name="T23" fmla="*/ 84 w 84"/>
              <a:gd name="T24" fmla="*/ 33 h 3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4" h="33">
                <a:moveTo>
                  <a:pt x="0" y="0"/>
                </a:moveTo>
                <a:lnTo>
                  <a:pt x="0" y="25"/>
                </a:lnTo>
                <a:lnTo>
                  <a:pt x="0" y="33"/>
                </a:lnTo>
                <a:lnTo>
                  <a:pt x="84" y="33"/>
                </a:lnTo>
                <a:lnTo>
                  <a:pt x="84" y="8"/>
                </a:lnTo>
                <a:lnTo>
                  <a:pt x="0" y="0"/>
                </a:lnTo>
                <a:close/>
              </a:path>
            </a:pathLst>
          </a:custGeom>
          <a:solidFill>
            <a:srgbClr val="00B1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57"/>
          <p:cNvSpPr>
            <a:spLocks noChangeArrowheads="1"/>
          </p:cNvSpPr>
          <p:nvPr/>
        </p:nvSpPr>
        <p:spPr bwMode="auto">
          <a:xfrm>
            <a:off x="363538" y="3606800"/>
            <a:ext cx="107473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attB*</a:t>
            </a:r>
            <a:endParaRPr lang="en-US"/>
          </a:p>
        </p:txBody>
      </p:sp>
      <p:sp>
        <p:nvSpPr>
          <p:cNvPr id="117" name="Freeform 60"/>
          <p:cNvSpPr>
            <a:spLocks/>
          </p:cNvSpPr>
          <p:nvPr/>
        </p:nvSpPr>
        <p:spPr bwMode="auto">
          <a:xfrm rot="20613488">
            <a:off x="1354138" y="4521200"/>
            <a:ext cx="254000" cy="436563"/>
          </a:xfrm>
          <a:custGeom>
            <a:avLst/>
            <a:gdLst>
              <a:gd name="T0" fmla="*/ 84 w 160"/>
              <a:gd name="T1" fmla="*/ 0 h 275"/>
              <a:gd name="T2" fmla="*/ 76 w 160"/>
              <a:gd name="T3" fmla="*/ 25 h 275"/>
              <a:gd name="T4" fmla="*/ 59 w 160"/>
              <a:gd name="T5" fmla="*/ 41 h 275"/>
              <a:gd name="T6" fmla="*/ 59 w 160"/>
              <a:gd name="T7" fmla="*/ 66 h 275"/>
              <a:gd name="T8" fmla="*/ 50 w 160"/>
              <a:gd name="T9" fmla="*/ 91 h 275"/>
              <a:gd name="T10" fmla="*/ 42 w 160"/>
              <a:gd name="T11" fmla="*/ 108 h 275"/>
              <a:gd name="T12" fmla="*/ 34 w 160"/>
              <a:gd name="T13" fmla="*/ 133 h 275"/>
              <a:gd name="T14" fmla="*/ 25 w 160"/>
              <a:gd name="T15" fmla="*/ 158 h 275"/>
              <a:gd name="T16" fmla="*/ 17 w 160"/>
              <a:gd name="T17" fmla="*/ 175 h 275"/>
              <a:gd name="T18" fmla="*/ 17 w 160"/>
              <a:gd name="T19" fmla="*/ 200 h 275"/>
              <a:gd name="T20" fmla="*/ 8 w 160"/>
              <a:gd name="T21" fmla="*/ 225 h 275"/>
              <a:gd name="T22" fmla="*/ 0 w 160"/>
              <a:gd name="T23" fmla="*/ 250 h 275"/>
              <a:gd name="T24" fmla="*/ 0 w 160"/>
              <a:gd name="T25" fmla="*/ 258 h 275"/>
              <a:gd name="T26" fmla="*/ 84 w 160"/>
              <a:gd name="T27" fmla="*/ 275 h 275"/>
              <a:gd name="T28" fmla="*/ 92 w 160"/>
              <a:gd name="T29" fmla="*/ 258 h 275"/>
              <a:gd name="T30" fmla="*/ 92 w 160"/>
              <a:gd name="T31" fmla="*/ 233 h 275"/>
              <a:gd name="T32" fmla="*/ 101 w 160"/>
              <a:gd name="T33" fmla="*/ 216 h 275"/>
              <a:gd name="T34" fmla="*/ 109 w 160"/>
              <a:gd name="T35" fmla="*/ 191 h 275"/>
              <a:gd name="T36" fmla="*/ 109 w 160"/>
              <a:gd name="T37" fmla="*/ 175 h 275"/>
              <a:gd name="T38" fmla="*/ 118 w 160"/>
              <a:gd name="T39" fmla="*/ 150 h 275"/>
              <a:gd name="T40" fmla="*/ 126 w 160"/>
              <a:gd name="T41" fmla="*/ 133 h 275"/>
              <a:gd name="T42" fmla="*/ 135 w 160"/>
              <a:gd name="T43" fmla="*/ 108 h 275"/>
              <a:gd name="T44" fmla="*/ 143 w 160"/>
              <a:gd name="T45" fmla="*/ 83 h 275"/>
              <a:gd name="T46" fmla="*/ 143 w 160"/>
              <a:gd name="T47" fmla="*/ 66 h 275"/>
              <a:gd name="T48" fmla="*/ 151 w 160"/>
              <a:gd name="T49" fmla="*/ 41 h 275"/>
              <a:gd name="T50" fmla="*/ 160 w 160"/>
              <a:gd name="T51" fmla="*/ 33 h 275"/>
              <a:gd name="T52" fmla="*/ 84 w 160"/>
              <a:gd name="T53" fmla="*/ 0 h 27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60"/>
              <a:gd name="T82" fmla="*/ 0 h 275"/>
              <a:gd name="T83" fmla="*/ 160 w 160"/>
              <a:gd name="T84" fmla="*/ 275 h 27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60" h="275">
                <a:moveTo>
                  <a:pt x="84" y="0"/>
                </a:moveTo>
                <a:lnTo>
                  <a:pt x="76" y="25"/>
                </a:lnTo>
                <a:lnTo>
                  <a:pt x="59" y="41"/>
                </a:lnTo>
                <a:lnTo>
                  <a:pt x="59" y="66"/>
                </a:lnTo>
                <a:lnTo>
                  <a:pt x="50" y="91"/>
                </a:lnTo>
                <a:lnTo>
                  <a:pt x="42" y="108"/>
                </a:lnTo>
                <a:lnTo>
                  <a:pt x="34" y="133"/>
                </a:lnTo>
                <a:lnTo>
                  <a:pt x="25" y="158"/>
                </a:lnTo>
                <a:lnTo>
                  <a:pt x="17" y="175"/>
                </a:lnTo>
                <a:lnTo>
                  <a:pt x="17" y="200"/>
                </a:lnTo>
                <a:lnTo>
                  <a:pt x="8" y="225"/>
                </a:lnTo>
                <a:lnTo>
                  <a:pt x="0" y="250"/>
                </a:lnTo>
                <a:lnTo>
                  <a:pt x="0" y="258"/>
                </a:lnTo>
                <a:lnTo>
                  <a:pt x="84" y="275"/>
                </a:lnTo>
                <a:lnTo>
                  <a:pt x="92" y="258"/>
                </a:lnTo>
                <a:lnTo>
                  <a:pt x="92" y="233"/>
                </a:lnTo>
                <a:lnTo>
                  <a:pt x="101" y="216"/>
                </a:lnTo>
                <a:lnTo>
                  <a:pt x="109" y="191"/>
                </a:lnTo>
                <a:lnTo>
                  <a:pt x="109" y="175"/>
                </a:lnTo>
                <a:lnTo>
                  <a:pt x="118" y="150"/>
                </a:lnTo>
                <a:lnTo>
                  <a:pt x="126" y="133"/>
                </a:lnTo>
                <a:lnTo>
                  <a:pt x="135" y="108"/>
                </a:lnTo>
                <a:lnTo>
                  <a:pt x="143" y="83"/>
                </a:lnTo>
                <a:lnTo>
                  <a:pt x="143" y="66"/>
                </a:lnTo>
                <a:lnTo>
                  <a:pt x="151" y="41"/>
                </a:lnTo>
                <a:lnTo>
                  <a:pt x="160" y="33"/>
                </a:lnTo>
                <a:lnTo>
                  <a:pt x="84" y="0"/>
                </a:lnTo>
                <a:close/>
              </a:path>
            </a:pathLst>
          </a:custGeom>
          <a:solidFill>
            <a:srgbClr val="00B1FF"/>
          </a:solidFill>
          <a:ln w="12700">
            <a:solidFill>
              <a:srgbClr val="00B1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61"/>
          <p:cNvSpPr>
            <a:spLocks noChangeArrowheads="1"/>
          </p:cNvSpPr>
          <p:nvPr/>
        </p:nvSpPr>
        <p:spPr bwMode="auto">
          <a:xfrm>
            <a:off x="287338" y="4673600"/>
            <a:ext cx="10048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Lambda attP</a:t>
            </a:r>
            <a:endParaRPr lang="en-US"/>
          </a:p>
        </p:txBody>
      </p:sp>
      <p:sp>
        <p:nvSpPr>
          <p:cNvPr id="119" name="Freeform 62"/>
          <p:cNvSpPr>
            <a:spLocks/>
          </p:cNvSpPr>
          <p:nvPr/>
        </p:nvSpPr>
        <p:spPr bwMode="auto">
          <a:xfrm>
            <a:off x="1585913" y="2441575"/>
            <a:ext cx="1457325" cy="1270000"/>
          </a:xfrm>
          <a:custGeom>
            <a:avLst/>
            <a:gdLst>
              <a:gd name="T0" fmla="*/ 867 w 918"/>
              <a:gd name="T1" fmla="*/ 8 h 800"/>
              <a:gd name="T2" fmla="*/ 825 w 918"/>
              <a:gd name="T3" fmla="*/ 25 h 800"/>
              <a:gd name="T4" fmla="*/ 775 w 918"/>
              <a:gd name="T5" fmla="*/ 42 h 800"/>
              <a:gd name="T6" fmla="*/ 732 w 918"/>
              <a:gd name="T7" fmla="*/ 58 h 800"/>
              <a:gd name="T8" fmla="*/ 690 w 918"/>
              <a:gd name="T9" fmla="*/ 75 h 800"/>
              <a:gd name="T10" fmla="*/ 648 w 918"/>
              <a:gd name="T11" fmla="*/ 92 h 800"/>
              <a:gd name="T12" fmla="*/ 606 w 918"/>
              <a:gd name="T13" fmla="*/ 117 h 800"/>
              <a:gd name="T14" fmla="*/ 564 w 918"/>
              <a:gd name="T15" fmla="*/ 142 h 800"/>
              <a:gd name="T16" fmla="*/ 522 w 918"/>
              <a:gd name="T17" fmla="*/ 167 h 800"/>
              <a:gd name="T18" fmla="*/ 480 w 918"/>
              <a:gd name="T19" fmla="*/ 192 h 800"/>
              <a:gd name="T20" fmla="*/ 446 w 918"/>
              <a:gd name="T21" fmla="*/ 217 h 800"/>
              <a:gd name="T22" fmla="*/ 404 w 918"/>
              <a:gd name="T23" fmla="*/ 242 h 800"/>
              <a:gd name="T24" fmla="*/ 370 w 918"/>
              <a:gd name="T25" fmla="*/ 275 h 800"/>
              <a:gd name="T26" fmla="*/ 337 w 918"/>
              <a:gd name="T27" fmla="*/ 308 h 800"/>
              <a:gd name="T28" fmla="*/ 303 w 918"/>
              <a:gd name="T29" fmla="*/ 342 h 800"/>
              <a:gd name="T30" fmla="*/ 269 w 918"/>
              <a:gd name="T31" fmla="*/ 375 h 800"/>
              <a:gd name="T32" fmla="*/ 236 w 918"/>
              <a:gd name="T33" fmla="*/ 408 h 800"/>
              <a:gd name="T34" fmla="*/ 202 w 918"/>
              <a:gd name="T35" fmla="*/ 442 h 800"/>
              <a:gd name="T36" fmla="*/ 177 w 918"/>
              <a:gd name="T37" fmla="*/ 483 h 800"/>
              <a:gd name="T38" fmla="*/ 143 w 918"/>
              <a:gd name="T39" fmla="*/ 517 h 800"/>
              <a:gd name="T40" fmla="*/ 118 w 918"/>
              <a:gd name="T41" fmla="*/ 559 h 800"/>
              <a:gd name="T42" fmla="*/ 93 w 918"/>
              <a:gd name="T43" fmla="*/ 600 h 800"/>
              <a:gd name="T44" fmla="*/ 67 w 918"/>
              <a:gd name="T45" fmla="*/ 634 h 800"/>
              <a:gd name="T46" fmla="*/ 42 w 918"/>
              <a:gd name="T47" fmla="*/ 675 h 800"/>
              <a:gd name="T48" fmla="*/ 25 w 918"/>
              <a:gd name="T49" fmla="*/ 725 h 800"/>
              <a:gd name="T50" fmla="*/ 8 w 918"/>
              <a:gd name="T51" fmla="*/ 767 h 800"/>
              <a:gd name="T52" fmla="*/ 84 w 918"/>
              <a:gd name="T53" fmla="*/ 800 h 800"/>
              <a:gd name="T54" fmla="*/ 101 w 918"/>
              <a:gd name="T55" fmla="*/ 759 h 800"/>
              <a:gd name="T56" fmla="*/ 126 w 918"/>
              <a:gd name="T57" fmla="*/ 717 h 800"/>
              <a:gd name="T58" fmla="*/ 143 w 918"/>
              <a:gd name="T59" fmla="*/ 684 h 800"/>
              <a:gd name="T60" fmla="*/ 168 w 918"/>
              <a:gd name="T61" fmla="*/ 642 h 800"/>
              <a:gd name="T62" fmla="*/ 194 w 918"/>
              <a:gd name="T63" fmla="*/ 609 h 800"/>
              <a:gd name="T64" fmla="*/ 219 w 918"/>
              <a:gd name="T65" fmla="*/ 567 h 800"/>
              <a:gd name="T66" fmla="*/ 244 w 918"/>
              <a:gd name="T67" fmla="*/ 534 h 800"/>
              <a:gd name="T68" fmla="*/ 269 w 918"/>
              <a:gd name="T69" fmla="*/ 500 h 800"/>
              <a:gd name="T70" fmla="*/ 295 w 918"/>
              <a:gd name="T71" fmla="*/ 467 h 800"/>
              <a:gd name="T72" fmla="*/ 328 w 918"/>
              <a:gd name="T73" fmla="*/ 433 h 800"/>
              <a:gd name="T74" fmla="*/ 362 w 918"/>
              <a:gd name="T75" fmla="*/ 400 h 800"/>
              <a:gd name="T76" fmla="*/ 396 w 918"/>
              <a:gd name="T77" fmla="*/ 375 h 800"/>
              <a:gd name="T78" fmla="*/ 429 w 918"/>
              <a:gd name="T79" fmla="*/ 342 h 800"/>
              <a:gd name="T80" fmla="*/ 463 w 918"/>
              <a:gd name="T81" fmla="*/ 317 h 800"/>
              <a:gd name="T82" fmla="*/ 497 w 918"/>
              <a:gd name="T83" fmla="*/ 283 h 800"/>
              <a:gd name="T84" fmla="*/ 530 w 918"/>
              <a:gd name="T85" fmla="*/ 258 h 800"/>
              <a:gd name="T86" fmla="*/ 573 w 918"/>
              <a:gd name="T87" fmla="*/ 233 h 800"/>
              <a:gd name="T88" fmla="*/ 606 w 918"/>
              <a:gd name="T89" fmla="*/ 217 h 800"/>
              <a:gd name="T90" fmla="*/ 648 w 918"/>
              <a:gd name="T91" fmla="*/ 192 h 800"/>
              <a:gd name="T92" fmla="*/ 682 w 918"/>
              <a:gd name="T93" fmla="*/ 175 h 800"/>
              <a:gd name="T94" fmla="*/ 724 w 918"/>
              <a:gd name="T95" fmla="*/ 150 h 800"/>
              <a:gd name="T96" fmla="*/ 766 w 918"/>
              <a:gd name="T97" fmla="*/ 133 h 800"/>
              <a:gd name="T98" fmla="*/ 808 w 918"/>
              <a:gd name="T99" fmla="*/ 117 h 800"/>
              <a:gd name="T100" fmla="*/ 850 w 918"/>
              <a:gd name="T101" fmla="*/ 108 h 800"/>
              <a:gd name="T102" fmla="*/ 892 w 918"/>
              <a:gd name="T103" fmla="*/ 92 h 800"/>
              <a:gd name="T104" fmla="*/ 918 w 918"/>
              <a:gd name="T105" fmla="*/ 83 h 80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18"/>
              <a:gd name="T160" fmla="*/ 0 h 800"/>
              <a:gd name="T161" fmla="*/ 918 w 918"/>
              <a:gd name="T162" fmla="*/ 800 h 80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18" h="800">
                <a:moveTo>
                  <a:pt x="892" y="0"/>
                </a:moveTo>
                <a:lnTo>
                  <a:pt x="867" y="8"/>
                </a:lnTo>
                <a:lnTo>
                  <a:pt x="842" y="17"/>
                </a:lnTo>
                <a:lnTo>
                  <a:pt x="825" y="25"/>
                </a:lnTo>
                <a:lnTo>
                  <a:pt x="800" y="33"/>
                </a:lnTo>
                <a:lnTo>
                  <a:pt x="775" y="42"/>
                </a:lnTo>
                <a:lnTo>
                  <a:pt x="758" y="50"/>
                </a:lnTo>
                <a:lnTo>
                  <a:pt x="732" y="58"/>
                </a:lnTo>
                <a:lnTo>
                  <a:pt x="716" y="67"/>
                </a:lnTo>
                <a:lnTo>
                  <a:pt x="690" y="75"/>
                </a:lnTo>
                <a:lnTo>
                  <a:pt x="665" y="83"/>
                </a:lnTo>
                <a:lnTo>
                  <a:pt x="648" y="92"/>
                </a:lnTo>
                <a:lnTo>
                  <a:pt x="623" y="108"/>
                </a:lnTo>
                <a:lnTo>
                  <a:pt x="606" y="117"/>
                </a:lnTo>
                <a:lnTo>
                  <a:pt x="581" y="125"/>
                </a:lnTo>
                <a:lnTo>
                  <a:pt x="564" y="142"/>
                </a:lnTo>
                <a:lnTo>
                  <a:pt x="547" y="150"/>
                </a:lnTo>
                <a:lnTo>
                  <a:pt x="522" y="167"/>
                </a:lnTo>
                <a:lnTo>
                  <a:pt x="505" y="175"/>
                </a:lnTo>
                <a:lnTo>
                  <a:pt x="480" y="192"/>
                </a:lnTo>
                <a:lnTo>
                  <a:pt x="463" y="200"/>
                </a:lnTo>
                <a:lnTo>
                  <a:pt x="446" y="217"/>
                </a:lnTo>
                <a:lnTo>
                  <a:pt x="429" y="233"/>
                </a:lnTo>
                <a:lnTo>
                  <a:pt x="404" y="242"/>
                </a:lnTo>
                <a:lnTo>
                  <a:pt x="387" y="258"/>
                </a:lnTo>
                <a:lnTo>
                  <a:pt x="370" y="275"/>
                </a:lnTo>
                <a:lnTo>
                  <a:pt x="354" y="292"/>
                </a:lnTo>
                <a:lnTo>
                  <a:pt x="337" y="308"/>
                </a:lnTo>
                <a:lnTo>
                  <a:pt x="320" y="325"/>
                </a:lnTo>
                <a:lnTo>
                  <a:pt x="303" y="342"/>
                </a:lnTo>
                <a:lnTo>
                  <a:pt x="286" y="358"/>
                </a:lnTo>
                <a:lnTo>
                  <a:pt x="269" y="375"/>
                </a:lnTo>
                <a:lnTo>
                  <a:pt x="253" y="392"/>
                </a:lnTo>
                <a:lnTo>
                  <a:pt x="236" y="408"/>
                </a:lnTo>
                <a:lnTo>
                  <a:pt x="219" y="425"/>
                </a:lnTo>
                <a:lnTo>
                  <a:pt x="202" y="442"/>
                </a:lnTo>
                <a:lnTo>
                  <a:pt x="185" y="458"/>
                </a:lnTo>
                <a:lnTo>
                  <a:pt x="177" y="483"/>
                </a:lnTo>
                <a:lnTo>
                  <a:pt x="160" y="500"/>
                </a:lnTo>
                <a:lnTo>
                  <a:pt x="143" y="517"/>
                </a:lnTo>
                <a:lnTo>
                  <a:pt x="135" y="542"/>
                </a:lnTo>
                <a:lnTo>
                  <a:pt x="118" y="559"/>
                </a:lnTo>
                <a:lnTo>
                  <a:pt x="110" y="575"/>
                </a:lnTo>
                <a:lnTo>
                  <a:pt x="93" y="600"/>
                </a:lnTo>
                <a:lnTo>
                  <a:pt x="84" y="617"/>
                </a:lnTo>
                <a:lnTo>
                  <a:pt x="67" y="634"/>
                </a:lnTo>
                <a:lnTo>
                  <a:pt x="59" y="659"/>
                </a:lnTo>
                <a:lnTo>
                  <a:pt x="42" y="675"/>
                </a:lnTo>
                <a:lnTo>
                  <a:pt x="34" y="700"/>
                </a:lnTo>
                <a:lnTo>
                  <a:pt x="25" y="725"/>
                </a:lnTo>
                <a:lnTo>
                  <a:pt x="17" y="742"/>
                </a:lnTo>
                <a:lnTo>
                  <a:pt x="8" y="767"/>
                </a:lnTo>
                <a:lnTo>
                  <a:pt x="0" y="767"/>
                </a:lnTo>
                <a:lnTo>
                  <a:pt x="84" y="800"/>
                </a:lnTo>
                <a:lnTo>
                  <a:pt x="93" y="784"/>
                </a:lnTo>
                <a:lnTo>
                  <a:pt x="101" y="759"/>
                </a:lnTo>
                <a:lnTo>
                  <a:pt x="110" y="742"/>
                </a:lnTo>
                <a:lnTo>
                  <a:pt x="126" y="717"/>
                </a:lnTo>
                <a:lnTo>
                  <a:pt x="135" y="700"/>
                </a:lnTo>
                <a:lnTo>
                  <a:pt x="143" y="684"/>
                </a:lnTo>
                <a:lnTo>
                  <a:pt x="152" y="659"/>
                </a:lnTo>
                <a:lnTo>
                  <a:pt x="168" y="642"/>
                </a:lnTo>
                <a:lnTo>
                  <a:pt x="177" y="625"/>
                </a:lnTo>
                <a:lnTo>
                  <a:pt x="194" y="609"/>
                </a:lnTo>
                <a:lnTo>
                  <a:pt x="202" y="584"/>
                </a:lnTo>
                <a:lnTo>
                  <a:pt x="219" y="567"/>
                </a:lnTo>
                <a:lnTo>
                  <a:pt x="227" y="550"/>
                </a:lnTo>
                <a:lnTo>
                  <a:pt x="244" y="534"/>
                </a:lnTo>
                <a:lnTo>
                  <a:pt x="253" y="517"/>
                </a:lnTo>
                <a:lnTo>
                  <a:pt x="269" y="500"/>
                </a:lnTo>
                <a:lnTo>
                  <a:pt x="286" y="483"/>
                </a:lnTo>
                <a:lnTo>
                  <a:pt x="295" y="467"/>
                </a:lnTo>
                <a:lnTo>
                  <a:pt x="312" y="450"/>
                </a:lnTo>
                <a:lnTo>
                  <a:pt x="328" y="433"/>
                </a:lnTo>
                <a:lnTo>
                  <a:pt x="345" y="417"/>
                </a:lnTo>
                <a:lnTo>
                  <a:pt x="362" y="400"/>
                </a:lnTo>
                <a:lnTo>
                  <a:pt x="379" y="383"/>
                </a:lnTo>
                <a:lnTo>
                  <a:pt x="396" y="375"/>
                </a:lnTo>
                <a:lnTo>
                  <a:pt x="413" y="358"/>
                </a:lnTo>
                <a:lnTo>
                  <a:pt x="429" y="342"/>
                </a:lnTo>
                <a:lnTo>
                  <a:pt x="446" y="325"/>
                </a:lnTo>
                <a:lnTo>
                  <a:pt x="463" y="317"/>
                </a:lnTo>
                <a:lnTo>
                  <a:pt x="480" y="300"/>
                </a:lnTo>
                <a:lnTo>
                  <a:pt x="497" y="283"/>
                </a:lnTo>
                <a:lnTo>
                  <a:pt x="514" y="275"/>
                </a:lnTo>
                <a:lnTo>
                  <a:pt x="530" y="258"/>
                </a:lnTo>
                <a:lnTo>
                  <a:pt x="547" y="250"/>
                </a:lnTo>
                <a:lnTo>
                  <a:pt x="573" y="233"/>
                </a:lnTo>
                <a:lnTo>
                  <a:pt x="589" y="225"/>
                </a:lnTo>
                <a:lnTo>
                  <a:pt x="606" y="217"/>
                </a:lnTo>
                <a:lnTo>
                  <a:pt x="623" y="200"/>
                </a:lnTo>
                <a:lnTo>
                  <a:pt x="648" y="192"/>
                </a:lnTo>
                <a:lnTo>
                  <a:pt x="665" y="183"/>
                </a:lnTo>
                <a:lnTo>
                  <a:pt x="682" y="175"/>
                </a:lnTo>
                <a:lnTo>
                  <a:pt x="707" y="167"/>
                </a:lnTo>
                <a:lnTo>
                  <a:pt x="724" y="150"/>
                </a:lnTo>
                <a:lnTo>
                  <a:pt x="749" y="142"/>
                </a:lnTo>
                <a:lnTo>
                  <a:pt x="766" y="133"/>
                </a:lnTo>
                <a:lnTo>
                  <a:pt x="783" y="125"/>
                </a:lnTo>
                <a:lnTo>
                  <a:pt x="808" y="117"/>
                </a:lnTo>
                <a:lnTo>
                  <a:pt x="825" y="108"/>
                </a:lnTo>
                <a:lnTo>
                  <a:pt x="850" y="108"/>
                </a:lnTo>
                <a:lnTo>
                  <a:pt x="867" y="100"/>
                </a:lnTo>
                <a:lnTo>
                  <a:pt x="892" y="92"/>
                </a:lnTo>
                <a:lnTo>
                  <a:pt x="909" y="83"/>
                </a:lnTo>
                <a:lnTo>
                  <a:pt x="918" y="83"/>
                </a:lnTo>
                <a:lnTo>
                  <a:pt x="892" y="0"/>
                </a:lnTo>
                <a:close/>
              </a:path>
            </a:pathLst>
          </a:custGeom>
          <a:solidFill>
            <a:srgbClr val="E77F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63"/>
          <p:cNvSpPr>
            <a:spLocks noChangeArrowheads="1"/>
          </p:cNvSpPr>
          <p:nvPr/>
        </p:nvSpPr>
        <p:spPr bwMode="auto">
          <a:xfrm>
            <a:off x="1428751" y="2667000"/>
            <a:ext cx="541337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>
                <a:solidFill>
                  <a:srgbClr val="000000"/>
                </a:solidFill>
                <a:latin typeface="Arial" charset="0"/>
              </a:rPr>
              <a:t>p22 Int</a:t>
            </a:r>
            <a:endParaRPr lang="en-US"/>
          </a:p>
        </p:txBody>
      </p:sp>
      <p:sp>
        <p:nvSpPr>
          <p:cNvPr id="123" name="Freeform 64"/>
          <p:cNvSpPr>
            <a:spLocks/>
          </p:cNvSpPr>
          <p:nvPr/>
        </p:nvSpPr>
        <p:spPr bwMode="auto">
          <a:xfrm>
            <a:off x="3016251" y="2362200"/>
            <a:ext cx="520700" cy="211138"/>
          </a:xfrm>
          <a:custGeom>
            <a:avLst/>
            <a:gdLst>
              <a:gd name="T0" fmla="*/ 328 w 328"/>
              <a:gd name="T1" fmla="*/ 25 h 133"/>
              <a:gd name="T2" fmla="*/ 311 w 328"/>
              <a:gd name="T3" fmla="*/ 25 h 133"/>
              <a:gd name="T4" fmla="*/ 286 w 328"/>
              <a:gd name="T5" fmla="*/ 25 h 133"/>
              <a:gd name="T6" fmla="*/ 261 w 328"/>
              <a:gd name="T7" fmla="*/ 25 h 133"/>
              <a:gd name="T8" fmla="*/ 236 w 328"/>
              <a:gd name="T9" fmla="*/ 33 h 133"/>
              <a:gd name="T10" fmla="*/ 219 w 328"/>
              <a:gd name="T11" fmla="*/ 33 h 133"/>
              <a:gd name="T12" fmla="*/ 193 w 328"/>
              <a:gd name="T13" fmla="*/ 33 h 133"/>
              <a:gd name="T14" fmla="*/ 168 w 328"/>
              <a:gd name="T15" fmla="*/ 42 h 133"/>
              <a:gd name="T16" fmla="*/ 143 w 328"/>
              <a:gd name="T17" fmla="*/ 42 h 133"/>
              <a:gd name="T18" fmla="*/ 126 w 328"/>
              <a:gd name="T19" fmla="*/ 42 h 133"/>
              <a:gd name="T20" fmla="*/ 118 w 328"/>
              <a:gd name="T21" fmla="*/ 42 h 133"/>
              <a:gd name="T22" fmla="*/ 109 w 328"/>
              <a:gd name="T23" fmla="*/ 0 h 133"/>
              <a:gd name="T24" fmla="*/ 0 w 328"/>
              <a:gd name="T25" fmla="*/ 92 h 133"/>
              <a:gd name="T26" fmla="*/ 135 w 328"/>
              <a:gd name="T27" fmla="*/ 133 h 133"/>
              <a:gd name="T28" fmla="*/ 126 w 328"/>
              <a:gd name="T29" fmla="*/ 92 h 133"/>
              <a:gd name="T30" fmla="*/ 151 w 328"/>
              <a:gd name="T31" fmla="*/ 83 h 133"/>
              <a:gd name="T32" fmla="*/ 168 w 328"/>
              <a:gd name="T33" fmla="*/ 83 h 133"/>
              <a:gd name="T34" fmla="*/ 193 w 328"/>
              <a:gd name="T35" fmla="*/ 75 h 133"/>
              <a:gd name="T36" fmla="*/ 219 w 328"/>
              <a:gd name="T37" fmla="*/ 75 h 133"/>
              <a:gd name="T38" fmla="*/ 236 w 328"/>
              <a:gd name="T39" fmla="*/ 75 h 133"/>
              <a:gd name="T40" fmla="*/ 261 w 328"/>
              <a:gd name="T41" fmla="*/ 75 h 133"/>
              <a:gd name="T42" fmla="*/ 286 w 328"/>
              <a:gd name="T43" fmla="*/ 75 h 133"/>
              <a:gd name="T44" fmla="*/ 303 w 328"/>
              <a:gd name="T45" fmla="*/ 67 h 133"/>
              <a:gd name="T46" fmla="*/ 328 w 328"/>
              <a:gd name="T47" fmla="*/ 67 h 133"/>
              <a:gd name="T48" fmla="*/ 328 w 328"/>
              <a:gd name="T49" fmla="*/ 67 h 133"/>
              <a:gd name="T50" fmla="*/ 328 w 328"/>
              <a:gd name="T51" fmla="*/ 25 h 133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28"/>
              <a:gd name="T79" fmla="*/ 0 h 133"/>
              <a:gd name="T80" fmla="*/ 328 w 328"/>
              <a:gd name="T81" fmla="*/ 133 h 133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28" h="133">
                <a:moveTo>
                  <a:pt x="328" y="25"/>
                </a:moveTo>
                <a:lnTo>
                  <a:pt x="311" y="25"/>
                </a:lnTo>
                <a:lnTo>
                  <a:pt x="286" y="25"/>
                </a:lnTo>
                <a:lnTo>
                  <a:pt x="261" y="25"/>
                </a:lnTo>
                <a:lnTo>
                  <a:pt x="236" y="33"/>
                </a:lnTo>
                <a:lnTo>
                  <a:pt x="219" y="33"/>
                </a:lnTo>
                <a:lnTo>
                  <a:pt x="193" y="33"/>
                </a:lnTo>
                <a:lnTo>
                  <a:pt x="168" y="42"/>
                </a:lnTo>
                <a:lnTo>
                  <a:pt x="143" y="42"/>
                </a:lnTo>
                <a:lnTo>
                  <a:pt x="126" y="42"/>
                </a:lnTo>
                <a:lnTo>
                  <a:pt x="118" y="42"/>
                </a:lnTo>
                <a:lnTo>
                  <a:pt x="109" y="0"/>
                </a:lnTo>
                <a:lnTo>
                  <a:pt x="0" y="92"/>
                </a:lnTo>
                <a:lnTo>
                  <a:pt x="135" y="133"/>
                </a:lnTo>
                <a:lnTo>
                  <a:pt x="126" y="92"/>
                </a:lnTo>
                <a:lnTo>
                  <a:pt x="151" y="83"/>
                </a:lnTo>
                <a:lnTo>
                  <a:pt x="168" y="83"/>
                </a:lnTo>
                <a:lnTo>
                  <a:pt x="193" y="75"/>
                </a:lnTo>
                <a:lnTo>
                  <a:pt x="219" y="75"/>
                </a:lnTo>
                <a:lnTo>
                  <a:pt x="236" y="75"/>
                </a:lnTo>
                <a:lnTo>
                  <a:pt x="261" y="75"/>
                </a:lnTo>
                <a:lnTo>
                  <a:pt x="286" y="75"/>
                </a:lnTo>
                <a:lnTo>
                  <a:pt x="303" y="67"/>
                </a:lnTo>
                <a:lnTo>
                  <a:pt x="328" y="67"/>
                </a:lnTo>
                <a:lnTo>
                  <a:pt x="328" y="25"/>
                </a:lnTo>
                <a:close/>
              </a:path>
            </a:pathLst>
          </a:custGeom>
          <a:solidFill>
            <a:srgbClr val="FF7C80"/>
          </a:solidFill>
          <a:ln w="12700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65"/>
          <p:cNvSpPr>
            <a:spLocks noChangeArrowheads="1"/>
          </p:cNvSpPr>
          <p:nvPr/>
        </p:nvSpPr>
        <p:spPr bwMode="auto">
          <a:xfrm>
            <a:off x="3827463" y="2708275"/>
            <a:ext cx="54292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sz="1400" b="0" u="none" dirty="0" err="1">
                <a:solidFill>
                  <a:srgbClr val="000000"/>
                </a:solidFill>
                <a:latin typeface="Arial" charset="0"/>
              </a:rPr>
              <a:t>PLtetR</a:t>
            </a:r>
            <a:endParaRPr lang="en-US" dirty="0"/>
          </a:p>
        </p:txBody>
      </p:sp>
      <p:sp>
        <p:nvSpPr>
          <p:cNvPr id="130" name="Freeform 68"/>
          <p:cNvSpPr>
            <a:spLocks/>
          </p:cNvSpPr>
          <p:nvPr/>
        </p:nvSpPr>
        <p:spPr bwMode="auto">
          <a:xfrm rot="19840856" flipH="1">
            <a:off x="1735138" y="5495925"/>
            <a:ext cx="195263" cy="346075"/>
          </a:xfrm>
          <a:custGeom>
            <a:avLst/>
            <a:gdLst>
              <a:gd name="T0" fmla="*/ 51 w 123"/>
              <a:gd name="T1" fmla="*/ 0 h 218"/>
              <a:gd name="T2" fmla="*/ 43 w 123"/>
              <a:gd name="T3" fmla="*/ 23 h 218"/>
              <a:gd name="T4" fmla="*/ 43 w 123"/>
              <a:gd name="T5" fmla="*/ 45 h 218"/>
              <a:gd name="T6" fmla="*/ 43 w 123"/>
              <a:gd name="T7" fmla="*/ 68 h 218"/>
              <a:gd name="T8" fmla="*/ 36 w 123"/>
              <a:gd name="T9" fmla="*/ 90 h 218"/>
              <a:gd name="T10" fmla="*/ 36 w 123"/>
              <a:gd name="T11" fmla="*/ 98 h 218"/>
              <a:gd name="T12" fmla="*/ 0 w 123"/>
              <a:gd name="T13" fmla="*/ 98 h 218"/>
              <a:gd name="T14" fmla="*/ 58 w 123"/>
              <a:gd name="T15" fmla="*/ 218 h 218"/>
              <a:gd name="T16" fmla="*/ 123 w 123"/>
              <a:gd name="T17" fmla="*/ 105 h 218"/>
              <a:gd name="T18" fmla="*/ 80 w 123"/>
              <a:gd name="T19" fmla="*/ 98 h 218"/>
              <a:gd name="T20" fmla="*/ 80 w 123"/>
              <a:gd name="T21" fmla="*/ 75 h 218"/>
              <a:gd name="T22" fmla="*/ 80 w 123"/>
              <a:gd name="T23" fmla="*/ 60 h 218"/>
              <a:gd name="T24" fmla="*/ 87 w 123"/>
              <a:gd name="T25" fmla="*/ 38 h 218"/>
              <a:gd name="T26" fmla="*/ 87 w 123"/>
              <a:gd name="T27" fmla="*/ 15 h 218"/>
              <a:gd name="T28" fmla="*/ 87 w 123"/>
              <a:gd name="T29" fmla="*/ 8 h 218"/>
              <a:gd name="T30" fmla="*/ 51 w 123"/>
              <a:gd name="T31" fmla="*/ 0 h 21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23"/>
              <a:gd name="T49" fmla="*/ 0 h 218"/>
              <a:gd name="T50" fmla="*/ 123 w 123"/>
              <a:gd name="T51" fmla="*/ 218 h 21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23" h="218">
                <a:moveTo>
                  <a:pt x="51" y="0"/>
                </a:moveTo>
                <a:lnTo>
                  <a:pt x="43" y="23"/>
                </a:lnTo>
                <a:lnTo>
                  <a:pt x="43" y="45"/>
                </a:lnTo>
                <a:lnTo>
                  <a:pt x="43" y="68"/>
                </a:lnTo>
                <a:lnTo>
                  <a:pt x="36" y="90"/>
                </a:lnTo>
                <a:lnTo>
                  <a:pt x="36" y="98"/>
                </a:lnTo>
                <a:lnTo>
                  <a:pt x="0" y="98"/>
                </a:lnTo>
                <a:lnTo>
                  <a:pt x="58" y="218"/>
                </a:lnTo>
                <a:lnTo>
                  <a:pt x="123" y="105"/>
                </a:lnTo>
                <a:lnTo>
                  <a:pt x="80" y="98"/>
                </a:lnTo>
                <a:lnTo>
                  <a:pt x="80" y="75"/>
                </a:lnTo>
                <a:lnTo>
                  <a:pt x="80" y="60"/>
                </a:lnTo>
                <a:lnTo>
                  <a:pt x="87" y="38"/>
                </a:lnTo>
                <a:lnTo>
                  <a:pt x="87" y="15"/>
                </a:lnTo>
                <a:lnTo>
                  <a:pt x="87" y="8"/>
                </a:lnTo>
                <a:lnTo>
                  <a:pt x="51" y="0"/>
                </a:lnTo>
                <a:close/>
              </a:path>
            </a:pathLst>
          </a:custGeom>
          <a:solidFill>
            <a:srgbClr val="FFBDBF"/>
          </a:solidFill>
          <a:ln w="11113">
            <a:solidFill>
              <a:srgbClr val="FF7C8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Freeform 44"/>
          <p:cNvSpPr>
            <a:spLocks/>
          </p:cNvSpPr>
          <p:nvPr/>
        </p:nvSpPr>
        <p:spPr bwMode="auto">
          <a:xfrm rot="20102097">
            <a:off x="5567839" y="4101381"/>
            <a:ext cx="146050" cy="66675"/>
          </a:xfrm>
          <a:custGeom>
            <a:avLst/>
            <a:gdLst>
              <a:gd name="T0" fmla="*/ 84 w 92"/>
              <a:gd name="T1" fmla="*/ 0 h 42"/>
              <a:gd name="T2" fmla="*/ 92 w 92"/>
              <a:gd name="T3" fmla="*/ 25 h 42"/>
              <a:gd name="T4" fmla="*/ 92 w 92"/>
              <a:gd name="T5" fmla="*/ 33 h 42"/>
              <a:gd name="T6" fmla="*/ 0 w 92"/>
              <a:gd name="T7" fmla="*/ 42 h 42"/>
              <a:gd name="T8" fmla="*/ 0 w 92"/>
              <a:gd name="T9" fmla="*/ 17 h 42"/>
              <a:gd name="T10" fmla="*/ 0 w 92"/>
              <a:gd name="T11" fmla="*/ 8 h 42"/>
              <a:gd name="T12" fmla="*/ 84 w 92"/>
              <a:gd name="T13" fmla="*/ 0 h 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92"/>
              <a:gd name="T22" fmla="*/ 0 h 42"/>
              <a:gd name="T23" fmla="*/ 92 w 92"/>
              <a:gd name="T24" fmla="*/ 42 h 4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92" h="42">
                <a:moveTo>
                  <a:pt x="84" y="0"/>
                </a:moveTo>
                <a:lnTo>
                  <a:pt x="92" y="25"/>
                </a:lnTo>
                <a:lnTo>
                  <a:pt x="92" y="33"/>
                </a:lnTo>
                <a:lnTo>
                  <a:pt x="0" y="42"/>
                </a:lnTo>
                <a:lnTo>
                  <a:pt x="0" y="17"/>
                </a:lnTo>
                <a:lnTo>
                  <a:pt x="0" y="8"/>
                </a:lnTo>
                <a:lnTo>
                  <a:pt x="84" y="0"/>
                </a:lnTo>
                <a:close/>
              </a:path>
            </a:pathLst>
          </a:custGeom>
          <a:solidFill>
            <a:srgbClr val="D000FF"/>
          </a:solidFill>
          <a:ln w="12700">
            <a:solidFill>
              <a:srgbClr val="D000FF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797337" y="3419296"/>
            <a:ext cx="2209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b="1" dirty="0" err="1" smtClean="0"/>
              <a:t>Xis-attB-GFP</a:t>
            </a:r>
            <a:r>
              <a:rPr lang="en-US" b="1" dirty="0" smtClean="0"/>
              <a:t> </a:t>
            </a:r>
            <a:r>
              <a:rPr lang="en-US" dirty="0" smtClean="0"/>
              <a:t>junction. want to make a protein across the junction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92537" y="5076825"/>
            <a:ext cx="34228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r>
              <a:rPr lang="en-US" b="1" dirty="0" smtClean="0"/>
              <a:t>GFP-</a:t>
            </a:r>
            <a:r>
              <a:rPr lang="en-US" b="1" dirty="0" err="1" smtClean="0"/>
              <a:t>attP</a:t>
            </a:r>
            <a:r>
              <a:rPr lang="en-US" b="1" dirty="0" smtClean="0"/>
              <a:t>-terminator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We want the </a:t>
            </a:r>
            <a:r>
              <a:rPr lang="en-US" dirty="0" err="1" smtClean="0"/>
              <a:t>attP</a:t>
            </a:r>
            <a:r>
              <a:rPr lang="en-US" dirty="0" smtClean="0"/>
              <a:t> and a transcriptional terminator to follow the GFP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First two designs shown are pretty similar. </a:t>
            </a:r>
          </a:p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Reasons for difference not clear.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 flipH="1">
            <a:off x="0" y="2819400"/>
            <a:ext cx="914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0" y="233880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b="1" dirty="0" smtClean="0">
                <a:latin typeface="Corbel"/>
                <a:cs typeface="Corbel"/>
              </a:rPr>
              <a:t>Design 4: </a:t>
            </a:r>
            <a:r>
              <a:rPr lang="en-US" dirty="0" err="1" smtClean="0">
                <a:latin typeface="Corbel"/>
                <a:cs typeface="Corbel"/>
              </a:rPr>
              <a:t>Xis-attB-GFP</a:t>
            </a:r>
            <a:r>
              <a:rPr lang="en-US" dirty="0" smtClean="0">
                <a:latin typeface="Corbel"/>
                <a:cs typeface="Corbel"/>
              </a:rPr>
              <a:t> junction (make a protein across the junction) and GFP-</a:t>
            </a:r>
            <a:r>
              <a:rPr lang="en-US" dirty="0" err="1" smtClean="0">
                <a:latin typeface="Corbel"/>
                <a:cs typeface="Corbel"/>
              </a:rPr>
              <a:t>attP</a:t>
            </a:r>
            <a:r>
              <a:rPr lang="en-US" dirty="0" smtClean="0">
                <a:latin typeface="Corbel"/>
                <a:cs typeface="Corbel"/>
              </a:rPr>
              <a:t>-terminator</a:t>
            </a:r>
            <a:endParaRPr lang="en-US" dirty="0">
              <a:latin typeface="Corbel"/>
              <a:cs typeface="Corbel"/>
            </a:endParaRPr>
          </a:p>
        </p:txBody>
      </p:sp>
      <p:sp>
        <p:nvSpPr>
          <p:cNvPr id="27" name="Right Arrow 26"/>
          <p:cNvSpPr/>
          <p:nvPr/>
        </p:nvSpPr>
        <p:spPr>
          <a:xfrm flipH="1">
            <a:off x="6553939" y="1681163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4725139" y="1681163"/>
            <a:ext cx="1143739" cy="657641"/>
          </a:xfrm>
          <a:prstGeom prst="rightArrow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5868878" y="1800642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34" name="Rectangle 43"/>
          <p:cNvSpPr>
            <a:spLocks noChangeArrowheads="1"/>
          </p:cNvSpPr>
          <p:nvPr/>
        </p:nvSpPr>
        <p:spPr bwMode="auto">
          <a:xfrm>
            <a:off x="4040078" y="1800642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1752600" y="1681163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6" name="Right Arrow 35"/>
          <p:cNvSpPr/>
          <p:nvPr/>
        </p:nvSpPr>
        <p:spPr>
          <a:xfrm>
            <a:off x="2896339" y="1681163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9" name="Bent Arrow 38"/>
          <p:cNvSpPr/>
          <p:nvPr/>
        </p:nvSpPr>
        <p:spPr>
          <a:xfrm>
            <a:off x="1753339" y="15240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133600" y="3733800"/>
            <a:ext cx="16002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2682875" y="3352800"/>
            <a:ext cx="431800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xis</a:t>
            </a: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3810000" y="3810000"/>
            <a:ext cx="3810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721100" y="3352800"/>
            <a:ext cx="546100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/>
              <a:t>attB</a:t>
            </a:r>
            <a:endParaRPr lang="en-US" b="0" u="none" dirty="0"/>
          </a:p>
        </p:txBody>
      </p:sp>
      <p:sp>
        <p:nvSpPr>
          <p:cNvPr id="42" name="Rectangle 8"/>
          <p:cNvSpPr>
            <a:spLocks noChangeArrowheads="1"/>
          </p:cNvSpPr>
          <p:nvPr/>
        </p:nvSpPr>
        <p:spPr bwMode="auto">
          <a:xfrm>
            <a:off x="4191000" y="38100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181475" y="33528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/>
              <a:t>rbs</a:t>
            </a:r>
            <a:endParaRPr lang="en-US" b="0" u="none" dirty="0"/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4419600" y="3733800"/>
            <a:ext cx="2590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5410200" y="33528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gfp</a:t>
            </a:r>
          </a:p>
        </p:txBody>
      </p:sp>
      <p:sp>
        <p:nvSpPr>
          <p:cNvPr id="46" name="Line 12"/>
          <p:cNvSpPr>
            <a:spLocks noChangeShapeType="1"/>
          </p:cNvSpPr>
          <p:nvPr/>
        </p:nvSpPr>
        <p:spPr bwMode="auto">
          <a:xfrm>
            <a:off x="685800" y="3886200"/>
            <a:ext cx="7772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14"/>
          <p:cNvSpPr>
            <a:spLocks noChangeArrowheads="1"/>
          </p:cNvSpPr>
          <p:nvPr/>
        </p:nvSpPr>
        <p:spPr bwMode="auto">
          <a:xfrm>
            <a:off x="7924800" y="38100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7391400" y="3810000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7351713" y="3352800"/>
            <a:ext cx="62547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attP*</a:t>
            </a:r>
          </a:p>
        </p:txBody>
      </p:sp>
      <p:sp>
        <p:nvSpPr>
          <p:cNvPr id="50" name="Rectangle 17"/>
          <p:cNvSpPr>
            <a:spLocks noChangeArrowheads="1"/>
          </p:cNvSpPr>
          <p:nvPr/>
        </p:nvSpPr>
        <p:spPr bwMode="auto">
          <a:xfrm>
            <a:off x="1905000" y="38100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1743075" y="33528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52" name="Rectangle 19"/>
          <p:cNvSpPr>
            <a:spLocks noChangeArrowheads="1"/>
          </p:cNvSpPr>
          <p:nvPr/>
        </p:nvSpPr>
        <p:spPr bwMode="auto">
          <a:xfrm>
            <a:off x="1066800" y="3810000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 Box 20"/>
          <p:cNvSpPr txBox="1">
            <a:spLocks noChangeArrowheads="1"/>
          </p:cNvSpPr>
          <p:nvPr/>
        </p:nvSpPr>
        <p:spPr bwMode="auto">
          <a:xfrm>
            <a:off x="958850" y="3352800"/>
            <a:ext cx="81756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PLtetO</a:t>
            </a:r>
          </a:p>
        </p:txBody>
      </p:sp>
      <p:sp>
        <p:nvSpPr>
          <p:cNvPr id="54" name="Rectangle 21"/>
          <p:cNvSpPr>
            <a:spLocks noChangeArrowheads="1"/>
          </p:cNvSpPr>
          <p:nvPr/>
        </p:nvSpPr>
        <p:spPr bwMode="auto">
          <a:xfrm flipV="1">
            <a:off x="3048000" y="3886200"/>
            <a:ext cx="1447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Rectangle 22"/>
          <p:cNvSpPr>
            <a:spLocks noChangeArrowheads="1"/>
          </p:cNvSpPr>
          <p:nvPr/>
        </p:nvSpPr>
        <p:spPr bwMode="auto">
          <a:xfrm>
            <a:off x="2819400" y="38862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23"/>
          <p:cNvSpPr txBox="1">
            <a:spLocks noChangeArrowheads="1"/>
          </p:cNvSpPr>
          <p:nvPr/>
        </p:nvSpPr>
        <p:spPr bwMode="auto">
          <a:xfrm>
            <a:off x="2657475" y="40386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57" name="Text Box 24"/>
          <p:cNvSpPr txBox="1">
            <a:spLocks noChangeArrowheads="1"/>
          </p:cNvSpPr>
          <p:nvPr/>
        </p:nvSpPr>
        <p:spPr bwMode="auto">
          <a:xfrm>
            <a:off x="3549650" y="4038600"/>
            <a:ext cx="477838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int*</a:t>
            </a:r>
          </a:p>
        </p:txBody>
      </p:sp>
      <p:sp>
        <p:nvSpPr>
          <p:cNvPr id="58" name="Text Box 33"/>
          <p:cNvSpPr txBox="1">
            <a:spLocks noChangeArrowheads="1"/>
          </p:cNvSpPr>
          <p:nvPr/>
        </p:nvSpPr>
        <p:spPr bwMode="auto">
          <a:xfrm>
            <a:off x="7848600" y="3352800"/>
            <a:ext cx="35401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t0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0" y="4355068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b="1" dirty="0" smtClean="0">
                <a:latin typeface="Corbel"/>
                <a:cs typeface="Corbel"/>
              </a:rPr>
              <a:t>Design 5: </a:t>
            </a:r>
            <a:r>
              <a:rPr lang="en-US" dirty="0" smtClean="0">
                <a:latin typeface="Corbel"/>
                <a:cs typeface="Corbel"/>
              </a:rPr>
              <a:t>Put </a:t>
            </a:r>
            <a:r>
              <a:rPr lang="en-US" dirty="0" err="1" smtClean="0">
                <a:latin typeface="Corbel"/>
                <a:cs typeface="Corbel"/>
              </a:rPr>
              <a:t>int</a:t>
            </a:r>
            <a:r>
              <a:rPr lang="en-US" dirty="0" smtClean="0">
                <a:latin typeface="Corbel"/>
                <a:cs typeface="Corbel"/>
              </a:rPr>
              <a:t> in same </a:t>
            </a:r>
            <a:r>
              <a:rPr lang="en-US" dirty="0" err="1" smtClean="0">
                <a:latin typeface="Corbel"/>
                <a:cs typeface="Corbel"/>
              </a:rPr>
              <a:t>operon</a:t>
            </a:r>
            <a:r>
              <a:rPr lang="en-US" dirty="0" smtClean="0">
                <a:latin typeface="Corbel"/>
                <a:cs typeface="Corbel"/>
              </a:rPr>
              <a:t> as GFP</a:t>
            </a:r>
            <a:endParaRPr lang="en-US" b="1" dirty="0" smtClean="0">
              <a:latin typeface="Corbel"/>
              <a:cs typeface="Corbel"/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latin typeface="Corbel"/>
                <a:cs typeface="Corbel"/>
              </a:rPr>
              <a:t>What was done with overlaps?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Corbel"/>
                <a:cs typeface="Corbel"/>
              </a:rPr>
              <a:t>Is there enough </a:t>
            </a:r>
            <a:r>
              <a:rPr lang="en-US" dirty="0" err="1" smtClean="0">
                <a:latin typeface="Corbel"/>
                <a:cs typeface="Corbel"/>
              </a:rPr>
              <a:t>int</a:t>
            </a:r>
            <a:r>
              <a:rPr lang="en-US" dirty="0" smtClean="0">
                <a:latin typeface="Corbel"/>
                <a:cs typeface="Corbel"/>
              </a:rPr>
              <a:t>?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Corbel"/>
                <a:cs typeface="Corbel"/>
              </a:rPr>
              <a:t>Was this built (what about the Blue Heron constructs)?</a:t>
            </a:r>
          </a:p>
          <a:p>
            <a:pPr eaLnBrk="1" hangingPunct="1">
              <a:buFontTx/>
              <a:buNone/>
            </a:pPr>
            <a:r>
              <a:rPr lang="en-US" dirty="0" err="1" smtClean="0">
                <a:latin typeface="Corbel"/>
                <a:cs typeface="Corbel"/>
              </a:rPr>
              <a:t>Int</a:t>
            </a:r>
            <a:r>
              <a:rPr lang="en-US" dirty="0" smtClean="0">
                <a:latin typeface="Corbel"/>
                <a:cs typeface="Corbel"/>
              </a:rPr>
              <a:t> binding read-through?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Corbel"/>
                <a:cs typeface="Corbel"/>
              </a:rPr>
              <a:t>What is the right strain?</a:t>
            </a:r>
          </a:p>
          <a:p>
            <a:pPr eaLnBrk="1" hangingPunct="1">
              <a:buFontTx/>
              <a:buNone/>
            </a:pPr>
            <a:r>
              <a:rPr lang="en-US" dirty="0" smtClean="0">
                <a:latin typeface="Corbel"/>
                <a:cs typeface="Corbel"/>
              </a:rPr>
              <a:t>*</a:t>
            </a:r>
            <a:r>
              <a:rPr lang="en-US" dirty="0" err="1" smtClean="0">
                <a:latin typeface="Corbel"/>
                <a:cs typeface="Corbel"/>
              </a:rPr>
              <a:t>int</a:t>
            </a:r>
            <a:r>
              <a:rPr lang="en-US" dirty="0" smtClean="0">
                <a:latin typeface="Corbel"/>
                <a:cs typeface="Corbel"/>
              </a:rPr>
              <a:t> </a:t>
            </a:r>
            <a:r>
              <a:rPr lang="en-US" b="0" u="none" dirty="0" smtClean="0">
                <a:latin typeface="Corbel"/>
                <a:cs typeface="Corbel"/>
              </a:rPr>
              <a:t>58 </a:t>
            </a:r>
            <a:r>
              <a:rPr lang="en-US" b="0" u="none" dirty="0" err="1" smtClean="0">
                <a:latin typeface="Corbel"/>
                <a:cs typeface="Corbel"/>
              </a:rPr>
              <a:t>aa</a:t>
            </a:r>
            <a:r>
              <a:rPr lang="en-US" b="0" u="none" dirty="0" smtClean="0">
                <a:latin typeface="Corbel"/>
                <a:cs typeface="Corbel"/>
              </a:rPr>
              <a:t> coding region to allow GFP in same </a:t>
            </a:r>
            <a:r>
              <a:rPr lang="en-US" b="0" u="none" dirty="0" err="1" smtClean="0">
                <a:latin typeface="Corbel"/>
                <a:cs typeface="Corbel"/>
              </a:rPr>
              <a:t>operon</a:t>
            </a:r>
            <a:r>
              <a:rPr lang="en-US" b="0" u="none" dirty="0" smtClean="0">
                <a:latin typeface="Corbel"/>
                <a:cs typeface="Corbel"/>
              </a:rPr>
              <a:t>; why?</a:t>
            </a:r>
            <a:endParaRPr lang="en-US" dirty="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P22: </a:t>
            </a:r>
            <a:r>
              <a:rPr lang="en-US" sz="2400" b="1" dirty="0" err="1" smtClean="0">
                <a:latin typeface="Corbel" charset="0"/>
                <a:ea typeface="Corbel" charset="0"/>
                <a:cs typeface="Corbel" charset="0"/>
              </a:rPr>
              <a:t>xis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, </a:t>
            </a:r>
            <a:r>
              <a:rPr lang="en-US" sz="2400" b="1" dirty="0" err="1" smtClean="0">
                <a:latin typeface="Corbel" charset="0"/>
                <a:ea typeface="Corbel" charset="0"/>
                <a:cs typeface="Corbel" charset="0"/>
              </a:rPr>
              <a:t>attB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, </a:t>
            </a:r>
            <a:r>
              <a:rPr lang="en-US" sz="2400" b="1" dirty="0" err="1" smtClean="0">
                <a:latin typeface="Corbel" charset="0"/>
                <a:ea typeface="Corbel" charset="0"/>
                <a:cs typeface="Corbel" charset="0"/>
              </a:rPr>
              <a:t>gfp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 junction  </a:t>
            </a: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2133600" y="2306637"/>
            <a:ext cx="16002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2682875" y="1925637"/>
            <a:ext cx="431800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xis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3810000" y="2382837"/>
            <a:ext cx="3810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3721100" y="1925637"/>
            <a:ext cx="546100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/>
              <a:t>attB</a:t>
            </a:r>
            <a:endParaRPr lang="en-US" b="0" u="none" dirty="0"/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4191000" y="2382837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4181475" y="1925637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/>
              <a:t>rbs</a:t>
            </a:r>
            <a:endParaRPr lang="en-US" b="0" u="none" dirty="0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4419600" y="2306637"/>
            <a:ext cx="2590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5410200" y="1925637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gfp</a:t>
            </a:r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>
            <a:off x="685800" y="2459037"/>
            <a:ext cx="7772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7924800" y="2382837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7391400" y="2382837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16"/>
          <p:cNvSpPr txBox="1">
            <a:spLocks noChangeArrowheads="1"/>
          </p:cNvSpPr>
          <p:nvPr/>
        </p:nvSpPr>
        <p:spPr bwMode="auto">
          <a:xfrm>
            <a:off x="7351713" y="1925637"/>
            <a:ext cx="62547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attP*</a:t>
            </a:r>
          </a:p>
        </p:txBody>
      </p:sp>
      <p:sp>
        <p:nvSpPr>
          <p:cNvPr id="47" name="Rectangle 17"/>
          <p:cNvSpPr>
            <a:spLocks noChangeArrowheads="1"/>
          </p:cNvSpPr>
          <p:nvPr/>
        </p:nvSpPr>
        <p:spPr bwMode="auto">
          <a:xfrm>
            <a:off x="1905000" y="2382837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1743075" y="1925637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1066800" y="2382837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20"/>
          <p:cNvSpPr txBox="1">
            <a:spLocks noChangeArrowheads="1"/>
          </p:cNvSpPr>
          <p:nvPr/>
        </p:nvSpPr>
        <p:spPr bwMode="auto">
          <a:xfrm>
            <a:off x="958850" y="1925637"/>
            <a:ext cx="81756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PLtetO</a:t>
            </a:r>
          </a:p>
        </p:txBody>
      </p:sp>
      <p:sp>
        <p:nvSpPr>
          <p:cNvPr id="51" name="Rectangle 21"/>
          <p:cNvSpPr>
            <a:spLocks noChangeArrowheads="1"/>
          </p:cNvSpPr>
          <p:nvPr/>
        </p:nvSpPr>
        <p:spPr bwMode="auto">
          <a:xfrm flipV="1">
            <a:off x="3048000" y="2459037"/>
            <a:ext cx="1447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2819400" y="2459037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 Box 23"/>
          <p:cNvSpPr txBox="1">
            <a:spLocks noChangeArrowheads="1"/>
          </p:cNvSpPr>
          <p:nvPr/>
        </p:nvSpPr>
        <p:spPr bwMode="auto">
          <a:xfrm>
            <a:off x="2657475" y="2611437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54" name="Text Box 24"/>
          <p:cNvSpPr txBox="1">
            <a:spLocks noChangeArrowheads="1"/>
          </p:cNvSpPr>
          <p:nvPr/>
        </p:nvSpPr>
        <p:spPr bwMode="auto">
          <a:xfrm>
            <a:off x="3549650" y="2611437"/>
            <a:ext cx="477838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int*</a:t>
            </a:r>
          </a:p>
        </p:txBody>
      </p:sp>
      <p:sp>
        <p:nvSpPr>
          <p:cNvPr id="55" name="Line 25"/>
          <p:cNvSpPr>
            <a:spLocks noChangeShapeType="1"/>
          </p:cNvSpPr>
          <p:nvPr/>
        </p:nvSpPr>
        <p:spPr bwMode="auto">
          <a:xfrm flipH="1">
            <a:off x="457200" y="2992437"/>
            <a:ext cx="29718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26"/>
          <p:cNvSpPr>
            <a:spLocks noChangeShapeType="1"/>
          </p:cNvSpPr>
          <p:nvPr/>
        </p:nvSpPr>
        <p:spPr bwMode="auto">
          <a:xfrm>
            <a:off x="5181600" y="2992437"/>
            <a:ext cx="3276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27"/>
          <p:cNvSpPr txBox="1">
            <a:spLocks noChangeArrowheads="1"/>
          </p:cNvSpPr>
          <p:nvPr/>
        </p:nvSpPr>
        <p:spPr bwMode="auto">
          <a:xfrm>
            <a:off x="533400" y="3373437"/>
            <a:ext cx="7702550" cy="11223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F--T--M--S--*--*--                                          M—R—K—G-   </a:t>
            </a:r>
          </a:p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--H--D--K--L--I--T--Q--R--I--R--N--A--K--V--V--K--E--A--A--Y--A--*--</a:t>
            </a:r>
          </a:p>
          <a:p>
            <a:pPr algn="l">
              <a:buFontTx/>
              <a:buNone/>
            </a:pPr>
            <a:endParaRPr lang="en-US" b="0" u="none">
              <a:latin typeface="SimSun" pitchFamily="2" charset="-122"/>
            </a:endParaRPr>
          </a:p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ttcatgacaagctaataacgcagcgcattcgtaatgcgaaggtcgttaaggaggcagcctatgcgtaagga</a:t>
            </a:r>
          </a:p>
        </p:txBody>
      </p:sp>
      <p:sp>
        <p:nvSpPr>
          <p:cNvPr id="58" name="Line 28"/>
          <p:cNvSpPr>
            <a:spLocks noChangeShapeType="1"/>
          </p:cNvSpPr>
          <p:nvPr/>
        </p:nvSpPr>
        <p:spPr bwMode="auto">
          <a:xfrm>
            <a:off x="2590800" y="4059237"/>
            <a:ext cx="2667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lg" len="sm"/>
            <a:tailEnd type="diamond" w="lg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Rectangle 29"/>
          <p:cNvSpPr>
            <a:spLocks noChangeArrowheads="1"/>
          </p:cNvSpPr>
          <p:nvPr/>
        </p:nvSpPr>
        <p:spPr bwMode="auto">
          <a:xfrm>
            <a:off x="3581400" y="3898900"/>
            <a:ext cx="590550" cy="312737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>
                <a:latin typeface="SimSun" pitchFamily="2" charset="-122"/>
              </a:rPr>
              <a:t>attB</a:t>
            </a:r>
          </a:p>
        </p:txBody>
      </p:sp>
      <p:sp>
        <p:nvSpPr>
          <p:cNvPr id="60" name="Line 30"/>
          <p:cNvSpPr>
            <a:spLocks noChangeShapeType="1"/>
          </p:cNvSpPr>
          <p:nvPr/>
        </p:nvSpPr>
        <p:spPr bwMode="auto">
          <a:xfrm>
            <a:off x="5334000" y="4059237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lg" len="sm"/>
            <a:tailEnd type="diamond" w="lg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31"/>
          <p:cNvSpPr>
            <a:spLocks noChangeArrowheads="1"/>
          </p:cNvSpPr>
          <p:nvPr/>
        </p:nvSpPr>
        <p:spPr bwMode="auto">
          <a:xfrm>
            <a:off x="5454650" y="3898900"/>
            <a:ext cx="488950" cy="312737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>
                <a:latin typeface="SimSun" pitchFamily="2" charset="-122"/>
              </a:rPr>
              <a:t>rbs</a:t>
            </a:r>
          </a:p>
        </p:txBody>
      </p:sp>
      <p:sp>
        <p:nvSpPr>
          <p:cNvPr id="62" name="Text Box 33"/>
          <p:cNvSpPr txBox="1">
            <a:spLocks noChangeArrowheads="1"/>
          </p:cNvSpPr>
          <p:nvPr/>
        </p:nvSpPr>
        <p:spPr bwMode="auto">
          <a:xfrm>
            <a:off x="7848600" y="1925637"/>
            <a:ext cx="35401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t0</a:t>
            </a:r>
          </a:p>
        </p:txBody>
      </p:sp>
      <p:sp>
        <p:nvSpPr>
          <p:cNvPr id="63" name="Line 35"/>
          <p:cNvSpPr>
            <a:spLocks noChangeShapeType="1"/>
          </p:cNvSpPr>
          <p:nvPr/>
        </p:nvSpPr>
        <p:spPr bwMode="auto">
          <a:xfrm>
            <a:off x="3390900" y="4262437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Line 36"/>
          <p:cNvSpPr>
            <a:spLocks noChangeShapeType="1"/>
          </p:cNvSpPr>
          <p:nvPr/>
        </p:nvSpPr>
        <p:spPr bwMode="auto">
          <a:xfrm>
            <a:off x="3403600" y="4478337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P22: </a:t>
            </a:r>
            <a:r>
              <a:rPr lang="en-US" sz="2400" b="1" dirty="0" err="1" smtClean="0">
                <a:latin typeface="Corbel" charset="0"/>
                <a:ea typeface="Corbel" charset="0"/>
                <a:cs typeface="Corbel" charset="0"/>
              </a:rPr>
              <a:t>gfp-attP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 junction</a:t>
            </a: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2133600" y="2306637"/>
            <a:ext cx="16002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2682875" y="1925637"/>
            <a:ext cx="431800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xis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3810000" y="2382837"/>
            <a:ext cx="3810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3721100" y="1925637"/>
            <a:ext cx="546100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/>
              <a:t>attB</a:t>
            </a:r>
            <a:endParaRPr lang="en-US" b="0" u="none" dirty="0"/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4191000" y="2382837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4181475" y="1925637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/>
              <a:t>rbs</a:t>
            </a:r>
            <a:endParaRPr lang="en-US" b="0" u="none" dirty="0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4419600" y="2306637"/>
            <a:ext cx="2590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5410200" y="1925637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gfp</a:t>
            </a:r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>
            <a:off x="685800" y="2459037"/>
            <a:ext cx="7772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7924800" y="2382837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7391400" y="2382837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16"/>
          <p:cNvSpPr txBox="1">
            <a:spLocks noChangeArrowheads="1"/>
          </p:cNvSpPr>
          <p:nvPr/>
        </p:nvSpPr>
        <p:spPr bwMode="auto">
          <a:xfrm>
            <a:off x="7351713" y="1925637"/>
            <a:ext cx="62547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attP*</a:t>
            </a:r>
          </a:p>
        </p:txBody>
      </p:sp>
      <p:sp>
        <p:nvSpPr>
          <p:cNvPr id="47" name="Rectangle 17"/>
          <p:cNvSpPr>
            <a:spLocks noChangeArrowheads="1"/>
          </p:cNvSpPr>
          <p:nvPr/>
        </p:nvSpPr>
        <p:spPr bwMode="auto">
          <a:xfrm>
            <a:off x="1905000" y="2382837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1743075" y="1925637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1066800" y="2382837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20"/>
          <p:cNvSpPr txBox="1">
            <a:spLocks noChangeArrowheads="1"/>
          </p:cNvSpPr>
          <p:nvPr/>
        </p:nvSpPr>
        <p:spPr bwMode="auto">
          <a:xfrm>
            <a:off x="958850" y="1925637"/>
            <a:ext cx="81756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PLtetO</a:t>
            </a:r>
          </a:p>
        </p:txBody>
      </p:sp>
      <p:sp>
        <p:nvSpPr>
          <p:cNvPr id="51" name="Rectangle 21"/>
          <p:cNvSpPr>
            <a:spLocks noChangeArrowheads="1"/>
          </p:cNvSpPr>
          <p:nvPr/>
        </p:nvSpPr>
        <p:spPr bwMode="auto">
          <a:xfrm flipV="1">
            <a:off x="3048000" y="2459037"/>
            <a:ext cx="1447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2819400" y="2459037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 Box 23"/>
          <p:cNvSpPr txBox="1">
            <a:spLocks noChangeArrowheads="1"/>
          </p:cNvSpPr>
          <p:nvPr/>
        </p:nvSpPr>
        <p:spPr bwMode="auto">
          <a:xfrm>
            <a:off x="2657475" y="2611437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54" name="Text Box 24"/>
          <p:cNvSpPr txBox="1">
            <a:spLocks noChangeArrowheads="1"/>
          </p:cNvSpPr>
          <p:nvPr/>
        </p:nvSpPr>
        <p:spPr bwMode="auto">
          <a:xfrm>
            <a:off x="3549650" y="2611437"/>
            <a:ext cx="477838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int*</a:t>
            </a:r>
          </a:p>
        </p:txBody>
      </p:sp>
      <p:sp>
        <p:nvSpPr>
          <p:cNvPr id="62" name="Text Box 33"/>
          <p:cNvSpPr txBox="1">
            <a:spLocks noChangeArrowheads="1"/>
          </p:cNvSpPr>
          <p:nvPr/>
        </p:nvSpPr>
        <p:spPr bwMode="auto">
          <a:xfrm>
            <a:off x="7848600" y="1925637"/>
            <a:ext cx="35401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t0</a:t>
            </a: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381000" y="3581400"/>
            <a:ext cx="7600950" cy="22018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0" u="none" dirty="0">
                <a:latin typeface="SimSun" pitchFamily="2" charset="-122"/>
              </a:rPr>
              <a:t>A--*--*--</a:t>
            </a:r>
          </a:p>
          <a:p>
            <a:pPr algn="l">
              <a:buFontTx/>
              <a:buNone/>
            </a:pPr>
            <a:r>
              <a:rPr lang="en-US" b="0" u="none" dirty="0">
                <a:latin typeface="SimSun" pitchFamily="2" charset="-122"/>
              </a:rPr>
              <a:t>   </a:t>
            </a:r>
            <a:r>
              <a:rPr lang="en-US" b="0" u="none" dirty="0" err="1">
                <a:latin typeface="SimSun" pitchFamily="2" charset="-122"/>
              </a:rPr>
              <a:t>taataatttttggtacttctgtcccaaatatgtcccacagtaaaaataaggaaggcacgaataatacgt</a:t>
            </a:r>
            <a:r>
              <a:rPr lang="en-US" b="0" u="none" dirty="0">
                <a:latin typeface="SimSun" pitchFamily="2" charset="-122"/>
              </a:rPr>
              <a:t>\</a:t>
            </a:r>
          </a:p>
          <a:p>
            <a:pPr algn="l">
              <a:buFontTx/>
              <a:buNone/>
            </a:pPr>
            <a:r>
              <a:rPr lang="en-US" b="0" u="none" dirty="0" err="1">
                <a:latin typeface="SimSun" pitchFamily="2" charset="-122"/>
              </a:rPr>
              <a:t>Aagtatttgatttaactggtgccgataataggagacgaacctacgaccttcgcattacgaattataagaact</a:t>
            </a:r>
            <a:r>
              <a:rPr lang="en-US" b="0" u="none" dirty="0">
                <a:latin typeface="SimSun" pitchFamily="2" charset="-122"/>
              </a:rPr>
              <a:t>\</a:t>
            </a:r>
          </a:p>
          <a:p>
            <a:pPr algn="l">
              <a:buFontTx/>
              <a:buNone/>
            </a:pPr>
            <a:r>
              <a:rPr lang="en-US" b="0" u="none" dirty="0" err="1">
                <a:latin typeface="SimSun" pitchFamily="2" charset="-122"/>
              </a:rPr>
              <a:t>accttttaagtcaacaacataccacgtcatacctgcgctcacacgtcccatcttcgaaagacatgcaaagcc</a:t>
            </a:r>
            <a:r>
              <a:rPr lang="en-US" b="0" u="none" dirty="0">
                <a:latin typeface="SimSun" pitchFamily="2" charset="-122"/>
              </a:rPr>
              <a:t>\</a:t>
            </a:r>
          </a:p>
          <a:p>
            <a:pPr algn="l">
              <a:buFontTx/>
              <a:buNone/>
            </a:pPr>
            <a:r>
              <a:rPr lang="en-US" b="0" u="none" dirty="0" err="1">
                <a:latin typeface="SimSun" pitchFamily="2" charset="-122"/>
              </a:rPr>
              <a:t>ttgcaaaccgatgcaaagatttgtatgtcccatttttgtcccaaaccacttag</a:t>
            </a:r>
            <a:endParaRPr lang="en-US" b="0" u="none" dirty="0">
              <a:latin typeface="SimSun" pitchFamily="2" charset="-122"/>
            </a:endParaRPr>
          </a:p>
          <a:p>
            <a:pPr algn="l">
              <a:buFontTx/>
              <a:buNone/>
            </a:pPr>
            <a:r>
              <a:rPr lang="en-US" b="0" u="none" dirty="0">
                <a:latin typeface="SimSun" pitchFamily="2" charset="-122"/>
              </a:rPr>
              <a:t>Terminator</a:t>
            </a:r>
          </a:p>
          <a:p>
            <a:pPr algn="l">
              <a:buFontTx/>
              <a:buNone/>
            </a:pPr>
            <a:r>
              <a:rPr lang="en-US" b="0" u="none" dirty="0" err="1">
                <a:latin typeface="SimSun" pitchFamily="2" charset="-122"/>
              </a:rPr>
              <a:t>ggcatcaaataaaacgaaaggctcagtcgaaagactgggcctttcgttttatctgttgtttgtcggtgaacg</a:t>
            </a:r>
            <a:r>
              <a:rPr lang="en-US" b="0" u="none" dirty="0">
                <a:latin typeface="SimSun" pitchFamily="2" charset="-122"/>
              </a:rPr>
              <a:t>\</a:t>
            </a:r>
          </a:p>
          <a:p>
            <a:pPr algn="l">
              <a:buFontTx/>
              <a:buNone/>
            </a:pPr>
            <a:r>
              <a:rPr lang="en-US" b="0" u="none" dirty="0" err="1">
                <a:latin typeface="SimSun" pitchFamily="2" charset="-122"/>
              </a:rPr>
              <a:t>ctctcctgagtaggacaaatccgcc</a:t>
            </a:r>
            <a:endParaRPr lang="en-US" b="0" u="none" dirty="0">
              <a:latin typeface="SimSun" pitchFamily="2" charset="-122"/>
            </a:endParaRPr>
          </a:p>
        </p:txBody>
      </p:sp>
      <p:sp>
        <p:nvSpPr>
          <p:cNvPr id="34" name="Line 24"/>
          <p:cNvSpPr>
            <a:spLocks noChangeShapeType="1"/>
          </p:cNvSpPr>
          <p:nvPr/>
        </p:nvSpPr>
        <p:spPr bwMode="auto">
          <a:xfrm flipH="1">
            <a:off x="762000" y="2971800"/>
            <a:ext cx="6324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25"/>
          <p:cNvSpPr>
            <a:spLocks noChangeShapeType="1"/>
          </p:cNvSpPr>
          <p:nvPr/>
        </p:nvSpPr>
        <p:spPr bwMode="auto">
          <a:xfrm>
            <a:off x="8610600" y="2971800"/>
            <a:ext cx="1524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err="1" smtClean="0">
                <a:latin typeface="Corbel" charset="0"/>
                <a:ea typeface="Corbel" charset="0"/>
                <a:cs typeface="Corbel" charset="0"/>
              </a:rPr>
              <a:t>Lamba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 bit: </a:t>
            </a:r>
            <a:r>
              <a:rPr lang="en-US" sz="2400" b="1" dirty="0" err="1" smtClean="0">
                <a:latin typeface="Corbel" charset="0"/>
                <a:ea typeface="Corbel" charset="0"/>
                <a:cs typeface="Corbel" charset="0"/>
              </a:rPr>
              <a:t>xis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, </a:t>
            </a:r>
            <a:r>
              <a:rPr lang="en-US" sz="2400" b="1" dirty="0" err="1" smtClean="0">
                <a:latin typeface="Corbel" charset="0"/>
                <a:ea typeface="Corbel" charset="0"/>
                <a:cs typeface="Corbel" charset="0"/>
              </a:rPr>
              <a:t>attB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, </a:t>
            </a:r>
            <a:r>
              <a:rPr lang="en-US" sz="2400" b="1" dirty="0" err="1" smtClean="0">
                <a:latin typeface="Corbel" charset="0"/>
                <a:ea typeface="Corbel" charset="0"/>
                <a:cs typeface="Corbel" charset="0"/>
              </a:rPr>
              <a:t>gfp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 junction  </a:t>
            </a:r>
          </a:p>
          <a:p>
            <a:pPr algn="ctr"/>
            <a:endParaRPr lang="en-US" sz="2400" b="1" dirty="0" smtClean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209800" y="2286000"/>
            <a:ext cx="16002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674938" y="1905000"/>
            <a:ext cx="60007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>
                <a:latin typeface="Symbol" charset="2"/>
              </a:rPr>
              <a:t>l</a:t>
            </a:r>
            <a:r>
              <a:rPr lang="en-US" b="0" u="none"/>
              <a:t> xis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886200" y="2362200"/>
            <a:ext cx="3810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657600" y="1905000"/>
            <a:ext cx="827088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>
                <a:latin typeface="Symbol" charset="2"/>
              </a:rPr>
              <a:t>l</a:t>
            </a:r>
            <a:r>
              <a:rPr lang="en-US" b="0" u="none"/>
              <a:t> attB1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4267200" y="23622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4495800" y="2286000"/>
            <a:ext cx="2590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5486400" y="19050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gfp</a:t>
            </a:r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762000" y="2438400"/>
            <a:ext cx="7772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8001000" y="23622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7467600" y="2362200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7183438" y="1905000"/>
            <a:ext cx="871537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>
                <a:latin typeface="Symbol" charset="2"/>
              </a:rPr>
              <a:t>l</a:t>
            </a:r>
            <a:r>
              <a:rPr lang="en-US" b="0" u="none"/>
              <a:t> attP1’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1981200" y="23622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1819275" y="19050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1143000" y="2362200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035050" y="1905000"/>
            <a:ext cx="81756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 dirty="0" err="1"/>
              <a:t>PLtetO</a:t>
            </a:r>
            <a:endParaRPr lang="en-US" b="0" u="none" dirty="0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 flipV="1">
            <a:off x="3124200" y="2438400"/>
            <a:ext cx="1447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895600" y="24384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733675" y="25908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3625850" y="2590800"/>
            <a:ext cx="477838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int*</a:t>
            </a:r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H="1">
            <a:off x="533400" y="2971800"/>
            <a:ext cx="29718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57800" y="2971800"/>
            <a:ext cx="3276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609600" y="3352800"/>
            <a:ext cx="7296150" cy="1662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K--A--K--S--*--*--                                      M—R—K—G-   </a:t>
            </a:r>
          </a:p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-R--R--S--H—N—N—K—F—V—Q—K—S—R—L—R—R—Q—A--Y—A--*</a:t>
            </a:r>
          </a:p>
          <a:p>
            <a:pPr algn="l">
              <a:buFontTx/>
              <a:buNone/>
            </a:pPr>
            <a:endParaRPr lang="en-US" b="0" u="none">
              <a:latin typeface="SimSun" pitchFamily="2" charset="-122"/>
            </a:endParaRPr>
          </a:p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AAGGCGAAGTCAtaataACAAGTTTGTACAAAAAAGCAGGCTaaggaggcaggcctatgcgtaagga</a:t>
            </a:r>
          </a:p>
          <a:p>
            <a:pPr algn="l">
              <a:buFontTx/>
              <a:buNone/>
            </a:pPr>
            <a:endParaRPr lang="en-US" b="0" u="none">
              <a:latin typeface="SimSun" pitchFamily="2" charset="-122"/>
            </a:endParaRPr>
          </a:p>
          <a:p>
            <a:pPr algn="l">
              <a:buFontTx/>
              <a:buNone/>
            </a:pPr>
            <a:endParaRPr lang="en-US" b="0" u="none">
              <a:latin typeface="SimSun" pitchFamily="2" charset="-122"/>
            </a:endParaRPr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2438400" y="4038600"/>
            <a:ext cx="2514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lg" len="sm"/>
            <a:tailEnd type="diamond" w="lg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3606800" y="3878263"/>
            <a:ext cx="692150" cy="312737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>
                <a:latin typeface="SimSun" pitchFamily="2" charset="-122"/>
              </a:rPr>
              <a:t>attB1</a:t>
            </a:r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4953000" y="4038600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lg" len="sm"/>
            <a:tailEnd type="diamond" w="lg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5073650" y="3878263"/>
            <a:ext cx="488950" cy="312737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>
                <a:latin typeface="SimSun" pitchFamily="2" charset="-122"/>
              </a:rPr>
              <a:t>rbs</a:t>
            </a: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7924800" y="1905000"/>
            <a:ext cx="35401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t0</a:t>
            </a:r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3238500" y="4267200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3251200" y="4483100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4105275" y="16002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Lambda: </a:t>
            </a:r>
            <a:r>
              <a:rPr lang="en-US" sz="2400" b="1" dirty="0" err="1" smtClean="0">
                <a:latin typeface="Corbel" charset="0"/>
                <a:ea typeface="Corbel" charset="0"/>
                <a:cs typeface="Corbel" charset="0"/>
              </a:rPr>
              <a:t>gfp-attP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 junction</a:t>
            </a:r>
          </a:p>
        </p:txBody>
      </p:sp>
      <p:sp>
        <p:nvSpPr>
          <p:cNvPr id="83" name="Line 23"/>
          <p:cNvSpPr>
            <a:spLocks noChangeShapeType="1"/>
          </p:cNvSpPr>
          <p:nvPr/>
        </p:nvSpPr>
        <p:spPr bwMode="auto">
          <a:xfrm flipH="1">
            <a:off x="152400" y="3021012"/>
            <a:ext cx="63246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24"/>
          <p:cNvSpPr>
            <a:spLocks noChangeShapeType="1"/>
          </p:cNvSpPr>
          <p:nvPr/>
        </p:nvSpPr>
        <p:spPr bwMode="auto">
          <a:xfrm>
            <a:off x="8001000" y="3021012"/>
            <a:ext cx="1524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Text Box 26"/>
          <p:cNvSpPr txBox="1">
            <a:spLocks noChangeArrowheads="1"/>
          </p:cNvSpPr>
          <p:nvPr/>
        </p:nvSpPr>
        <p:spPr bwMode="auto">
          <a:xfrm>
            <a:off x="228600" y="3630612"/>
            <a:ext cx="7804150" cy="19319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A--*--*--</a:t>
            </a:r>
          </a:p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   taataacatagtgactggatatgttgtgttttacagtattatgtagtctgttttttatgcaaaatctaatt\</a:t>
            </a:r>
          </a:p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Taatatattgatatttatatcattttacgtttctcgttca(gcttttttgtacaaacttg)gcattataaaaaa\</a:t>
            </a:r>
          </a:p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gcattgctcatcaatttgttgcaacgaacaggtcactatcagtcaaaataaaatcattattt</a:t>
            </a:r>
          </a:p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Terminator</a:t>
            </a:r>
          </a:p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ggcatcaaataaaacgaaaggctcagtcgaaagactgggcctttcgttttatctgttgtttgtcggtgaacgct\</a:t>
            </a:r>
          </a:p>
          <a:p>
            <a:pPr algn="l">
              <a:buFontTx/>
              <a:buNone/>
            </a:pPr>
            <a:r>
              <a:rPr lang="en-US" b="0" u="none">
                <a:latin typeface="SimSun" pitchFamily="2" charset="-122"/>
              </a:rPr>
              <a:t>ctcctgagtaggacaaatccgcc</a:t>
            </a:r>
          </a:p>
        </p:txBody>
      </p:sp>
      <p:sp>
        <p:nvSpPr>
          <p:cNvPr id="88" name="Line 28"/>
          <p:cNvSpPr>
            <a:spLocks noChangeShapeType="1"/>
          </p:cNvSpPr>
          <p:nvPr/>
        </p:nvSpPr>
        <p:spPr bwMode="auto">
          <a:xfrm>
            <a:off x="5295900" y="4252912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29"/>
          <p:cNvSpPr>
            <a:spLocks noChangeShapeType="1"/>
          </p:cNvSpPr>
          <p:nvPr/>
        </p:nvSpPr>
        <p:spPr bwMode="auto">
          <a:xfrm>
            <a:off x="5308600" y="4468812"/>
            <a:ext cx="685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3"/>
          <p:cNvSpPr>
            <a:spLocks noChangeArrowheads="1"/>
          </p:cNvSpPr>
          <p:nvPr/>
        </p:nvSpPr>
        <p:spPr bwMode="auto">
          <a:xfrm>
            <a:off x="2209800" y="2286000"/>
            <a:ext cx="16002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Text Box 4"/>
          <p:cNvSpPr txBox="1">
            <a:spLocks noChangeArrowheads="1"/>
          </p:cNvSpPr>
          <p:nvPr/>
        </p:nvSpPr>
        <p:spPr bwMode="auto">
          <a:xfrm>
            <a:off x="2674938" y="1905000"/>
            <a:ext cx="60007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>
                <a:latin typeface="Symbol" charset="2"/>
              </a:rPr>
              <a:t>l</a:t>
            </a:r>
            <a:r>
              <a:rPr lang="en-US" b="0" u="none"/>
              <a:t> xis</a:t>
            </a:r>
          </a:p>
        </p:txBody>
      </p:sp>
      <p:sp>
        <p:nvSpPr>
          <p:cNvPr id="92" name="Rectangle 5"/>
          <p:cNvSpPr>
            <a:spLocks noChangeArrowheads="1"/>
          </p:cNvSpPr>
          <p:nvPr/>
        </p:nvSpPr>
        <p:spPr bwMode="auto">
          <a:xfrm>
            <a:off x="3886200" y="2362200"/>
            <a:ext cx="3810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Text Box 6"/>
          <p:cNvSpPr txBox="1">
            <a:spLocks noChangeArrowheads="1"/>
          </p:cNvSpPr>
          <p:nvPr/>
        </p:nvSpPr>
        <p:spPr bwMode="auto">
          <a:xfrm>
            <a:off x="3657600" y="1905000"/>
            <a:ext cx="827088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>
                <a:latin typeface="Symbol" charset="2"/>
              </a:rPr>
              <a:t>l</a:t>
            </a:r>
            <a:r>
              <a:rPr lang="en-US" b="0" u="none"/>
              <a:t> attB1</a:t>
            </a:r>
          </a:p>
        </p:txBody>
      </p:sp>
      <p:sp>
        <p:nvSpPr>
          <p:cNvPr id="94" name="Rectangle 7"/>
          <p:cNvSpPr>
            <a:spLocks noChangeArrowheads="1"/>
          </p:cNvSpPr>
          <p:nvPr/>
        </p:nvSpPr>
        <p:spPr bwMode="auto">
          <a:xfrm>
            <a:off x="4267200" y="23622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9"/>
          <p:cNvSpPr>
            <a:spLocks noChangeArrowheads="1"/>
          </p:cNvSpPr>
          <p:nvPr/>
        </p:nvSpPr>
        <p:spPr bwMode="auto">
          <a:xfrm>
            <a:off x="4495800" y="2286000"/>
            <a:ext cx="2590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Text Box 10"/>
          <p:cNvSpPr txBox="1">
            <a:spLocks noChangeArrowheads="1"/>
          </p:cNvSpPr>
          <p:nvPr/>
        </p:nvSpPr>
        <p:spPr bwMode="auto">
          <a:xfrm>
            <a:off x="5486400" y="19050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gfp</a:t>
            </a:r>
          </a:p>
        </p:txBody>
      </p:sp>
      <p:sp>
        <p:nvSpPr>
          <p:cNvPr id="97" name="Line 11"/>
          <p:cNvSpPr>
            <a:spLocks noChangeShapeType="1"/>
          </p:cNvSpPr>
          <p:nvPr/>
        </p:nvSpPr>
        <p:spPr bwMode="auto">
          <a:xfrm>
            <a:off x="762000" y="2438400"/>
            <a:ext cx="7772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12"/>
          <p:cNvSpPr>
            <a:spLocks noChangeArrowheads="1"/>
          </p:cNvSpPr>
          <p:nvPr/>
        </p:nvSpPr>
        <p:spPr bwMode="auto">
          <a:xfrm>
            <a:off x="8001000" y="23622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13"/>
          <p:cNvSpPr>
            <a:spLocks noChangeArrowheads="1"/>
          </p:cNvSpPr>
          <p:nvPr/>
        </p:nvSpPr>
        <p:spPr bwMode="auto">
          <a:xfrm>
            <a:off x="7467600" y="2362200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Text Box 14"/>
          <p:cNvSpPr txBox="1">
            <a:spLocks noChangeArrowheads="1"/>
          </p:cNvSpPr>
          <p:nvPr/>
        </p:nvSpPr>
        <p:spPr bwMode="auto">
          <a:xfrm>
            <a:off x="7183438" y="1905000"/>
            <a:ext cx="871537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>
                <a:latin typeface="Symbol" charset="2"/>
              </a:rPr>
              <a:t>l</a:t>
            </a:r>
            <a:r>
              <a:rPr lang="en-US" b="0" u="none"/>
              <a:t> attP1’</a:t>
            </a:r>
          </a:p>
        </p:txBody>
      </p:sp>
      <p:sp>
        <p:nvSpPr>
          <p:cNvPr id="101" name="Rectangle 15"/>
          <p:cNvSpPr>
            <a:spLocks noChangeArrowheads="1"/>
          </p:cNvSpPr>
          <p:nvPr/>
        </p:nvSpPr>
        <p:spPr bwMode="auto">
          <a:xfrm>
            <a:off x="1981200" y="23622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Text Box 16"/>
          <p:cNvSpPr txBox="1">
            <a:spLocks noChangeArrowheads="1"/>
          </p:cNvSpPr>
          <p:nvPr/>
        </p:nvSpPr>
        <p:spPr bwMode="auto">
          <a:xfrm>
            <a:off x="1819275" y="19050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103" name="Rectangle 17"/>
          <p:cNvSpPr>
            <a:spLocks noChangeArrowheads="1"/>
          </p:cNvSpPr>
          <p:nvPr/>
        </p:nvSpPr>
        <p:spPr bwMode="auto">
          <a:xfrm>
            <a:off x="1143000" y="2362200"/>
            <a:ext cx="533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Text Box 18"/>
          <p:cNvSpPr txBox="1">
            <a:spLocks noChangeArrowheads="1"/>
          </p:cNvSpPr>
          <p:nvPr/>
        </p:nvSpPr>
        <p:spPr bwMode="auto">
          <a:xfrm>
            <a:off x="1035050" y="1905000"/>
            <a:ext cx="81756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PLtetO</a:t>
            </a:r>
          </a:p>
        </p:txBody>
      </p:sp>
      <p:sp>
        <p:nvSpPr>
          <p:cNvPr id="105" name="Rectangle 19"/>
          <p:cNvSpPr>
            <a:spLocks noChangeArrowheads="1"/>
          </p:cNvSpPr>
          <p:nvPr/>
        </p:nvSpPr>
        <p:spPr bwMode="auto">
          <a:xfrm flipV="1">
            <a:off x="3124200" y="2438400"/>
            <a:ext cx="1447800" cy="1524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20"/>
          <p:cNvSpPr>
            <a:spLocks noChangeArrowheads="1"/>
          </p:cNvSpPr>
          <p:nvPr/>
        </p:nvSpPr>
        <p:spPr bwMode="auto">
          <a:xfrm>
            <a:off x="2895600" y="2438400"/>
            <a:ext cx="152400" cy="76200"/>
          </a:xfrm>
          <a:prstGeom prst="rect">
            <a:avLst/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Text Box 21"/>
          <p:cNvSpPr txBox="1">
            <a:spLocks noChangeArrowheads="1"/>
          </p:cNvSpPr>
          <p:nvPr/>
        </p:nvSpPr>
        <p:spPr bwMode="auto">
          <a:xfrm>
            <a:off x="2733675" y="25908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  <p:sp>
        <p:nvSpPr>
          <p:cNvPr id="108" name="Text Box 22"/>
          <p:cNvSpPr txBox="1">
            <a:spLocks noChangeArrowheads="1"/>
          </p:cNvSpPr>
          <p:nvPr/>
        </p:nvSpPr>
        <p:spPr bwMode="auto">
          <a:xfrm>
            <a:off x="3625850" y="2590800"/>
            <a:ext cx="477838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int*</a:t>
            </a:r>
          </a:p>
        </p:txBody>
      </p:sp>
      <p:sp>
        <p:nvSpPr>
          <p:cNvPr id="109" name="Text Box 30"/>
          <p:cNvSpPr txBox="1">
            <a:spLocks noChangeArrowheads="1"/>
          </p:cNvSpPr>
          <p:nvPr/>
        </p:nvSpPr>
        <p:spPr bwMode="auto">
          <a:xfrm>
            <a:off x="7924800" y="1905000"/>
            <a:ext cx="354013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t0</a:t>
            </a:r>
          </a:p>
        </p:txBody>
      </p:sp>
      <p:sp>
        <p:nvSpPr>
          <p:cNvPr id="110" name="Text Box 8"/>
          <p:cNvSpPr txBox="1">
            <a:spLocks noChangeArrowheads="1"/>
          </p:cNvSpPr>
          <p:nvPr/>
        </p:nvSpPr>
        <p:spPr bwMode="auto">
          <a:xfrm>
            <a:off x="4105275" y="1600200"/>
            <a:ext cx="466725" cy="3127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None/>
            </a:pPr>
            <a:r>
              <a:rPr lang="en-US" b="0" u="none"/>
              <a:t>rbs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u="sng" dirty="0" smtClean="0">
                <a:latin typeface="Corbel" charset="0"/>
                <a:ea typeface="Corbel" charset="0"/>
                <a:cs typeface="Corbel" charset="0"/>
              </a:rPr>
              <a:t>How did this work, and what was the problem?</a:t>
            </a:r>
            <a:endParaRPr lang="en-US" sz="2400" u="sng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21" name="Text Box 4"/>
          <p:cNvSpPr txBox="1">
            <a:spLocks noChangeAspect="1" noChangeArrowheads="1"/>
          </p:cNvSpPr>
          <p:nvPr/>
        </p:nvSpPr>
        <p:spPr bwMode="auto">
          <a:xfrm>
            <a:off x="1371600" y="3035300"/>
            <a:ext cx="617538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chemeClr val="tx2"/>
                </a:solidFill>
              </a:rPr>
              <a:t>Int</a:t>
            </a:r>
            <a:r>
              <a:rPr lang="en-US" sz="2400" b="0" u="none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22" name="Line 5"/>
          <p:cNvSpPr>
            <a:spLocks noChangeAspect="1" noChangeShapeType="1"/>
          </p:cNvSpPr>
          <p:nvPr/>
        </p:nvSpPr>
        <p:spPr bwMode="auto">
          <a:xfrm>
            <a:off x="990600" y="2971800"/>
            <a:ext cx="68580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7"/>
          <p:cNvSpPr>
            <a:spLocks noChangeAspect="1" noChangeShapeType="1"/>
          </p:cNvSpPr>
          <p:nvPr/>
        </p:nvSpPr>
        <p:spPr bwMode="auto">
          <a:xfrm>
            <a:off x="1052513" y="2628900"/>
            <a:ext cx="342900" cy="1588"/>
          </a:xfrm>
          <a:prstGeom prst="line">
            <a:avLst/>
          </a:prstGeom>
          <a:noFill/>
          <a:ln w="28575">
            <a:solidFill>
              <a:srgbClr val="AEB2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9"/>
          <p:cNvSpPr>
            <a:spLocks noChangeAspect="1" noChangeArrowheads="1"/>
          </p:cNvSpPr>
          <p:nvPr/>
        </p:nvSpPr>
        <p:spPr bwMode="auto">
          <a:xfrm>
            <a:off x="1966913" y="2728913"/>
            <a:ext cx="342900" cy="22860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25" name="Rectangle 10"/>
          <p:cNvSpPr>
            <a:spLocks noChangeAspect="1" noChangeArrowheads="1"/>
          </p:cNvSpPr>
          <p:nvPr/>
        </p:nvSpPr>
        <p:spPr bwMode="auto">
          <a:xfrm>
            <a:off x="4229100" y="2747963"/>
            <a:ext cx="342900" cy="22860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 rot="10800000">
            <a:off x="1828800" y="1981200"/>
            <a:ext cx="533400" cy="304800"/>
            <a:chOff x="3552" y="940"/>
            <a:chExt cx="336" cy="192"/>
          </a:xfrm>
        </p:grpSpPr>
        <p:sp>
          <p:nvSpPr>
            <p:cNvPr id="27" name="Line 22"/>
            <p:cNvSpPr>
              <a:spLocks noChangeShapeType="1"/>
            </p:cNvSpPr>
            <p:nvPr/>
          </p:nvSpPr>
          <p:spPr bwMode="auto">
            <a:xfrm>
              <a:off x="3888" y="940"/>
              <a:ext cx="0" cy="192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3"/>
            <p:cNvSpPr>
              <a:spLocks noChangeShapeType="1"/>
            </p:cNvSpPr>
            <p:nvPr/>
          </p:nvSpPr>
          <p:spPr bwMode="auto">
            <a:xfrm flipH="1">
              <a:off x="3552" y="1036"/>
              <a:ext cx="336" cy="0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 rot="10800000">
            <a:off x="6248400" y="1981200"/>
            <a:ext cx="533400" cy="304800"/>
            <a:chOff x="3552" y="940"/>
            <a:chExt cx="336" cy="192"/>
          </a:xfrm>
        </p:grpSpPr>
        <p:sp>
          <p:nvSpPr>
            <p:cNvPr id="30" name="Line 31"/>
            <p:cNvSpPr>
              <a:spLocks noChangeShapeType="1"/>
            </p:cNvSpPr>
            <p:nvPr/>
          </p:nvSpPr>
          <p:spPr bwMode="auto">
            <a:xfrm>
              <a:off x="3888" y="940"/>
              <a:ext cx="0" cy="192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2"/>
            <p:cNvSpPr>
              <a:spLocks noChangeShapeType="1"/>
            </p:cNvSpPr>
            <p:nvPr/>
          </p:nvSpPr>
          <p:spPr bwMode="auto">
            <a:xfrm flipH="1">
              <a:off x="3552" y="1036"/>
              <a:ext cx="336" cy="0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" name="Text Box 34"/>
          <p:cNvSpPr txBox="1">
            <a:spLocks noChangeAspect="1" noChangeArrowheads="1"/>
          </p:cNvSpPr>
          <p:nvPr/>
        </p:nvSpPr>
        <p:spPr bwMode="auto">
          <a:xfrm>
            <a:off x="2286000" y="3035300"/>
            <a:ext cx="617538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chemeClr val="tx2"/>
                </a:solidFill>
              </a:rPr>
              <a:t>Xis</a:t>
            </a:r>
            <a:r>
              <a:rPr lang="en-US" sz="2400" b="0" u="none" baseline="-25000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33" name="Text Box 35"/>
          <p:cNvSpPr txBox="1">
            <a:spLocks noChangeAspect="1" noChangeArrowheads="1"/>
          </p:cNvSpPr>
          <p:nvPr/>
        </p:nvSpPr>
        <p:spPr bwMode="auto">
          <a:xfrm>
            <a:off x="3649663" y="3048000"/>
            <a:ext cx="617537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rgbClr val="CC0099"/>
                </a:solidFill>
              </a:rPr>
              <a:t>Int</a:t>
            </a:r>
            <a:r>
              <a:rPr lang="en-US" sz="2400" b="0" u="none" baseline="-25000">
                <a:solidFill>
                  <a:srgbClr val="CC0099"/>
                </a:solidFill>
              </a:rPr>
              <a:t>2</a:t>
            </a:r>
          </a:p>
        </p:txBody>
      </p:sp>
      <p:sp>
        <p:nvSpPr>
          <p:cNvPr id="34" name="Text Box 36"/>
          <p:cNvSpPr txBox="1">
            <a:spLocks noChangeAspect="1" noChangeArrowheads="1"/>
          </p:cNvSpPr>
          <p:nvPr/>
        </p:nvSpPr>
        <p:spPr bwMode="auto">
          <a:xfrm>
            <a:off x="4564063" y="3048000"/>
            <a:ext cx="617537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rgbClr val="CC0099"/>
                </a:solidFill>
              </a:rPr>
              <a:t>Xis</a:t>
            </a:r>
            <a:r>
              <a:rPr lang="en-US" sz="2400" b="0" u="none" baseline="-25000">
                <a:solidFill>
                  <a:srgbClr val="CC0099"/>
                </a:solidFill>
              </a:rPr>
              <a:t>2</a:t>
            </a:r>
          </a:p>
        </p:txBody>
      </p:sp>
      <p:sp>
        <p:nvSpPr>
          <p:cNvPr id="35" name="Text Box 37"/>
          <p:cNvSpPr txBox="1">
            <a:spLocks noChangeAspect="1" noChangeArrowheads="1"/>
          </p:cNvSpPr>
          <p:nvPr/>
        </p:nvSpPr>
        <p:spPr bwMode="auto">
          <a:xfrm>
            <a:off x="5859463" y="3035300"/>
            <a:ext cx="617537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chemeClr val="accent2"/>
                </a:solidFill>
              </a:rPr>
              <a:t>Int</a:t>
            </a:r>
            <a:r>
              <a:rPr lang="en-US" sz="2400" b="0" u="none" baseline="-2500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36" name="Text Box 38"/>
          <p:cNvSpPr txBox="1">
            <a:spLocks noChangeAspect="1" noChangeArrowheads="1"/>
          </p:cNvSpPr>
          <p:nvPr/>
        </p:nvSpPr>
        <p:spPr bwMode="auto">
          <a:xfrm>
            <a:off x="6773863" y="3035300"/>
            <a:ext cx="617537" cy="4699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pPr marL="342900" indent="-342900" algn="l">
              <a:buFontTx/>
              <a:buNone/>
            </a:pPr>
            <a:r>
              <a:rPr lang="en-US" sz="2400" b="0" u="none">
                <a:solidFill>
                  <a:schemeClr val="accent2"/>
                </a:solidFill>
              </a:rPr>
              <a:t>Xis</a:t>
            </a:r>
            <a:r>
              <a:rPr lang="en-US" sz="2400" b="0" u="none" baseline="-2500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37" name="Rectangle 39" descr="Light horizontal"/>
          <p:cNvSpPr>
            <a:spLocks noChangeAspect="1" noChangeArrowheads="1"/>
          </p:cNvSpPr>
          <p:nvPr/>
        </p:nvSpPr>
        <p:spPr bwMode="auto">
          <a:xfrm>
            <a:off x="1981200" y="2971800"/>
            <a:ext cx="342900" cy="228600"/>
          </a:xfrm>
          <a:prstGeom prst="rect">
            <a:avLst/>
          </a:prstGeom>
          <a:pattFill prst="ltHorz">
            <a:fgClr>
              <a:schemeClr val="tx2"/>
            </a:fgClr>
            <a:bgClr>
              <a:srgbClr val="FFFFFF"/>
            </a:bgClr>
          </a:patt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/>
              <a:t>1</a:t>
            </a:r>
          </a:p>
        </p:txBody>
      </p:sp>
      <p:sp>
        <p:nvSpPr>
          <p:cNvPr id="38" name="Rectangle 41" descr="Light horizontal"/>
          <p:cNvSpPr>
            <a:spLocks noChangeAspect="1" noChangeArrowheads="1"/>
          </p:cNvSpPr>
          <p:nvPr/>
        </p:nvSpPr>
        <p:spPr bwMode="auto">
          <a:xfrm>
            <a:off x="4229100" y="2971800"/>
            <a:ext cx="342900" cy="228600"/>
          </a:xfrm>
          <a:prstGeom prst="rect">
            <a:avLst/>
          </a:prstGeom>
          <a:pattFill prst="ltHorz">
            <a:fgClr>
              <a:schemeClr val="tx2"/>
            </a:fgClr>
            <a:bgClr>
              <a:srgbClr val="FFFFFF"/>
            </a:bgClr>
          </a:patt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/>
              <a:t>1</a:t>
            </a:r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rot="10800000" flipH="1">
            <a:off x="1905000" y="3657600"/>
            <a:ext cx="533400" cy="0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4"/>
          <p:cNvSpPr>
            <a:spLocks noChangeShapeType="1"/>
          </p:cNvSpPr>
          <p:nvPr/>
        </p:nvSpPr>
        <p:spPr bwMode="auto">
          <a:xfrm>
            <a:off x="1600200" y="23622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5"/>
          <p:cNvSpPr>
            <a:spLocks noChangeShapeType="1"/>
          </p:cNvSpPr>
          <p:nvPr/>
        </p:nvSpPr>
        <p:spPr bwMode="auto">
          <a:xfrm flipV="1">
            <a:off x="1600200" y="23622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6"/>
          <p:cNvSpPr>
            <a:spLocks noChangeShapeType="1"/>
          </p:cNvSpPr>
          <p:nvPr/>
        </p:nvSpPr>
        <p:spPr bwMode="auto">
          <a:xfrm>
            <a:off x="2133600" y="2362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9"/>
          <p:cNvSpPr>
            <a:spLocks noChangeShapeType="1"/>
          </p:cNvSpPr>
          <p:nvPr/>
        </p:nvSpPr>
        <p:spPr bwMode="auto">
          <a:xfrm>
            <a:off x="1600200" y="2362200"/>
            <a:ext cx="5334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50"/>
          <p:cNvSpPr>
            <a:spLocks noChangeShapeType="1"/>
          </p:cNvSpPr>
          <p:nvPr/>
        </p:nvSpPr>
        <p:spPr bwMode="auto">
          <a:xfrm flipV="1">
            <a:off x="1600200" y="2346325"/>
            <a:ext cx="0" cy="609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51"/>
          <p:cNvSpPr>
            <a:spLocks noChangeShapeType="1"/>
          </p:cNvSpPr>
          <p:nvPr/>
        </p:nvSpPr>
        <p:spPr bwMode="auto">
          <a:xfrm>
            <a:off x="2133600" y="2362200"/>
            <a:ext cx="0" cy="22860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Line 52"/>
          <p:cNvSpPr>
            <a:spLocks noChangeShapeType="1"/>
          </p:cNvSpPr>
          <p:nvPr/>
        </p:nvSpPr>
        <p:spPr bwMode="auto">
          <a:xfrm>
            <a:off x="3886200" y="23622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53"/>
          <p:cNvSpPr>
            <a:spLocks noChangeShapeType="1"/>
          </p:cNvSpPr>
          <p:nvPr/>
        </p:nvSpPr>
        <p:spPr bwMode="auto">
          <a:xfrm flipV="1">
            <a:off x="3886200" y="23622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54"/>
          <p:cNvSpPr>
            <a:spLocks noChangeShapeType="1"/>
          </p:cNvSpPr>
          <p:nvPr/>
        </p:nvSpPr>
        <p:spPr bwMode="auto">
          <a:xfrm>
            <a:off x="4419600" y="2362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55"/>
          <p:cNvSpPr>
            <a:spLocks noChangeShapeType="1"/>
          </p:cNvSpPr>
          <p:nvPr/>
        </p:nvSpPr>
        <p:spPr bwMode="auto">
          <a:xfrm flipH="1">
            <a:off x="2209800" y="2362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Line 56"/>
          <p:cNvSpPr>
            <a:spLocks noChangeShapeType="1"/>
          </p:cNvSpPr>
          <p:nvPr/>
        </p:nvSpPr>
        <p:spPr bwMode="auto">
          <a:xfrm flipH="1" flipV="1">
            <a:off x="2667000" y="23622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Line 57"/>
          <p:cNvSpPr>
            <a:spLocks noChangeShapeType="1"/>
          </p:cNvSpPr>
          <p:nvPr/>
        </p:nvSpPr>
        <p:spPr bwMode="auto">
          <a:xfrm flipH="1">
            <a:off x="2209800" y="2362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8"/>
          <p:cNvSpPr>
            <a:spLocks noChangeShapeType="1"/>
          </p:cNvSpPr>
          <p:nvPr/>
        </p:nvSpPr>
        <p:spPr bwMode="auto">
          <a:xfrm rot="10800000" flipH="1">
            <a:off x="4191000" y="3657600"/>
            <a:ext cx="533400" cy="0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Rectangle 62"/>
          <p:cNvSpPr>
            <a:spLocks noChangeAspect="1" noChangeArrowheads="1"/>
          </p:cNvSpPr>
          <p:nvPr/>
        </p:nvSpPr>
        <p:spPr bwMode="auto">
          <a:xfrm>
            <a:off x="6438900" y="2743200"/>
            <a:ext cx="342900" cy="22860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56" name="Rectangle 67"/>
          <p:cNvSpPr>
            <a:spLocks noChangeAspect="1" noChangeArrowheads="1"/>
          </p:cNvSpPr>
          <p:nvPr/>
        </p:nvSpPr>
        <p:spPr bwMode="auto">
          <a:xfrm>
            <a:off x="1966913" y="2714625"/>
            <a:ext cx="395287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57" name="Rectangle 69"/>
          <p:cNvSpPr>
            <a:spLocks noChangeAspect="1" noChangeArrowheads="1"/>
          </p:cNvSpPr>
          <p:nvPr/>
        </p:nvSpPr>
        <p:spPr bwMode="auto">
          <a:xfrm>
            <a:off x="1752600" y="1981200"/>
            <a:ext cx="609600" cy="35242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58" name="Rectangle 16"/>
          <p:cNvSpPr>
            <a:spLocks noChangeAspect="1" noChangeArrowheads="1"/>
          </p:cNvSpPr>
          <p:nvPr/>
        </p:nvSpPr>
        <p:spPr bwMode="auto">
          <a:xfrm>
            <a:off x="1981200" y="2743200"/>
            <a:ext cx="342900" cy="228600"/>
          </a:xfrm>
          <a:prstGeom prst="rect">
            <a:avLst/>
          </a:prstGeom>
          <a:solidFill>
            <a:schemeClr val="tx2"/>
          </a:solidFill>
          <a:ln w="285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59" name="Rectangle 70"/>
          <p:cNvSpPr>
            <a:spLocks noChangeAspect="1" noChangeArrowheads="1"/>
          </p:cNvSpPr>
          <p:nvPr/>
        </p:nvSpPr>
        <p:spPr bwMode="auto">
          <a:xfrm>
            <a:off x="1981200" y="3000375"/>
            <a:ext cx="342900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60" name="Rectangle 71"/>
          <p:cNvSpPr>
            <a:spLocks noChangeAspect="1" noChangeArrowheads="1"/>
          </p:cNvSpPr>
          <p:nvPr/>
        </p:nvSpPr>
        <p:spPr bwMode="auto">
          <a:xfrm>
            <a:off x="4229100" y="2720975"/>
            <a:ext cx="342900" cy="228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342900" indent="-342900">
              <a:buFontTx/>
              <a:buNone/>
            </a:pPr>
            <a:r>
              <a:rPr lang="en-US" sz="2000" u="none">
                <a:solidFill>
                  <a:schemeClr val="bg1"/>
                </a:solidFill>
              </a:rPr>
              <a:t>1</a:t>
            </a:r>
          </a:p>
        </p:txBody>
      </p:sp>
      <p:grpSp>
        <p:nvGrpSpPr>
          <p:cNvPr id="4" name="Group 59"/>
          <p:cNvGrpSpPr>
            <a:grpSpLocks/>
          </p:cNvGrpSpPr>
          <p:nvPr/>
        </p:nvGrpSpPr>
        <p:grpSpPr bwMode="auto">
          <a:xfrm rot="10800000">
            <a:off x="1828800" y="1981200"/>
            <a:ext cx="533400" cy="304800"/>
            <a:chOff x="3552" y="940"/>
            <a:chExt cx="336" cy="192"/>
          </a:xfrm>
        </p:grpSpPr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3888" y="940"/>
              <a:ext cx="0" cy="192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61"/>
            <p:cNvSpPr>
              <a:spLocks noChangeShapeType="1"/>
            </p:cNvSpPr>
            <p:nvPr/>
          </p:nvSpPr>
          <p:spPr bwMode="auto">
            <a:xfrm flipH="1">
              <a:off x="3552" y="1036"/>
              <a:ext cx="336" cy="0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" name="Line 72"/>
          <p:cNvSpPr>
            <a:spLocks noChangeShapeType="1"/>
          </p:cNvSpPr>
          <p:nvPr/>
        </p:nvSpPr>
        <p:spPr bwMode="auto">
          <a:xfrm rot="10800000" flipH="1">
            <a:off x="1905000" y="3657600"/>
            <a:ext cx="5334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Line 6"/>
          <p:cNvSpPr>
            <a:spLocks noChangeAspect="1" noChangeShapeType="1"/>
          </p:cNvSpPr>
          <p:nvPr/>
        </p:nvSpPr>
        <p:spPr bwMode="auto">
          <a:xfrm flipV="1">
            <a:off x="3390900" y="2628900"/>
            <a:ext cx="1587" cy="342900"/>
          </a:xfrm>
          <a:prstGeom prst="line">
            <a:avLst/>
          </a:prstGeom>
          <a:noFill/>
          <a:ln w="28575">
            <a:solidFill>
              <a:srgbClr val="AEB2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Line 7"/>
          <p:cNvSpPr>
            <a:spLocks noChangeAspect="1" noChangeShapeType="1"/>
          </p:cNvSpPr>
          <p:nvPr/>
        </p:nvSpPr>
        <p:spPr bwMode="auto">
          <a:xfrm>
            <a:off x="3390900" y="2628900"/>
            <a:ext cx="342900" cy="1588"/>
          </a:xfrm>
          <a:prstGeom prst="line">
            <a:avLst/>
          </a:prstGeom>
          <a:noFill/>
          <a:ln w="28575">
            <a:solidFill>
              <a:srgbClr val="AEB2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Line 6"/>
          <p:cNvSpPr>
            <a:spLocks noChangeAspect="1" noChangeShapeType="1"/>
          </p:cNvSpPr>
          <p:nvPr/>
        </p:nvSpPr>
        <p:spPr bwMode="auto">
          <a:xfrm flipV="1">
            <a:off x="1065213" y="2628901"/>
            <a:ext cx="1587" cy="342900"/>
          </a:xfrm>
          <a:prstGeom prst="line">
            <a:avLst/>
          </a:prstGeom>
          <a:noFill/>
          <a:ln w="28575">
            <a:solidFill>
              <a:srgbClr val="AEB2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3"/>
          <p:cNvSpPr txBox="1">
            <a:spLocks noChangeArrowheads="1"/>
          </p:cNvSpPr>
          <p:nvPr/>
        </p:nvSpPr>
        <p:spPr bwMode="auto">
          <a:xfrm>
            <a:off x="0" y="3505200"/>
            <a:ext cx="9144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rbel"/>
                <a:ea typeface="ＭＳ Ｐゴシック" charset="-128"/>
                <a:cs typeface="Corbel"/>
              </a:rPr>
              <a:t>Counting mechanism: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rbel"/>
                <a:ea typeface="ＭＳ Ｐゴシック" charset="-128"/>
                <a:cs typeface="Corbel"/>
              </a:rPr>
              <a:t>Initial state: 	0  0  0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rbel"/>
                <a:ea typeface="ＭＳ Ｐゴシック" charset="-128"/>
                <a:cs typeface="Corbel"/>
              </a:rPr>
              <a:t>Pulse 1: 		1  0  0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rbel"/>
                <a:ea typeface="ＭＳ Ｐゴシック" charset="-128"/>
                <a:cs typeface="Corbel"/>
              </a:rPr>
              <a:t>Pulse 2: 		0  1  0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rbel"/>
                <a:ea typeface="ＭＳ Ｐゴシック" charset="-128"/>
                <a:cs typeface="Corbel"/>
              </a:rPr>
              <a:t>etc.		 .  .  .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–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rbel"/>
              <a:ea typeface="ＭＳ Ｐゴシック" charset="-128"/>
              <a:cs typeface="Corbe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/>
                <a:ea typeface="ＭＳ Ｐゴシック" charset="-128"/>
                <a:cs typeface="Corbel"/>
              </a:rPr>
              <a:t>Race condition problems between each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/>
                <a:ea typeface="ＭＳ Ｐゴシック" charset="-128"/>
                <a:cs typeface="Corbel"/>
              </a:rPr>
              <a:t>Int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/>
                <a:ea typeface="ＭＳ Ｐゴシック" charset="-128"/>
                <a:cs typeface="Corbel"/>
              </a:rPr>
              <a:t> and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/>
                <a:ea typeface="ＭＳ Ｐゴシック" charset="-128"/>
                <a:cs typeface="Corbel"/>
              </a:rPr>
              <a:t>Xis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rbel"/>
                <a:ea typeface="ＭＳ Ｐゴシック" charset="-128"/>
                <a:cs typeface="Corbel"/>
              </a:rPr>
              <a:t>:</a:t>
            </a:r>
          </a:p>
          <a:p>
            <a:pPr marL="1257300" lvl="2" indent="-342900" defTabSz="9144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sz="2000" kern="0" dirty="0">
                <a:solidFill>
                  <a:srgbClr val="FF0000"/>
                </a:solidFill>
                <a:latin typeface="Corbel"/>
                <a:cs typeface="Corbel"/>
              </a:rPr>
              <a:t>O</a:t>
            </a:r>
            <a:r>
              <a:rPr lang="en-US" sz="2000" kern="0" dirty="0" smtClean="0">
                <a:solidFill>
                  <a:srgbClr val="FF0000"/>
                </a:solidFill>
                <a:latin typeface="Corbel"/>
                <a:cs typeface="Corbel"/>
              </a:rPr>
              <a:t>rdering of signal arrival for an input is critical for correct behavior	</a:t>
            </a:r>
          </a:p>
          <a:p>
            <a:pPr marL="1257300" lvl="2" indent="-342900" defTabSz="9144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sz="2000" kern="0" dirty="0" smtClean="0">
                <a:solidFill>
                  <a:srgbClr val="FF0000"/>
                </a:solidFill>
                <a:latin typeface="Corbel"/>
                <a:cs typeface="Corbel"/>
              </a:rPr>
              <a:t>Possible erroneous outputs caused by latency?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rbel"/>
              <a:ea typeface="ＭＳ Ｐゴシック" charset="-128"/>
              <a:cs typeface="Corbel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0" y="64886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Design 1. Slide 59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 autoUpdateAnimBg="0"/>
      <p:bldP spid="38" grpId="0" animBg="1" autoUpdateAnimBg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0" grpId="0" animBg="1"/>
      <p:bldP spid="52" grpId="0" animBg="1"/>
      <p:bldP spid="53" grpId="0" animBg="1"/>
      <p:bldP spid="54" grpId="0" animBg="1"/>
      <p:bldP spid="56" grpId="0" animBg="1" autoUpdateAnimBg="0"/>
      <p:bldP spid="57" grpId="0" animBg="1" autoUpdateAnimBg="0"/>
      <p:bldP spid="58" grpId="0" animBg="1" autoUpdateAnimBg="0"/>
      <p:bldP spid="59" grpId="0" animBg="1" autoUpdateAnimBg="0"/>
      <p:bldP spid="60" grpId="0" animBg="1" autoUpdateAnimBg="0"/>
      <p:bldP spid="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First design: </a:t>
            </a:r>
            <a:r>
              <a:rPr lang="en-US" sz="2400" b="1" u="sng" dirty="0" smtClean="0">
                <a:latin typeface="Corbel" charset="0"/>
                <a:ea typeface="Corbel" charset="0"/>
                <a:cs typeface="Corbel" charset="0"/>
              </a:rPr>
              <a:t>two half-(?) bits </a:t>
            </a:r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that are coupled.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2871187" y="2823508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AttR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51" name="Right Arrow 50"/>
          <p:cNvSpPr/>
          <p:nvPr/>
        </p:nvSpPr>
        <p:spPr>
          <a:xfrm flipH="1">
            <a:off x="3556247" y="2699266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3" name="Rectangle 43"/>
          <p:cNvSpPr>
            <a:spLocks noChangeArrowheads="1"/>
          </p:cNvSpPr>
          <p:nvPr/>
        </p:nvSpPr>
        <p:spPr bwMode="auto">
          <a:xfrm>
            <a:off x="4470648" y="2823508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AttL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4" name="Right Arrow 63"/>
          <p:cNvSpPr/>
          <p:nvPr/>
        </p:nvSpPr>
        <p:spPr>
          <a:xfrm>
            <a:off x="1727448" y="2699266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5" name="Right Arrow 64"/>
          <p:cNvSpPr/>
          <p:nvPr/>
        </p:nvSpPr>
        <p:spPr>
          <a:xfrm>
            <a:off x="5155709" y="2699266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6" name="Right Arrow 65"/>
          <p:cNvSpPr/>
          <p:nvPr/>
        </p:nvSpPr>
        <p:spPr>
          <a:xfrm>
            <a:off x="6299448" y="2699266"/>
            <a:ext cx="1143739" cy="657641"/>
          </a:xfrm>
          <a:prstGeom prst="rightArrow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7" name="Rectangle 43"/>
          <p:cNvSpPr>
            <a:spLocks noChangeArrowheads="1"/>
          </p:cNvSpPr>
          <p:nvPr/>
        </p:nvSpPr>
        <p:spPr bwMode="auto">
          <a:xfrm>
            <a:off x="2871187" y="3982999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8" name="Right Arrow 67"/>
          <p:cNvSpPr/>
          <p:nvPr/>
        </p:nvSpPr>
        <p:spPr>
          <a:xfrm flipH="1">
            <a:off x="3556247" y="3858757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Rectangle 43"/>
          <p:cNvSpPr>
            <a:spLocks noChangeArrowheads="1"/>
          </p:cNvSpPr>
          <p:nvPr/>
        </p:nvSpPr>
        <p:spPr bwMode="auto">
          <a:xfrm>
            <a:off x="4470648" y="3982999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70" name="Right Arrow 69"/>
          <p:cNvSpPr/>
          <p:nvPr/>
        </p:nvSpPr>
        <p:spPr>
          <a:xfrm>
            <a:off x="1727448" y="3858757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5155709" y="3858757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2" name="Right Arrow 71"/>
          <p:cNvSpPr/>
          <p:nvPr/>
        </p:nvSpPr>
        <p:spPr>
          <a:xfrm>
            <a:off x="6299448" y="3858757"/>
            <a:ext cx="1143739" cy="657641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Bent Arrow 72"/>
          <p:cNvSpPr/>
          <p:nvPr/>
        </p:nvSpPr>
        <p:spPr>
          <a:xfrm>
            <a:off x="1727448" y="2546866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Bent Arrow 73"/>
          <p:cNvSpPr/>
          <p:nvPr/>
        </p:nvSpPr>
        <p:spPr>
          <a:xfrm>
            <a:off x="1728187" y="3701594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447800" y="2253734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1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1447800" y="3385066"/>
            <a:ext cx="886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2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0" y="64886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Design 2. Slide 9: pulse 1a:0,2a:YFP,1b: GFP,2b:0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Two bits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2871187" y="2715042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AttR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51" name="Right Arrow 50"/>
          <p:cNvSpPr/>
          <p:nvPr/>
        </p:nvSpPr>
        <p:spPr>
          <a:xfrm flipH="1">
            <a:off x="3556247" y="2590800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3" name="Rectangle 43"/>
          <p:cNvSpPr>
            <a:spLocks noChangeArrowheads="1"/>
          </p:cNvSpPr>
          <p:nvPr/>
        </p:nvSpPr>
        <p:spPr bwMode="auto">
          <a:xfrm>
            <a:off x="4470648" y="2715042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AttL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4" name="Right Arrow 63"/>
          <p:cNvSpPr/>
          <p:nvPr/>
        </p:nvSpPr>
        <p:spPr>
          <a:xfrm>
            <a:off x="1727448" y="2590800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5" name="Right Arrow 64"/>
          <p:cNvSpPr/>
          <p:nvPr/>
        </p:nvSpPr>
        <p:spPr>
          <a:xfrm>
            <a:off x="5155709" y="2590800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6" name="Right Arrow 65"/>
          <p:cNvSpPr/>
          <p:nvPr/>
        </p:nvSpPr>
        <p:spPr>
          <a:xfrm>
            <a:off x="6299448" y="2590800"/>
            <a:ext cx="1143739" cy="657641"/>
          </a:xfrm>
          <a:prstGeom prst="rightArrow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7" name="Rectangle 43"/>
          <p:cNvSpPr>
            <a:spLocks noChangeArrowheads="1"/>
          </p:cNvSpPr>
          <p:nvPr/>
        </p:nvSpPr>
        <p:spPr bwMode="auto">
          <a:xfrm>
            <a:off x="2871187" y="4648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8" name="Right Arrow 67"/>
          <p:cNvSpPr/>
          <p:nvPr/>
        </p:nvSpPr>
        <p:spPr>
          <a:xfrm flipH="1">
            <a:off x="3556247" y="4523959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Rectangle 43"/>
          <p:cNvSpPr>
            <a:spLocks noChangeArrowheads="1"/>
          </p:cNvSpPr>
          <p:nvPr/>
        </p:nvSpPr>
        <p:spPr bwMode="auto">
          <a:xfrm>
            <a:off x="4470648" y="4648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70" name="Right Arrow 69"/>
          <p:cNvSpPr/>
          <p:nvPr/>
        </p:nvSpPr>
        <p:spPr>
          <a:xfrm>
            <a:off x="1727448" y="4523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5155709" y="4523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2" name="Right Arrow 71"/>
          <p:cNvSpPr/>
          <p:nvPr/>
        </p:nvSpPr>
        <p:spPr>
          <a:xfrm>
            <a:off x="6299448" y="4523959"/>
            <a:ext cx="1143739" cy="657641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Bent Arrow 72"/>
          <p:cNvSpPr/>
          <p:nvPr/>
        </p:nvSpPr>
        <p:spPr>
          <a:xfrm>
            <a:off x="1727448" y="24384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Bent Arrow 73"/>
          <p:cNvSpPr/>
          <p:nvPr/>
        </p:nvSpPr>
        <p:spPr>
          <a:xfrm>
            <a:off x="1728187" y="4366796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447800" y="2145268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1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1447800" y="4050268"/>
            <a:ext cx="886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2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Pulse 1a</a:t>
            </a:r>
          </a:p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Output : 0 (state 1)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2871187" y="2715042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AttR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51" name="Right Arrow 50"/>
          <p:cNvSpPr/>
          <p:nvPr/>
        </p:nvSpPr>
        <p:spPr>
          <a:xfrm flipH="1">
            <a:off x="3556247" y="2590800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3" name="Rectangle 43"/>
          <p:cNvSpPr>
            <a:spLocks noChangeArrowheads="1"/>
          </p:cNvSpPr>
          <p:nvPr/>
        </p:nvSpPr>
        <p:spPr bwMode="auto">
          <a:xfrm>
            <a:off x="4470648" y="2715042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AttL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4" name="Right Arrow 63"/>
          <p:cNvSpPr/>
          <p:nvPr/>
        </p:nvSpPr>
        <p:spPr>
          <a:xfrm>
            <a:off x="1727448" y="2590800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5" name="Right Arrow 64"/>
          <p:cNvSpPr/>
          <p:nvPr/>
        </p:nvSpPr>
        <p:spPr>
          <a:xfrm>
            <a:off x="5155709" y="2590800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6" name="Right Arrow 65"/>
          <p:cNvSpPr/>
          <p:nvPr/>
        </p:nvSpPr>
        <p:spPr>
          <a:xfrm>
            <a:off x="6299448" y="2590800"/>
            <a:ext cx="1143739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GFP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43"/>
          <p:cNvSpPr>
            <a:spLocks noChangeArrowheads="1"/>
          </p:cNvSpPr>
          <p:nvPr/>
        </p:nvSpPr>
        <p:spPr bwMode="auto">
          <a:xfrm>
            <a:off x="2871187" y="4648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AttR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8" name="Right Arrow 67"/>
          <p:cNvSpPr/>
          <p:nvPr/>
        </p:nvSpPr>
        <p:spPr>
          <a:xfrm rot="10800000" flipH="1">
            <a:off x="3556247" y="4523959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Rectangle 43"/>
          <p:cNvSpPr>
            <a:spLocks noChangeArrowheads="1"/>
          </p:cNvSpPr>
          <p:nvPr/>
        </p:nvSpPr>
        <p:spPr bwMode="auto">
          <a:xfrm>
            <a:off x="4470648" y="4648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AttL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70" name="Right Arrow 69"/>
          <p:cNvSpPr/>
          <p:nvPr/>
        </p:nvSpPr>
        <p:spPr>
          <a:xfrm>
            <a:off x="1727448" y="4523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5155709" y="4523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2" name="Right Arrow 71"/>
          <p:cNvSpPr/>
          <p:nvPr/>
        </p:nvSpPr>
        <p:spPr>
          <a:xfrm>
            <a:off x="6299448" y="4523959"/>
            <a:ext cx="1143739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CFP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Bent Arrow 72"/>
          <p:cNvSpPr/>
          <p:nvPr/>
        </p:nvSpPr>
        <p:spPr>
          <a:xfrm>
            <a:off x="1727448" y="24384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Bent Arrow 73"/>
          <p:cNvSpPr/>
          <p:nvPr/>
        </p:nvSpPr>
        <p:spPr>
          <a:xfrm>
            <a:off x="1728187" y="4366796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447800" y="2145268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rbel" charset="0"/>
                <a:ea typeface="Corbel" charset="0"/>
                <a:cs typeface="Corbel" charset="0"/>
              </a:rPr>
              <a:t>Pulse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447800" y="4050268"/>
            <a:ext cx="886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2</a:t>
            </a:r>
            <a:endParaRPr lang="en-US" dirty="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 rot="19149424">
            <a:off x="2281207" y="3100804"/>
            <a:ext cx="512762" cy="1666875"/>
          </a:xfrm>
          <a:custGeom>
            <a:avLst/>
            <a:gdLst>
              <a:gd name="T0" fmla="*/ 323 w 323"/>
              <a:gd name="T1" fmla="*/ 0 h 1050"/>
              <a:gd name="T2" fmla="*/ 4 w 323"/>
              <a:gd name="T3" fmla="*/ 529 h 1050"/>
              <a:gd name="T4" fmla="*/ 299 w 323"/>
              <a:gd name="T5" fmla="*/ 1050 h 1050"/>
              <a:gd name="T6" fmla="*/ 0 60000 65536"/>
              <a:gd name="T7" fmla="*/ 0 60000 65536"/>
              <a:gd name="T8" fmla="*/ 0 60000 65536"/>
              <a:gd name="T9" fmla="*/ 0 w 323"/>
              <a:gd name="T10" fmla="*/ 0 h 1050"/>
              <a:gd name="T11" fmla="*/ 323 w 323"/>
              <a:gd name="T12" fmla="*/ 1050 h 10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3" h="1050">
                <a:moveTo>
                  <a:pt x="323" y="0"/>
                </a:moveTo>
                <a:cubicBezTo>
                  <a:pt x="165" y="177"/>
                  <a:pt x="8" y="354"/>
                  <a:pt x="4" y="529"/>
                </a:cubicBezTo>
                <a:cubicBezTo>
                  <a:pt x="0" y="704"/>
                  <a:pt x="149" y="877"/>
                  <a:pt x="299" y="10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Pulse 2a</a:t>
            </a:r>
          </a:p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Output : Yellow (state 2)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2871187" y="2715042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51" name="Right Arrow 50"/>
          <p:cNvSpPr/>
          <p:nvPr/>
        </p:nvSpPr>
        <p:spPr>
          <a:xfrm rot="10800000" flipH="1">
            <a:off x="3556247" y="2590800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3" name="Rectangle 43"/>
          <p:cNvSpPr>
            <a:spLocks noChangeArrowheads="1"/>
          </p:cNvSpPr>
          <p:nvPr/>
        </p:nvSpPr>
        <p:spPr bwMode="auto">
          <a:xfrm>
            <a:off x="4470648" y="2715042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4" name="Right Arrow 63"/>
          <p:cNvSpPr/>
          <p:nvPr/>
        </p:nvSpPr>
        <p:spPr>
          <a:xfrm>
            <a:off x="1727448" y="2590800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5" name="Right Arrow 64"/>
          <p:cNvSpPr/>
          <p:nvPr/>
        </p:nvSpPr>
        <p:spPr>
          <a:xfrm>
            <a:off x="5155709" y="2590800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7" name="Rectangle 43"/>
          <p:cNvSpPr>
            <a:spLocks noChangeArrowheads="1"/>
          </p:cNvSpPr>
          <p:nvPr/>
        </p:nvSpPr>
        <p:spPr bwMode="auto">
          <a:xfrm>
            <a:off x="2871187" y="4648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AttR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8" name="Right Arrow 67"/>
          <p:cNvSpPr/>
          <p:nvPr/>
        </p:nvSpPr>
        <p:spPr>
          <a:xfrm rot="10800000" flipH="1">
            <a:off x="3556247" y="4523959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Rectangle 43"/>
          <p:cNvSpPr>
            <a:spLocks noChangeArrowheads="1"/>
          </p:cNvSpPr>
          <p:nvPr/>
        </p:nvSpPr>
        <p:spPr bwMode="auto">
          <a:xfrm>
            <a:off x="4470648" y="4648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AttL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70" name="Right Arrow 69"/>
          <p:cNvSpPr/>
          <p:nvPr/>
        </p:nvSpPr>
        <p:spPr>
          <a:xfrm>
            <a:off x="1727448" y="4523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5155709" y="4523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2" name="Right Arrow 71"/>
          <p:cNvSpPr/>
          <p:nvPr/>
        </p:nvSpPr>
        <p:spPr>
          <a:xfrm>
            <a:off x="6299448" y="4523959"/>
            <a:ext cx="1143739" cy="657641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CFP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Bent Arrow 72"/>
          <p:cNvSpPr/>
          <p:nvPr/>
        </p:nvSpPr>
        <p:spPr>
          <a:xfrm>
            <a:off x="1727448" y="24384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Bent Arrow 73"/>
          <p:cNvSpPr/>
          <p:nvPr/>
        </p:nvSpPr>
        <p:spPr>
          <a:xfrm>
            <a:off x="1728187" y="4366796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447800" y="2145268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1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1447800" y="4050268"/>
            <a:ext cx="886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rbel" charset="0"/>
                <a:ea typeface="Corbel" charset="0"/>
                <a:cs typeface="Corbel" charset="0"/>
              </a:rPr>
              <a:t>Pulse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 rot="13132973">
            <a:off x="3133369" y="3252875"/>
            <a:ext cx="512762" cy="1666875"/>
          </a:xfrm>
          <a:custGeom>
            <a:avLst/>
            <a:gdLst>
              <a:gd name="T0" fmla="*/ 323 w 323"/>
              <a:gd name="T1" fmla="*/ 0 h 1050"/>
              <a:gd name="T2" fmla="*/ 4 w 323"/>
              <a:gd name="T3" fmla="*/ 529 h 1050"/>
              <a:gd name="T4" fmla="*/ 299 w 323"/>
              <a:gd name="T5" fmla="*/ 1050 h 1050"/>
              <a:gd name="T6" fmla="*/ 0 60000 65536"/>
              <a:gd name="T7" fmla="*/ 0 60000 65536"/>
              <a:gd name="T8" fmla="*/ 0 60000 65536"/>
              <a:gd name="T9" fmla="*/ 0 w 323"/>
              <a:gd name="T10" fmla="*/ 0 h 1050"/>
              <a:gd name="T11" fmla="*/ 323 w 323"/>
              <a:gd name="T12" fmla="*/ 1050 h 10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3" h="1050">
                <a:moveTo>
                  <a:pt x="323" y="0"/>
                </a:moveTo>
                <a:cubicBezTo>
                  <a:pt x="165" y="177"/>
                  <a:pt x="8" y="354"/>
                  <a:pt x="4" y="529"/>
                </a:cubicBezTo>
                <a:cubicBezTo>
                  <a:pt x="0" y="704"/>
                  <a:pt x="149" y="877"/>
                  <a:pt x="299" y="10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 rot="19223363" flipV="1">
            <a:off x="4614360" y="3271238"/>
            <a:ext cx="570240" cy="1630149"/>
          </a:xfrm>
          <a:custGeom>
            <a:avLst/>
            <a:gdLst>
              <a:gd name="T0" fmla="*/ 323 w 323"/>
              <a:gd name="T1" fmla="*/ 0 h 1050"/>
              <a:gd name="T2" fmla="*/ 4 w 323"/>
              <a:gd name="T3" fmla="*/ 529 h 1050"/>
              <a:gd name="T4" fmla="*/ 299 w 323"/>
              <a:gd name="T5" fmla="*/ 1050 h 1050"/>
              <a:gd name="T6" fmla="*/ 0 60000 65536"/>
              <a:gd name="T7" fmla="*/ 0 60000 65536"/>
              <a:gd name="T8" fmla="*/ 0 60000 65536"/>
              <a:gd name="T9" fmla="*/ 0 w 323"/>
              <a:gd name="T10" fmla="*/ 0 h 1050"/>
              <a:gd name="T11" fmla="*/ 323 w 323"/>
              <a:gd name="T12" fmla="*/ 1050 h 10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3" h="1050">
                <a:moveTo>
                  <a:pt x="323" y="0"/>
                </a:moveTo>
                <a:cubicBezTo>
                  <a:pt x="165" y="177"/>
                  <a:pt x="8" y="354"/>
                  <a:pt x="4" y="529"/>
                </a:cubicBezTo>
                <a:cubicBezTo>
                  <a:pt x="0" y="704"/>
                  <a:pt x="149" y="877"/>
                  <a:pt x="299" y="10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6299448" y="2590800"/>
            <a:ext cx="1143739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GFP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Pulse 1b</a:t>
            </a:r>
          </a:p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Output : Green (state 3)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2871187" y="2715042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51" name="Right Arrow 50"/>
          <p:cNvSpPr/>
          <p:nvPr/>
        </p:nvSpPr>
        <p:spPr>
          <a:xfrm rot="10800000" flipH="1">
            <a:off x="3556247" y="2590800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3" name="Rectangle 43"/>
          <p:cNvSpPr>
            <a:spLocks noChangeArrowheads="1"/>
          </p:cNvSpPr>
          <p:nvPr/>
        </p:nvSpPr>
        <p:spPr bwMode="auto">
          <a:xfrm>
            <a:off x="4470648" y="2715042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4" name="Right Arrow 63"/>
          <p:cNvSpPr/>
          <p:nvPr/>
        </p:nvSpPr>
        <p:spPr>
          <a:xfrm>
            <a:off x="1727448" y="2590800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5" name="Right Arrow 64"/>
          <p:cNvSpPr/>
          <p:nvPr/>
        </p:nvSpPr>
        <p:spPr>
          <a:xfrm>
            <a:off x="5155709" y="2590800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7" name="Rectangle 43"/>
          <p:cNvSpPr>
            <a:spLocks noChangeArrowheads="1"/>
          </p:cNvSpPr>
          <p:nvPr/>
        </p:nvSpPr>
        <p:spPr bwMode="auto">
          <a:xfrm>
            <a:off x="2871187" y="4648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8" name="Right Arrow 67"/>
          <p:cNvSpPr/>
          <p:nvPr/>
        </p:nvSpPr>
        <p:spPr>
          <a:xfrm flipH="1">
            <a:off x="3556247" y="4523959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Rectangle 43"/>
          <p:cNvSpPr>
            <a:spLocks noChangeArrowheads="1"/>
          </p:cNvSpPr>
          <p:nvPr/>
        </p:nvSpPr>
        <p:spPr bwMode="auto">
          <a:xfrm>
            <a:off x="4470648" y="4648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70" name="Right Arrow 69"/>
          <p:cNvSpPr/>
          <p:nvPr/>
        </p:nvSpPr>
        <p:spPr>
          <a:xfrm>
            <a:off x="1727448" y="4523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5155709" y="4523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3" name="Bent Arrow 72"/>
          <p:cNvSpPr/>
          <p:nvPr/>
        </p:nvSpPr>
        <p:spPr>
          <a:xfrm>
            <a:off x="1727448" y="24384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Bent Arrow 73"/>
          <p:cNvSpPr/>
          <p:nvPr/>
        </p:nvSpPr>
        <p:spPr>
          <a:xfrm>
            <a:off x="1728187" y="4366796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 rot="13311401" flipV="1">
            <a:off x="5074287" y="3060896"/>
            <a:ext cx="444140" cy="1750550"/>
          </a:xfrm>
          <a:custGeom>
            <a:avLst/>
            <a:gdLst>
              <a:gd name="T0" fmla="*/ 323 w 323"/>
              <a:gd name="T1" fmla="*/ 0 h 1050"/>
              <a:gd name="T2" fmla="*/ 4 w 323"/>
              <a:gd name="T3" fmla="*/ 529 h 1050"/>
              <a:gd name="T4" fmla="*/ 299 w 323"/>
              <a:gd name="T5" fmla="*/ 1050 h 1050"/>
              <a:gd name="T6" fmla="*/ 0 60000 65536"/>
              <a:gd name="T7" fmla="*/ 0 60000 65536"/>
              <a:gd name="T8" fmla="*/ 0 60000 65536"/>
              <a:gd name="T9" fmla="*/ 0 w 323"/>
              <a:gd name="T10" fmla="*/ 0 h 1050"/>
              <a:gd name="T11" fmla="*/ 323 w 323"/>
              <a:gd name="T12" fmla="*/ 1050 h 10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3" h="1050">
                <a:moveTo>
                  <a:pt x="323" y="0"/>
                </a:moveTo>
                <a:cubicBezTo>
                  <a:pt x="165" y="177"/>
                  <a:pt x="8" y="354"/>
                  <a:pt x="4" y="529"/>
                </a:cubicBezTo>
                <a:cubicBezTo>
                  <a:pt x="0" y="704"/>
                  <a:pt x="149" y="877"/>
                  <a:pt x="299" y="10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6299448" y="2590800"/>
            <a:ext cx="1143739" cy="657641"/>
          </a:xfrm>
          <a:prstGeom prst="rightArrow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GFP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47800" y="2145268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rbel" charset="0"/>
                <a:ea typeface="Corbel" charset="0"/>
                <a:cs typeface="Corbel" charset="0"/>
              </a:rPr>
              <a:t>Pulse 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447800" y="4050268"/>
            <a:ext cx="886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2</a:t>
            </a:r>
            <a:endParaRPr lang="en-US" dirty="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 rot="19149424">
            <a:off x="2281207" y="3100804"/>
            <a:ext cx="512762" cy="1666875"/>
          </a:xfrm>
          <a:custGeom>
            <a:avLst/>
            <a:gdLst>
              <a:gd name="T0" fmla="*/ 323 w 323"/>
              <a:gd name="T1" fmla="*/ 0 h 1050"/>
              <a:gd name="T2" fmla="*/ 4 w 323"/>
              <a:gd name="T3" fmla="*/ 529 h 1050"/>
              <a:gd name="T4" fmla="*/ 299 w 323"/>
              <a:gd name="T5" fmla="*/ 1050 h 1050"/>
              <a:gd name="T6" fmla="*/ 0 60000 65536"/>
              <a:gd name="T7" fmla="*/ 0 60000 65536"/>
              <a:gd name="T8" fmla="*/ 0 60000 65536"/>
              <a:gd name="T9" fmla="*/ 0 w 323"/>
              <a:gd name="T10" fmla="*/ 0 h 1050"/>
              <a:gd name="T11" fmla="*/ 323 w 323"/>
              <a:gd name="T12" fmla="*/ 1050 h 10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3" h="1050">
                <a:moveTo>
                  <a:pt x="323" y="0"/>
                </a:moveTo>
                <a:cubicBezTo>
                  <a:pt x="165" y="177"/>
                  <a:pt x="8" y="354"/>
                  <a:pt x="4" y="529"/>
                </a:cubicBezTo>
                <a:cubicBezTo>
                  <a:pt x="0" y="704"/>
                  <a:pt x="149" y="877"/>
                  <a:pt x="299" y="10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6299448" y="4523959"/>
            <a:ext cx="1143739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CFP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Pulse 2b</a:t>
            </a:r>
          </a:p>
          <a:p>
            <a:pPr algn="ctr"/>
            <a:r>
              <a:rPr lang="en-US" sz="2400" b="1" dirty="0" smtClean="0">
                <a:latin typeface="Corbel" charset="0"/>
                <a:ea typeface="Corbel" charset="0"/>
                <a:cs typeface="Corbel" charset="0"/>
              </a:rPr>
              <a:t>Output : No (state 1)</a:t>
            </a:r>
            <a:endParaRPr lang="en-US" sz="2400" dirty="0">
              <a:latin typeface="Corbel" charset="0"/>
              <a:ea typeface="Corbel" charset="0"/>
              <a:cs typeface="Corbel" charset="0"/>
            </a:endParaRPr>
          </a:p>
        </p:txBody>
      </p:sp>
      <p:sp>
        <p:nvSpPr>
          <p:cNvPr id="49" name="Rectangle 43"/>
          <p:cNvSpPr>
            <a:spLocks noChangeArrowheads="1"/>
          </p:cNvSpPr>
          <p:nvPr/>
        </p:nvSpPr>
        <p:spPr bwMode="auto">
          <a:xfrm>
            <a:off x="2871187" y="2715042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AttR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51" name="Right Arrow 50"/>
          <p:cNvSpPr/>
          <p:nvPr/>
        </p:nvSpPr>
        <p:spPr>
          <a:xfrm flipH="1">
            <a:off x="3556247" y="2590800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3" name="Rectangle 43"/>
          <p:cNvSpPr>
            <a:spLocks noChangeArrowheads="1"/>
          </p:cNvSpPr>
          <p:nvPr/>
        </p:nvSpPr>
        <p:spPr bwMode="auto">
          <a:xfrm>
            <a:off x="4470648" y="2715042"/>
            <a:ext cx="685061" cy="3857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AttL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4" name="Right Arrow 63"/>
          <p:cNvSpPr/>
          <p:nvPr/>
        </p:nvSpPr>
        <p:spPr>
          <a:xfrm>
            <a:off x="1727448" y="2590800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5" name="Right Arrow 64"/>
          <p:cNvSpPr/>
          <p:nvPr/>
        </p:nvSpPr>
        <p:spPr>
          <a:xfrm>
            <a:off x="5155709" y="2590800"/>
            <a:ext cx="1143739" cy="657641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67" name="Rectangle 43"/>
          <p:cNvSpPr>
            <a:spLocks noChangeArrowheads="1"/>
          </p:cNvSpPr>
          <p:nvPr/>
        </p:nvSpPr>
        <p:spPr bwMode="auto">
          <a:xfrm>
            <a:off x="2871187" y="4648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AttP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68" name="Right Arrow 67"/>
          <p:cNvSpPr/>
          <p:nvPr/>
        </p:nvSpPr>
        <p:spPr>
          <a:xfrm flipH="1">
            <a:off x="3556247" y="4523959"/>
            <a:ext cx="913661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Term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9" name="Rectangle 43"/>
          <p:cNvSpPr>
            <a:spLocks noChangeArrowheads="1"/>
          </p:cNvSpPr>
          <p:nvPr/>
        </p:nvSpPr>
        <p:spPr bwMode="auto">
          <a:xfrm>
            <a:off x="4470648" y="4648201"/>
            <a:ext cx="685061" cy="3857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sz="1400" dirty="0" err="1" smtClean="0">
                <a:latin typeface="Tahoma" charset="0"/>
              </a:rPr>
              <a:t>AttB</a:t>
            </a:r>
            <a:r>
              <a:rPr lang="en-US" sz="1400" dirty="0" smtClean="0">
                <a:latin typeface="Tahoma" charset="0"/>
              </a:rPr>
              <a:t>*</a:t>
            </a:r>
            <a:endParaRPr lang="en-US" sz="1400" u="none" dirty="0">
              <a:latin typeface="Tahoma" charset="0"/>
            </a:endParaRPr>
          </a:p>
        </p:txBody>
      </p:sp>
      <p:sp>
        <p:nvSpPr>
          <p:cNvPr id="70" name="Right Arrow 69"/>
          <p:cNvSpPr/>
          <p:nvPr/>
        </p:nvSpPr>
        <p:spPr>
          <a:xfrm>
            <a:off x="1727448" y="4523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Int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1" name="Right Arrow 70"/>
          <p:cNvSpPr/>
          <p:nvPr/>
        </p:nvSpPr>
        <p:spPr>
          <a:xfrm>
            <a:off x="5155709" y="4523959"/>
            <a:ext cx="1143739" cy="657641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73" name="Bent Arrow 72"/>
          <p:cNvSpPr/>
          <p:nvPr/>
        </p:nvSpPr>
        <p:spPr>
          <a:xfrm>
            <a:off x="1727448" y="2438400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Bent Arrow 73"/>
          <p:cNvSpPr/>
          <p:nvPr/>
        </p:nvSpPr>
        <p:spPr>
          <a:xfrm>
            <a:off x="1728187" y="4366796"/>
            <a:ext cx="380261" cy="662404"/>
          </a:xfrm>
          <a:prstGeom prst="ben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6299448" y="4523959"/>
            <a:ext cx="1143739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CFP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447800" y="4050268"/>
            <a:ext cx="886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rbel" charset="0"/>
                <a:ea typeface="Corbel" charset="0"/>
                <a:cs typeface="Corbel" charset="0"/>
              </a:rPr>
              <a:t>Pulse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447800" y="2145268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rbel" charset="0"/>
                <a:ea typeface="Corbel" charset="0"/>
                <a:cs typeface="Corbel" charset="0"/>
              </a:rPr>
              <a:t>Pulse 1</a:t>
            </a:r>
            <a:endParaRPr lang="en-US" dirty="0"/>
          </a:p>
        </p:txBody>
      </p:sp>
      <p:sp>
        <p:nvSpPr>
          <p:cNvPr id="29" name="Freeform 28"/>
          <p:cNvSpPr>
            <a:spLocks/>
          </p:cNvSpPr>
          <p:nvPr/>
        </p:nvSpPr>
        <p:spPr bwMode="auto">
          <a:xfrm rot="13132973">
            <a:off x="3133369" y="3252875"/>
            <a:ext cx="512762" cy="1666875"/>
          </a:xfrm>
          <a:custGeom>
            <a:avLst/>
            <a:gdLst>
              <a:gd name="T0" fmla="*/ 323 w 323"/>
              <a:gd name="T1" fmla="*/ 0 h 1050"/>
              <a:gd name="T2" fmla="*/ 4 w 323"/>
              <a:gd name="T3" fmla="*/ 529 h 1050"/>
              <a:gd name="T4" fmla="*/ 299 w 323"/>
              <a:gd name="T5" fmla="*/ 1050 h 1050"/>
              <a:gd name="T6" fmla="*/ 0 60000 65536"/>
              <a:gd name="T7" fmla="*/ 0 60000 65536"/>
              <a:gd name="T8" fmla="*/ 0 60000 65536"/>
              <a:gd name="T9" fmla="*/ 0 w 323"/>
              <a:gd name="T10" fmla="*/ 0 h 1050"/>
              <a:gd name="T11" fmla="*/ 323 w 323"/>
              <a:gd name="T12" fmla="*/ 1050 h 10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3" h="1050">
                <a:moveTo>
                  <a:pt x="323" y="0"/>
                </a:moveTo>
                <a:cubicBezTo>
                  <a:pt x="165" y="177"/>
                  <a:pt x="8" y="354"/>
                  <a:pt x="4" y="529"/>
                </a:cubicBezTo>
                <a:cubicBezTo>
                  <a:pt x="0" y="704"/>
                  <a:pt x="149" y="877"/>
                  <a:pt x="299" y="105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6299448" y="2590800"/>
            <a:ext cx="1143739" cy="6576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GFP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2458</Words>
  <Application>Microsoft Macintosh PowerPoint</Application>
  <PresentationFormat>On-screen Show (4:3)</PresentationFormat>
  <Paragraphs>571</Paragraphs>
  <Slides>25</Slides>
  <Notes>24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Mascoma/Stanford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R. Lance Martin</dc:creator>
  <cp:lastModifiedBy>R. Lance Martin</cp:lastModifiedBy>
  <cp:revision>1</cp:revision>
  <dcterms:created xsi:type="dcterms:W3CDTF">2009-03-23T21:53:39Z</dcterms:created>
  <dcterms:modified xsi:type="dcterms:W3CDTF">2009-03-23T21:53:59Z</dcterms:modified>
</cp:coreProperties>
</file>