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3/main" xmlns:r="http://schemas.openxmlformats.org/officeDocument/2006/relationships" xmlns:p="http://schemas.openxmlformats.org/presentationml/2006/3/main" saveSubsetFonts="1">
  <p:sldMasterIdLst>
    <p:sldMasterId r:id="rId1"/>
  </p:sldMasterIdLst>
  <p:notesMasterIdLst>
    <p:notesMasterId r:id="rId16"/>
  </p:notesMasterIdLst>
  <p:sldIdLst>
    <p:sldId id="256" r:id="rId2"/>
    <p:sldId id="258" r:id="rId3"/>
    <p:sldId id="275" r:id="rId4"/>
    <p:sldId id="261" r:id="rId5"/>
    <p:sldId id="259" r:id="rId6"/>
    <p:sldId id="260" r:id="rId7"/>
    <p:sldId id="273" r:id="rId8"/>
    <p:sldId id="274" r:id="rId9"/>
    <p:sldId id="268" r:id="rId10"/>
    <p:sldId id="269" r:id="rId11"/>
    <p:sldId id="271" r:id="rId12"/>
    <p:sldId id="270" r:id="rId13"/>
    <p:sldId id="272" r:id="rId14"/>
    <p:sldId id="262" r:id="rId15"/>
  </p:sldIdLst>
  <p:sldSz cx="9144000" cy="6858000" type="screen4x3"/>
  <p:notesSz cx="6858000" cy="9144000"/>
</p:presentation>
</file>

<file path=ppt/presProps.xml><?xml version="1.0" encoding="utf-8"?>
<p:presentationPr xmlns:a="http://schemas.openxmlformats.org/drawingml/2006/3/main" xmlns:r="http://schemas.openxmlformats.org/officeDocument/2006/relationships" xmlns:p="http://schemas.openxmlformats.org/presentationml/2006/3/main"/>
</file>

<file path=ppt/tableStyles.xml><?xml version="1.0" encoding="utf-8"?>
<a:tblStyleLst xmlns:a="http://schemas.openxmlformats.org/drawingml/2006/3/main" def="{5C22544A-7EE6-4342-B048-85BDC9FD1C3A}"/>
</file>

<file path=ppt/viewProps.xml><?xml version="1.0" encoding="utf-8"?>
<p:viewPr xmlns:a="http://schemas.openxmlformats.org/drawingml/2006/3/main" xmlns:r="http://schemas.openxmlformats.org/officeDocument/2006/relationships" xmlns:p="http://schemas.openxmlformats.org/presentationml/2006/3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3/main" xmlns:r="http://schemas.openxmlformats.org/officeDocument/2006/relationships" xmlns:p="http://schemas.openxmlformats.org/presentationml/2006/3/main">
  <p:cSld>
    <p:bgRef idx="1001">
      <a:schemeClr val="bg1"/>
    </p:bgRef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 smtClean="0"/>
            </a:lvl1pPr>
          </a:lstStyle>
          <a:p>
            <a:pPr>
              <a:defRPr/>
            </a:pPr>
            <a:fld id="{0AD487BD-0B0B-41F6-9EF1-6DEA0355860D}" type="datetimeFigureOut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22532" name="Rectangle 3"/>
          <p:cNvSpPr>
            <a:spLocks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/>
        </p:spPr>
        <p:txBody>
          <a:bodyPr vert="horz" wrap="square" lIns="91440" tIns="45720" rIns="91440" bIns="45720" anchor="ctr" compatLnSpc="1"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12F6C79-669A-4979-8536-EF03EA64C124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3/main" xmlns:r="http://schemas.openxmlformats.org/officeDocument/2006/relationships" xmlns:p="http://schemas.openxmlformats.org/presentationml/2006/3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8"/>
          <p:cNvSpPr>
            <a:spLocks noGrp="1"/>
          </p:cNvSpPr>
          <p:nvPr>
            <p:ph type="ctrTitle"/>
          </p:nvPr>
        </p:nvSpPr>
        <p:spPr>
          <a:xfrm>
            <a:off x="612648" y="1499616"/>
            <a:ext cx="7772400" cy="1472184"/>
          </a:xfrm>
          <a:ln>
            <a:noFill/>
          </a:ln>
        </p:spPr>
        <p:txBody>
          <a:bodyPr tIns="0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latinLnBrk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" name="Shape 16"/>
          <p:cNvSpPr>
            <a:spLocks noGrp="1"/>
          </p:cNvSpPr>
          <p:nvPr>
            <p:ph type="subTitle" idx="1"/>
          </p:nvPr>
        </p:nvSpPr>
        <p:spPr>
          <a:xfrm>
            <a:off x="1981200" y="3026568"/>
            <a:ext cx="6400800" cy="1752600"/>
          </a:xfrm>
        </p:spPr>
        <p:txBody>
          <a:bodyPr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9A7B9BC-F5F6-4D19-8BBF-9D0A0E86F09E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21174BB-FD49-4462-83B2-4BF371666907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2.xml><?xml version="1.0" encoding="utf-8"?>
<p:sldLayout xmlns:a="http://schemas.openxmlformats.org/drawingml/2006/3/main" xmlns:r="http://schemas.openxmlformats.org/officeDocument/2006/relationships" xmlns:p="http://schemas.openxmlformats.org/presentationml/2006/3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B419299-12E3-4CBF-97B5-0C82A9E31BAC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C3A9E3E-D1DC-47CB-8A23-E30EFF93C550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3.xml><?xml version="1.0" encoding="utf-8"?>
<p:sldLayout xmlns:a="http://schemas.openxmlformats.org/drawingml/2006/3/main" xmlns:r="http://schemas.openxmlformats.org/officeDocument/2006/relationships" xmlns:p="http://schemas.openxmlformats.org/presentationml/2006/3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latinLnBrk="0">
              <a:spcBef>
                <a:spcPct val="0"/>
              </a:spcBef>
              <a:buNone/>
              <a:defRPr lang="en-US" sz="6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3400" y="2676528"/>
            <a:ext cx="7772400" cy="1509712"/>
          </a:xfrm>
        </p:spPr>
        <p:txBody>
          <a:bodyPr/>
          <a:lstStyle>
            <a:lvl1pPr marL="329184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BE43A2A-2521-4F9C-A9E4-E009A8E66F8C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A843FA6-AB27-4E5C-8688-1D6F64D8DC1D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4.xml><?xml version="1.0" encoding="utf-8"?>
<p:sldLayout xmlns:a="http://schemas.openxmlformats.org/drawingml/2006/3/main" xmlns:r="http://schemas.openxmlformats.org/officeDocument/2006/relationships" xmlns:p="http://schemas.openxmlformats.org/presentationml/2006/3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EEEFAE4-2EE5-4B9C-A5FA-59EDBA75B4C8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7344B33-56FF-401D-8D29-D6EC051B1010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5.xml><?xml version="1.0" encoding="utf-8"?>
<p:sldLayout xmlns:a="http://schemas.openxmlformats.org/drawingml/2006/3/main" xmlns:r="http://schemas.openxmlformats.org/officeDocument/2006/relationships" xmlns:p="http://schemas.openxmlformats.org/presentationml/2006/3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53949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645025" y="1859757"/>
            <a:ext cx="4041775" cy="534987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3"/>
          </p:nvPr>
        </p:nvSpPr>
        <p:spPr>
          <a:xfrm>
            <a:off x="457200" y="2418557"/>
            <a:ext cx="4040188" cy="3941763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418557"/>
            <a:ext cx="4041775" cy="3941763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F97624E-0E04-406C-92B9-B5F2A860E0D9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32545C1-2D97-4815-878B-8EB3D9AA1AA0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6.xml><?xml version="1.0" encoding="utf-8"?>
<p:sldLayout xmlns:a="http://schemas.openxmlformats.org/drawingml/2006/3/main" xmlns:r="http://schemas.openxmlformats.org/officeDocument/2006/relationships" xmlns:p="http://schemas.openxmlformats.org/presentationml/2006/3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latinLnBrk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5BEE41-B0EA-45C1-9596-572CC27393D6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C3DE710-7EB1-448E-9BB5-0A78DE868C1B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7.xml><?xml version="1.0" encoding="utf-8"?>
<p:sldLayout xmlns:a="http://schemas.openxmlformats.org/drawingml/2006/3/main" xmlns:r="http://schemas.openxmlformats.org/officeDocument/2006/relationships" xmlns:p="http://schemas.openxmlformats.org/presentationml/2006/3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617704C-ED83-4E06-990B-9DF59A59C072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E9E0609-5A44-4550-8E28-26A5D556F66F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8.xml><?xml version="1.0" encoding="utf-8"?>
<p:sldLayout xmlns:a="http://schemas.openxmlformats.org/drawingml/2006/3/main" xmlns:r="http://schemas.openxmlformats.org/officeDocument/2006/relationships" xmlns:p="http://schemas.openxmlformats.org/presentationml/2006/3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C90B735-782C-40E5-A97C-00F83637B117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882C431-043A-4F74-8C5A-E1EA1DE9FEC3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Layouts/slideLayout9.xml><?xml version="1.0" encoding="utf-8"?>
<p:sldLayout xmlns:a="http://schemas.openxmlformats.org/drawingml/2006/3/main" xmlns:r="http://schemas.openxmlformats.org/officeDocument/2006/relationships" xmlns:p="http://schemas.openxmlformats.org/presentationml/2006/3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255544" y="3021808"/>
            <a:ext cx="2514600" cy="457200"/>
          </a:xfrm>
        </p:spPr>
        <p:txBody>
          <a:bodyPr/>
          <a:lstStyle>
            <a:lvl1pPr algn="l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6255544" y="3500440"/>
            <a:ext cx="2209800" cy="2130552"/>
          </a:xfrm>
        </p:spPr>
        <p:txBody>
          <a:bodyPr lIns="0" rIns="0" bIns="0"/>
          <a:lstStyle>
            <a:lvl1pPr marL="0" indent="0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ounded Rectangle 2"/>
          <p:cNvSpPr>
            <a:spLocks noGrp="1"/>
          </p:cNvSpPr>
          <p:nvPr>
            <p:ph type="pic" idx="1"/>
          </p:nvPr>
        </p:nvSpPr>
        <p:spPr>
          <a:xfrm>
            <a:off x="747712" y="1524000"/>
            <a:ext cx="5029200" cy="4114800"/>
          </a:xfrm>
          <a:prstGeom prst="roundRect">
            <a:avLst>
              <a:gd name="adj" fmla="val 4167"/>
            </a:avLst>
          </a:prstGeom>
          <a:solidFill>
            <a:schemeClr val="bg2"/>
          </a:solidFill>
          <a:ln w="3000">
            <a:solidFill>
              <a:schemeClr val="bg2">
                <a:shade val="35000"/>
              </a:schemeClr>
            </a:solidFill>
            <a:miter lim="800000"/>
          </a:ln>
          <a:effectLst/>
        </p:spPr>
        <p:txBody>
          <a:bodyPr/>
          <a:lstStyle>
            <a:lvl1pPr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EF23B46-1C77-4F06-B7D3-8CBC7F52DE48}" type="datetime2">
              <a:rPr lang="en-US"/>
              <a:pPr>
                <a:defRPr/>
              </a:pPr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97F88D7-4609-4566-88FB-C0DF86F776A7}" type="slidenum">
              <a:rPr lang="en-US"/>
              <a:pPr>
                <a:defRPr/>
              </a:pPr>
            </a:fld>
            <a:endParaRPr lang="en-US"/>
          </a:p>
        </p:txBody>
      </p:sp>
    </p:spTree>
  </p:cSld>
  <p:clrMapOvr>
    <a:masterClrMapping/>
  </p:clrMapOvr>
  <p:timing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3/main" xmlns:r="http://schemas.openxmlformats.org/officeDocument/2006/relationships" xmlns:p="http://schemas.openxmlformats.org/presentationml/2006/3/main">
  <p:cSld>
    <p:bgRef idx="1001">
      <a:schemeClr val="bg2"/>
    </p:bgRef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 vert="horz" wrap="square" lIns="0" tIns="45720" rIns="0" bIns="0" anchor="b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0" name="Rectangle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</p:spPr>
        <p:txBody>
          <a:bodyPr vert="horz" wrap="square" lIns="91440" tIns="45720" rIns="91440" bIns="45720" anchor="t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r>
              <a:rPr lang="en-US"/>
              <a:t>Sixth level</a:t>
            </a:r>
          </a:p>
          <a:p>
            <a:pPr lvl="4"/>
            <a:r>
              <a:rPr lang="en-US"/>
              <a:t>Seventh level</a:t>
            </a:r>
          </a:p>
          <a:p>
            <a:pPr lvl="4"/>
            <a:r>
              <a:rPr lang="en-US"/>
              <a:t>Eighth level</a:t>
            </a:r>
          </a:p>
          <a:p>
            <a:pPr lvl="4"/>
            <a:r>
              <a:rPr lang="en-US"/>
              <a:t>Ninth level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F87B3AD-73D2-4647-8923-38329530F413}" type="datetime2">
              <a:rPr lang="en-US"/>
              <a:pPr>
                <a:defRPr/>
              </a:pPr>
            </a:fld>
            <a:endParaRPr lang="en-US" dirty="0"/>
          </a:p>
        </p:txBody>
      </p:sp>
      <p:sp>
        <p:nvSpPr>
          <p:cNvPr id="1031" name="Rectangle 21"/>
          <p:cNvSpPr>
            <a:spLocks noGrp="1"/>
          </p:cNvSpPr>
          <p:nvPr>
            <p:ph type="ftr" sz="quarter" idx="3"/>
          </p:nvPr>
        </p:nvSpPr>
        <p:spPr bwMode="auto">
          <a:xfrm>
            <a:off x="25908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b" compatLnSpc="1"/>
          <a:lstStyle>
            <a:lvl1pPr eaLnBrk="1" hangingPunct="1">
              <a:defRPr sz="1200">
                <a:solidFill>
                  <a:srgbClr val="045C75">
                    <a:alpha val="10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Rectangle 17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0306EC8-2440-40FD-BF10-AC294BE37042}" type="slidenum">
              <a:rPr lang="en-US"/>
              <a:pPr>
                <a:defRPr/>
              </a:pPr>
            </a:fld>
            <a:endParaRPr lang="en-US" dirty="0"/>
          </a:p>
        </p:txBody>
      </p: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hape 11"/>
            <p:cNvSpPr>
              <a:spLocks/>
            </p:cNvSpPr>
            <p:nvPr/>
          </p:nvSpPr>
          <p:spPr bwMode="auto">
            <a:xfrm rot="21435692">
              <a:off x="-21857" y="215610"/>
              <a:ext cx="9162359" cy="64930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Shape 12"/>
            <p:cNvSpPr>
              <a:spLocks/>
            </p:cNvSpPr>
            <p:nvPr/>
          </p:nvSpPr>
          <p:spPr bwMode="auto">
            <a:xfrm rot="21435692">
              <a:off x="-15520" y="289350"/>
              <a:ext cx="9175085" cy="530721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</p:sldLayoutIdLst>
  <p:timing/>
  <p:txStyles>
    <p:titleStyle>
      <a:lvl1pPr marL="342900" indent="-342900" algn="l" defTabSz="-13873163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>
              <a:alpha val="100000"/>
            </a:schemeClr>
          </a:solidFill>
          <a:latin typeface="+mj-lt"/>
          <a:ea typeface="+mj-ea"/>
          <a:cs typeface="+mj-cs"/>
        </a:defRPr>
      </a:lvl1pPr>
      <a:lvl2pPr marL="3429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2pPr>
      <a:lvl3pPr marL="3429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3pPr>
      <a:lvl4pPr marL="3429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4pPr>
      <a:lvl5pPr marL="3429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5pPr>
      <a:lvl6pPr marL="8001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6pPr>
      <a:lvl7pPr marL="12573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7pPr>
      <a:lvl8pPr marL="17145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8pPr>
      <a:lvl9pPr marL="2171700" indent="-342900" algn="l" defTabSz="-13873163" eaLnBrk="0" fontAlgn="base" hangingPunct="0">
        <a:spcBef>
          <a:spcPct val="0"/>
        </a:spcBef>
        <a:spcAft>
          <a:spcPct val="0"/>
        </a:spcAft>
        <a:defRPr sz="5000">
          <a:solidFill>
            <a:schemeClr val="tx2">
              <a:alpha val="100000"/>
            </a:schemeClr>
          </a:solidFill>
          <a:latin typeface="Calibri"/>
        </a:defRPr>
      </a:lvl9pPr>
    </p:titleStyle>
    <p:bodyStyle>
      <a:lvl1pPr marL="342900" indent="-342900" algn="l" defTabSz="-13873163" eaLnBrk="0" fontAlgn="base" hangingPunct="0">
        <a:spcBef>
          <a:spcPct val="20000"/>
        </a:spcBef>
        <a:spcAft>
          <a:spcPct val="0"/>
        </a:spcAft>
        <a:buClr>
          <a:srgbClr val="0BD0D9">
            <a:alpha val="100000"/>
          </a:srgbClr>
        </a:buClr>
        <a:buSzPct val="95000"/>
        <a:buFont typeface="Wingdings 2"/>
        <a:buChar char=""/>
        <a:defRPr sz="26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742950" indent="-285750" algn="l" defTabSz="-13873163" eaLnBrk="0" fontAlgn="base" hangingPunct="0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85000"/>
        <a:buFont typeface="Wingdings 2"/>
        <a:buChar char=""/>
        <a:defRPr sz="24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2pPr>
      <a:lvl3pPr marL="1143000" indent="-228600" algn="l" defTabSz="-13873163" eaLnBrk="0" fontAlgn="base" hangingPunct="0">
        <a:spcBef>
          <a:spcPct val="20000"/>
        </a:spcBef>
        <a:spcAft>
          <a:spcPct val="0"/>
        </a:spcAft>
        <a:buClr>
          <a:schemeClr val="accent2">
            <a:alpha val="100000"/>
          </a:schemeClr>
        </a:buClr>
        <a:buSzPct val="70000"/>
        <a:buFont typeface="Wingdings 2"/>
        <a:buChar char=""/>
        <a:defRPr sz="21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3pPr>
      <a:lvl4pPr marL="1600200" indent="-228600" algn="l" defTabSz="-13873163" eaLnBrk="0" fontAlgn="base" hangingPunct="0">
        <a:spcBef>
          <a:spcPct val="20000"/>
        </a:spcBef>
        <a:spcAft>
          <a:spcPct val="0"/>
        </a:spcAft>
        <a:buClr>
          <a:srgbClr val="0BD0D9">
            <a:alpha val="100000"/>
          </a:srgbClr>
        </a:buClr>
        <a:buSzPct val="65000"/>
        <a:buFont typeface="Wingdings 2"/>
        <a:buChar char=""/>
        <a:defRPr sz="20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4pPr>
      <a:lvl5pPr marL="2057400" indent="-228600" algn="l" defTabSz="-13873163" eaLnBrk="0" fontAlgn="base" hangingPunct="0">
        <a:spcBef>
          <a:spcPct val="20000"/>
        </a:spcBef>
        <a:spcAft>
          <a:spcPct val="0"/>
        </a:spcAft>
        <a:buClr>
          <a:srgbClr val="10CF9B">
            <a:alpha val="100000"/>
          </a:srgbClr>
        </a:buClr>
        <a:buSzPct val="65000"/>
        <a:buFont typeface="Wingdings 2"/>
        <a:buChar char=""/>
        <a:defRPr sz="2000"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5pPr>
      <a:lvl6pPr marL="1737360" indent="-210312" algn="l" rtl="0" latinLnBrk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latinLnBrk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latinLnBrk="0">
        <a:spcBef>
          <a:spcPct val="20000"/>
        </a:spcBef>
        <a:buClr>
          <a:schemeClr val="tx2"/>
        </a:buClr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latinLnBrk="0">
        <a:spcBef>
          <a:spcPct val="20000"/>
        </a:spcBef>
        <a:buClr>
          <a:schemeClr val="tx2"/>
        </a:buClr>
        <a:buFontTx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4572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2pPr>
      <a:lvl3pPr marL="9144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3pPr>
      <a:lvl4pPr marL="13716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4pPr>
      <a:lvl5pPr marL="1828800" algn="l" eaLnBrk="0" fontAlgn="base" hangingPunct="0">
        <a:spcBef>
          <a:spcPct val="0"/>
        </a:spcBef>
        <a:spcAft>
          <a:spcPct val="0"/>
        </a:spcAft>
        <a:defRPr kern="12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ctrTitle"/>
          </p:nvPr>
        </p:nvSpPr>
        <p:spPr>
          <a:xfrm>
            <a:off x="609600" y="1500188"/>
            <a:ext cx="7779496" cy="1471304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Cyanobacteria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subTitle" idx="1"/>
          </p:nvPr>
        </p:nvSpPr>
        <p:spPr>
          <a:xfrm>
            <a:off x="1981200" y="3025775"/>
            <a:ext cx="6400800" cy="1752600"/>
          </a:xfrm>
        </p:spPr>
        <p:txBody>
          <a:bodyPr/>
          <a:lstStyle/>
          <a:p>
            <a:pPr marR="0" defTabSz="914400" eaLnBrk="1" hangingPunct="1"/>
            <a:r>
              <a:rPr lang="en-US">
                <a:solidFill>
                  <a:schemeClr val="tx1">
                    <a:alpha val="100000"/>
                  </a:schemeClr>
                </a:solidFill>
              </a:rPr>
              <a:t>Week 5</a:t>
            </a:r>
            <a:endParaRPr lang="en-US"/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Experiment 2:</a:t>
            </a:r>
            <a:endParaRPr lang="en-US"/>
          </a:p>
        </p:txBody>
      </p:sp>
      <p:sp>
        <p:nvSpPr>
          <p:cNvPr id="17410" name="Shape 2"/>
          <p:cNvSpPr>
            <a:spLocks noGrp="1"/>
          </p:cNvSpPr>
          <p:nvPr>
            <p:ph type="body" idx="1"/>
          </p:nvPr>
        </p:nvSpPr>
        <p:spPr bwMode="auto">
          <a:xfrm>
            <a:off x="533400" y="2676525"/>
            <a:ext cx="7772400" cy="1509713"/>
          </a:xfrm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328613" indent="-273050" defTabSz="914400" eaLnBrk="1" hangingPunct="1"/>
            <a:endParaRPr lang="en-US">
              <a:solidFill>
                <a:schemeClr val="tx1">
                  <a:alpha val="100000"/>
                </a:schemeClr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933450" y="4572000"/>
            <a:ext cx="6667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/>
              </a:rPr>
              <a:t>KaiA</a:t>
            </a:r>
            <a:endParaRPr lang="en-US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981200" y="4572000"/>
            <a:ext cx="8318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KaiBC</a:t>
            </a:r>
            <a:endParaRPr lang="en-US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63550" y="51958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/>
              </a:rPr>
              <a:t>1.</a:t>
            </a:r>
            <a:endParaRPr lang="en-US"/>
          </a:p>
        </p:txBody>
      </p:sp>
      <p:grpSp>
        <p:nvGrpSpPr>
          <p:cNvPr id="17414" name="Group 37"/>
          <p:cNvGrpSpPr>
            <a:grpSpLocks/>
          </p:cNvGrpSpPr>
          <p:nvPr/>
        </p:nvGrpSpPr>
        <p:grpSpPr bwMode="auto">
          <a:xfrm>
            <a:off x="2133600" y="5105400"/>
            <a:ext cx="615950" cy="381000"/>
            <a:chOff x="1532" y="2112"/>
            <a:chExt cx="388" cy="240"/>
          </a:xfrm>
        </p:grpSpPr>
        <p:sp>
          <p:nvSpPr>
            <p:cNvPr id="17431" name="Straight Connector 38"/>
            <p:cNvSpPr>
              <a:spLocks noChangeShapeType="1"/>
            </p:cNvSpPr>
            <p:nvPr/>
          </p:nvSpPr>
          <p:spPr bwMode="auto">
            <a:xfrm>
              <a:off x="1532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32" name="Straight Connector 39"/>
            <p:cNvSpPr>
              <a:spLocks noChangeShapeType="1"/>
            </p:cNvSpPr>
            <p:nvPr/>
          </p:nvSpPr>
          <p:spPr bwMode="auto">
            <a:xfrm flipV="1">
              <a:off x="1724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33" name="Straight Connector 40"/>
            <p:cNvSpPr>
              <a:spLocks noChangeShapeType="1"/>
            </p:cNvSpPr>
            <p:nvPr/>
          </p:nvSpPr>
          <p:spPr bwMode="auto">
            <a:xfrm>
              <a:off x="1728" y="211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63550" y="58054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2.</a:t>
            </a:r>
            <a:endParaRPr lang="en-US"/>
          </a:p>
        </p:txBody>
      </p:sp>
      <p:grpSp>
        <p:nvGrpSpPr>
          <p:cNvPr id="17416" name="Group 42"/>
          <p:cNvGrpSpPr>
            <a:grpSpLocks/>
          </p:cNvGrpSpPr>
          <p:nvPr/>
        </p:nvGrpSpPr>
        <p:grpSpPr bwMode="auto">
          <a:xfrm>
            <a:off x="1073150" y="5715000"/>
            <a:ext cx="609600" cy="381000"/>
            <a:chOff x="864" y="2496"/>
            <a:chExt cx="384" cy="240"/>
          </a:xfrm>
        </p:grpSpPr>
        <p:sp>
          <p:nvSpPr>
            <p:cNvPr id="17428" name="Straight Connector 43"/>
            <p:cNvSpPr>
              <a:spLocks noChangeShapeType="1"/>
            </p:cNvSpPr>
            <p:nvPr/>
          </p:nvSpPr>
          <p:spPr bwMode="auto">
            <a:xfrm>
              <a:off x="864" y="273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29" name="Straight Connector 44"/>
            <p:cNvSpPr>
              <a:spLocks noChangeShapeType="1"/>
            </p:cNvSpPr>
            <p:nvPr/>
          </p:nvSpPr>
          <p:spPr bwMode="auto">
            <a:xfrm flipV="1">
              <a:off x="1056" y="2496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30" name="Straight Connector 45"/>
            <p:cNvSpPr>
              <a:spLocks noChangeShapeType="1"/>
            </p:cNvSpPr>
            <p:nvPr/>
          </p:nvSpPr>
          <p:spPr bwMode="auto">
            <a:xfrm>
              <a:off x="1056" y="249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7417" name="Group 46"/>
          <p:cNvGrpSpPr>
            <a:grpSpLocks/>
          </p:cNvGrpSpPr>
          <p:nvPr/>
        </p:nvGrpSpPr>
        <p:grpSpPr bwMode="auto">
          <a:xfrm>
            <a:off x="2133600" y="5715000"/>
            <a:ext cx="615950" cy="0"/>
            <a:chOff x="2133600" y="5715000"/>
            <a:chExt cx="615950" cy="0"/>
          </a:xfrm>
        </p:grpSpPr>
        <p:sp>
          <p:nvSpPr>
            <p:cNvPr id="17426" name="Straight Connector 47"/>
            <p:cNvSpPr>
              <a:spLocks noChangeShapeType="1"/>
            </p:cNvSpPr>
            <p:nvPr/>
          </p:nvSpPr>
          <p:spPr bwMode="auto">
            <a:xfrm>
              <a:off x="1532" y="249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27" name="Straight Connector 48"/>
            <p:cNvSpPr>
              <a:spLocks noChangeShapeType="1"/>
            </p:cNvSpPr>
            <p:nvPr/>
          </p:nvSpPr>
          <p:spPr bwMode="auto">
            <a:xfrm>
              <a:off x="1728" y="249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7418" name="Group 49"/>
          <p:cNvGrpSpPr>
            <a:grpSpLocks/>
          </p:cNvGrpSpPr>
          <p:nvPr/>
        </p:nvGrpSpPr>
        <p:grpSpPr bwMode="auto">
          <a:xfrm>
            <a:off x="1066800" y="5486400"/>
            <a:ext cx="615950" cy="0"/>
            <a:chOff x="1066800" y="5486400"/>
            <a:chExt cx="615950" cy="0"/>
          </a:xfrm>
        </p:grpSpPr>
        <p:sp>
          <p:nvSpPr>
            <p:cNvPr id="17424" name="Straight Connector 50"/>
            <p:cNvSpPr>
              <a:spLocks noChangeShapeType="1"/>
            </p:cNvSpPr>
            <p:nvPr/>
          </p:nvSpPr>
          <p:spPr bwMode="auto">
            <a:xfrm>
              <a:off x="860" y="2352"/>
              <a:ext cx="192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7425" name="Straight Connector 51"/>
            <p:cNvSpPr>
              <a:spLocks noChangeShapeType="1"/>
            </p:cNvSpPr>
            <p:nvPr/>
          </p:nvSpPr>
          <p:spPr bwMode="auto">
            <a:xfrm>
              <a:off x="1056" y="2352"/>
              <a:ext cx="192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7419" name="Group 55"/>
          <p:cNvGrpSpPr>
            <a:grpSpLocks/>
          </p:cNvGrpSpPr>
          <p:nvPr/>
        </p:nvGrpSpPr>
        <p:grpSpPr bwMode="auto">
          <a:xfrm>
            <a:off x="1066800" y="5486400"/>
            <a:ext cx="615950" cy="0"/>
            <a:chOff x="1066800" y="5486400"/>
            <a:chExt cx="615950" cy="0"/>
          </a:xfrm>
        </p:grpSpPr>
        <p:sp>
          <p:nvSpPr>
            <p:cNvPr id="57" name="Straight Connector 56"/>
            <p:cNvSpPr>
              <a:spLocks noChangeShapeType="1"/>
            </p:cNvSpPr>
            <p:nvPr/>
          </p:nvSpPr>
          <p:spPr bwMode="auto">
            <a:xfrm>
              <a:off x="1588" y="-2147483648"/>
              <a:ext cx="0" cy="0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58" name="Straight Connector 57"/>
            <p:cNvSpPr>
              <a:spLocks noChangeShapeType="1"/>
            </p:cNvSpPr>
            <p:nvPr/>
          </p:nvSpPr>
          <p:spPr bwMode="auto">
            <a:xfrm>
              <a:off x="1588" y="-2147483648"/>
              <a:ext cx="0" cy="0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anchor="t" compatLnSpc="1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1066800" y="5486400"/>
            <a:ext cx="609600" cy="1588"/>
          </a:xfrm>
          <a:prstGeom prst="line">
            <a:avLst/>
          </a:prstGeom>
          <a:ln w="6985" cap="flat" cmpd="sng" algn="ctr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133600" y="5715000"/>
            <a:ext cx="609600" cy="1588"/>
          </a:xfrm>
          <a:prstGeom prst="line">
            <a:avLst/>
          </a:prstGeom>
          <a:ln w="6985" cap="flat" cmpd="sng" algn="ctr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/>
</p:sld>
</file>

<file path=ppt/slides/slide11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Experiment 3:</a:t>
            </a:r>
            <a:endParaRPr lang="en-US"/>
          </a:p>
        </p:txBody>
      </p:sp>
      <p:sp>
        <p:nvSpPr>
          <p:cNvPr id="18434" name="Shape 2"/>
          <p:cNvSpPr>
            <a:spLocks noGrp="1"/>
          </p:cNvSpPr>
          <p:nvPr>
            <p:ph type="body" idx="1"/>
          </p:nvPr>
        </p:nvSpPr>
        <p:spPr bwMode="auto">
          <a:xfrm>
            <a:off x="533400" y="2676525"/>
            <a:ext cx="7772400" cy="1509713"/>
          </a:xfrm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328613" indent="-273050" defTabSz="914400" eaLnBrk="1" hangingPunct="1"/>
            <a:endParaRPr lang="en-US">
              <a:solidFill>
                <a:schemeClr val="tx1">
                  <a:alpha val="100000"/>
                </a:schemeClr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003300" y="5029200"/>
            <a:ext cx="6667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KaiA</a:t>
            </a:r>
            <a:endParaRPr lang="en-US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514600" y="5029200"/>
            <a:ext cx="8318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/>
              </a:rPr>
              <a:t>KaiBC</a:t>
            </a:r>
            <a:endParaRPr lang="en-US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33400" y="56530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1.</a:t>
            </a:r>
            <a:endParaRPr lang="en-US"/>
          </a:p>
        </p:txBody>
      </p:sp>
      <p:grpSp>
        <p:nvGrpSpPr>
          <p:cNvPr id="18438" name="Group 32"/>
          <p:cNvGrpSpPr>
            <a:grpSpLocks/>
          </p:cNvGrpSpPr>
          <p:nvPr/>
        </p:nvGrpSpPr>
        <p:grpSpPr bwMode="auto">
          <a:xfrm>
            <a:off x="1066800" y="5562600"/>
            <a:ext cx="914400" cy="381000"/>
            <a:chOff x="816" y="2112"/>
            <a:chExt cx="576" cy="240"/>
          </a:xfrm>
        </p:grpSpPr>
        <p:sp>
          <p:nvSpPr>
            <p:cNvPr id="18445" name="Straight Connector 33"/>
            <p:cNvSpPr>
              <a:spLocks noChangeShapeType="1"/>
            </p:cNvSpPr>
            <p:nvPr/>
          </p:nvSpPr>
          <p:spPr bwMode="auto">
            <a:xfrm>
              <a:off x="816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6" name="Straight Connector 37"/>
            <p:cNvSpPr>
              <a:spLocks noChangeShapeType="1"/>
            </p:cNvSpPr>
            <p:nvPr/>
          </p:nvSpPr>
          <p:spPr bwMode="auto">
            <a:xfrm flipV="1">
              <a:off x="1008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7" name="Straight Connector 42"/>
            <p:cNvSpPr>
              <a:spLocks noChangeShapeType="1"/>
            </p:cNvSpPr>
            <p:nvPr/>
          </p:nvSpPr>
          <p:spPr bwMode="auto">
            <a:xfrm>
              <a:off x="1012" y="211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8" name="Straight Connector 46"/>
            <p:cNvSpPr>
              <a:spLocks noChangeShapeType="1"/>
            </p:cNvSpPr>
            <p:nvPr/>
          </p:nvSpPr>
          <p:spPr bwMode="auto">
            <a:xfrm flipV="1">
              <a:off x="1200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9" name="Straight Connector 49"/>
            <p:cNvSpPr>
              <a:spLocks noChangeShapeType="1"/>
            </p:cNvSpPr>
            <p:nvPr/>
          </p:nvSpPr>
          <p:spPr bwMode="auto">
            <a:xfrm>
              <a:off x="1200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8439" name="Group 52"/>
          <p:cNvGrpSpPr>
            <a:grpSpLocks/>
          </p:cNvGrpSpPr>
          <p:nvPr/>
        </p:nvGrpSpPr>
        <p:grpSpPr bwMode="auto">
          <a:xfrm>
            <a:off x="2514600" y="5562600"/>
            <a:ext cx="914400" cy="381000"/>
            <a:chOff x="1728" y="2112"/>
            <a:chExt cx="576" cy="240"/>
          </a:xfrm>
        </p:grpSpPr>
        <p:sp>
          <p:nvSpPr>
            <p:cNvPr id="18440" name="Straight Connector 53"/>
            <p:cNvSpPr>
              <a:spLocks noChangeShapeType="1"/>
            </p:cNvSpPr>
            <p:nvPr/>
          </p:nvSpPr>
          <p:spPr bwMode="auto">
            <a:xfrm>
              <a:off x="1728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1" name="Straight Connector 54"/>
            <p:cNvSpPr>
              <a:spLocks noChangeShapeType="1"/>
            </p:cNvSpPr>
            <p:nvPr/>
          </p:nvSpPr>
          <p:spPr bwMode="auto">
            <a:xfrm flipV="1">
              <a:off x="1920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2" name="Straight Connector 55"/>
            <p:cNvSpPr>
              <a:spLocks noChangeShapeType="1"/>
            </p:cNvSpPr>
            <p:nvPr/>
          </p:nvSpPr>
          <p:spPr bwMode="auto">
            <a:xfrm>
              <a:off x="1924" y="211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3" name="Straight Connector 58"/>
            <p:cNvSpPr>
              <a:spLocks noChangeShapeType="1"/>
            </p:cNvSpPr>
            <p:nvPr/>
          </p:nvSpPr>
          <p:spPr bwMode="auto">
            <a:xfrm flipV="1">
              <a:off x="2112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8444" name="Straight Connector 59"/>
            <p:cNvSpPr>
              <a:spLocks noChangeShapeType="1"/>
            </p:cNvSpPr>
            <p:nvPr/>
          </p:nvSpPr>
          <p:spPr bwMode="auto">
            <a:xfrm>
              <a:off x="2112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</p:spTree>
  </p:cSld>
  <p:clrMapOvr>
    <a:masterClrMapping/>
  </p:clrMapOvr>
  <p:timing/>
</p:sld>
</file>

<file path=ppt/slides/slide12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Experiment 4:</a:t>
            </a:r>
            <a:endParaRPr lang="en-US"/>
          </a:p>
        </p:txBody>
      </p:sp>
      <p:sp>
        <p:nvSpPr>
          <p:cNvPr id="19458" name="Shape 2"/>
          <p:cNvSpPr>
            <a:spLocks noGrp="1"/>
          </p:cNvSpPr>
          <p:nvPr>
            <p:ph type="body" idx="1"/>
          </p:nvPr>
        </p:nvSpPr>
        <p:spPr bwMode="auto">
          <a:xfrm>
            <a:off x="533400" y="2676525"/>
            <a:ext cx="7772400" cy="1509713"/>
          </a:xfrm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328613" indent="-273050" defTabSz="914400" eaLnBrk="1" hangingPunct="1"/>
            <a:endParaRPr lang="en-US">
              <a:solidFill>
                <a:schemeClr val="tx1">
                  <a:alpha val="100000"/>
                </a:schemeClr>
              </a:solidFill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003300" y="4953000"/>
            <a:ext cx="6667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KaiA</a:t>
            </a:r>
            <a:endParaRPr lang="en-US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597150" y="4953000"/>
            <a:ext cx="8318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KaiBC</a:t>
            </a:r>
            <a:endParaRPr lang="en-US"/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533400" y="55768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1.</a:t>
            </a:r>
            <a:endParaRPr lang="en-US"/>
          </a:p>
        </p:txBody>
      </p:sp>
      <p:grpSp>
        <p:nvGrpSpPr>
          <p:cNvPr id="19462" name="Group 62"/>
          <p:cNvGrpSpPr>
            <a:grpSpLocks/>
          </p:cNvGrpSpPr>
          <p:nvPr/>
        </p:nvGrpSpPr>
        <p:grpSpPr bwMode="auto">
          <a:xfrm>
            <a:off x="2743200" y="5486400"/>
            <a:ext cx="914400" cy="381000"/>
            <a:chOff x="1872" y="2112"/>
            <a:chExt cx="576" cy="240"/>
          </a:xfrm>
        </p:grpSpPr>
        <p:sp>
          <p:nvSpPr>
            <p:cNvPr id="19467" name="Straight Connector 63"/>
            <p:cNvSpPr>
              <a:spLocks noChangeShapeType="1"/>
            </p:cNvSpPr>
            <p:nvPr/>
          </p:nvSpPr>
          <p:spPr bwMode="auto">
            <a:xfrm>
              <a:off x="1872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68" name="Straight Connector 64"/>
            <p:cNvSpPr>
              <a:spLocks noChangeShapeType="1"/>
            </p:cNvSpPr>
            <p:nvPr/>
          </p:nvSpPr>
          <p:spPr bwMode="auto">
            <a:xfrm flipV="1">
              <a:off x="2064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69" name="Straight Connector 65"/>
            <p:cNvSpPr>
              <a:spLocks noChangeShapeType="1"/>
            </p:cNvSpPr>
            <p:nvPr/>
          </p:nvSpPr>
          <p:spPr bwMode="auto">
            <a:xfrm>
              <a:off x="2068" y="211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70" name="Straight Connector 66"/>
            <p:cNvSpPr>
              <a:spLocks noChangeShapeType="1"/>
            </p:cNvSpPr>
            <p:nvPr/>
          </p:nvSpPr>
          <p:spPr bwMode="auto">
            <a:xfrm flipV="1">
              <a:off x="2256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71" name="Straight Connector 67"/>
            <p:cNvSpPr>
              <a:spLocks noChangeShapeType="1"/>
            </p:cNvSpPr>
            <p:nvPr/>
          </p:nvSpPr>
          <p:spPr bwMode="auto">
            <a:xfrm>
              <a:off x="2256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9463" name="Group 68"/>
          <p:cNvGrpSpPr>
            <a:grpSpLocks/>
          </p:cNvGrpSpPr>
          <p:nvPr/>
        </p:nvGrpSpPr>
        <p:grpSpPr bwMode="auto">
          <a:xfrm>
            <a:off x="1143000" y="5486400"/>
            <a:ext cx="609600" cy="381000"/>
            <a:chOff x="864" y="2112"/>
            <a:chExt cx="384" cy="240"/>
          </a:xfrm>
        </p:grpSpPr>
        <p:sp>
          <p:nvSpPr>
            <p:cNvPr id="19464" name="Straight Connector 69"/>
            <p:cNvSpPr>
              <a:spLocks noChangeShapeType="1"/>
            </p:cNvSpPr>
            <p:nvPr/>
          </p:nvSpPr>
          <p:spPr bwMode="auto">
            <a:xfrm>
              <a:off x="864" y="235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65" name="Straight Connector 70"/>
            <p:cNvSpPr>
              <a:spLocks noChangeShapeType="1"/>
            </p:cNvSpPr>
            <p:nvPr/>
          </p:nvSpPr>
          <p:spPr bwMode="auto">
            <a:xfrm flipV="1">
              <a:off x="1056" y="2112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9466" name="Straight Connector 71"/>
            <p:cNvSpPr>
              <a:spLocks noChangeShapeType="1"/>
            </p:cNvSpPr>
            <p:nvPr/>
          </p:nvSpPr>
          <p:spPr bwMode="auto">
            <a:xfrm>
              <a:off x="1056" y="2112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</p:spTree>
  </p:cSld>
  <p:clrMapOvr>
    <a:masterClrMapping/>
  </p:clrMapOvr>
  <p:timing/>
</p:sld>
</file>

<file path=ppt/slides/slide13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Experiment 5:</a:t>
            </a:r>
            <a:endParaRPr lang="en-US"/>
          </a:p>
        </p:txBody>
      </p:sp>
      <p:sp>
        <p:nvSpPr>
          <p:cNvPr id="20482" name="Shape 2"/>
          <p:cNvSpPr>
            <a:spLocks noGrp="1"/>
          </p:cNvSpPr>
          <p:nvPr>
            <p:ph type="body" idx="1"/>
          </p:nvPr>
        </p:nvSpPr>
        <p:spPr bwMode="auto">
          <a:xfrm>
            <a:off x="533400" y="2676525"/>
            <a:ext cx="7772400" cy="1509713"/>
          </a:xfrm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328613" indent="-273050" defTabSz="914400" eaLnBrk="1" hangingPunct="1"/>
            <a:endParaRPr lang="en-US">
              <a:solidFill>
                <a:schemeClr val="tx1">
                  <a:alpha val="100000"/>
                </a:schemeClr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90600" y="5029200"/>
            <a:ext cx="6667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KaiA</a:t>
            </a:r>
            <a:endParaRPr lang="en-US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514600" y="5029200"/>
            <a:ext cx="8318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KaiBC</a:t>
            </a:r>
            <a:endParaRPr lang="en-US"/>
          </a:p>
        </p:txBody>
      </p:sp>
      <p:grpSp>
        <p:nvGrpSpPr>
          <p:cNvPr id="20485" name="Group 30"/>
          <p:cNvGrpSpPr>
            <a:grpSpLocks/>
          </p:cNvGrpSpPr>
          <p:nvPr/>
        </p:nvGrpSpPr>
        <p:grpSpPr bwMode="auto">
          <a:xfrm>
            <a:off x="1123950" y="5562600"/>
            <a:ext cx="609600" cy="381000"/>
            <a:chOff x="764" y="1536"/>
            <a:chExt cx="384" cy="240"/>
          </a:xfrm>
        </p:grpSpPr>
        <p:sp>
          <p:nvSpPr>
            <p:cNvPr id="20491" name="Straight Connector 31"/>
            <p:cNvSpPr>
              <a:spLocks noChangeShapeType="1"/>
            </p:cNvSpPr>
            <p:nvPr/>
          </p:nvSpPr>
          <p:spPr bwMode="auto">
            <a:xfrm>
              <a:off x="764" y="177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20492" name="Straight Connector 32"/>
            <p:cNvSpPr>
              <a:spLocks noChangeShapeType="1"/>
            </p:cNvSpPr>
            <p:nvPr/>
          </p:nvSpPr>
          <p:spPr bwMode="auto">
            <a:xfrm flipV="1">
              <a:off x="956" y="1536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20493" name="Straight Connector 33"/>
            <p:cNvSpPr>
              <a:spLocks noChangeShapeType="1"/>
            </p:cNvSpPr>
            <p:nvPr/>
          </p:nvSpPr>
          <p:spPr bwMode="auto">
            <a:xfrm>
              <a:off x="956" y="1536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20486" name="Group 42"/>
          <p:cNvGrpSpPr>
            <a:grpSpLocks/>
          </p:cNvGrpSpPr>
          <p:nvPr/>
        </p:nvGrpSpPr>
        <p:grpSpPr bwMode="auto">
          <a:xfrm>
            <a:off x="2667000" y="5562600"/>
            <a:ext cx="609600" cy="381000"/>
            <a:chOff x="768" y="2784"/>
            <a:chExt cx="384" cy="240"/>
          </a:xfrm>
        </p:grpSpPr>
        <p:sp>
          <p:nvSpPr>
            <p:cNvPr id="20488" name="Straight Connector 46"/>
            <p:cNvSpPr>
              <a:spLocks noChangeShapeType="1"/>
            </p:cNvSpPr>
            <p:nvPr/>
          </p:nvSpPr>
          <p:spPr bwMode="auto">
            <a:xfrm>
              <a:off x="768" y="302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20489" name="Straight Connector 49"/>
            <p:cNvSpPr>
              <a:spLocks noChangeShapeType="1"/>
            </p:cNvSpPr>
            <p:nvPr/>
          </p:nvSpPr>
          <p:spPr bwMode="auto">
            <a:xfrm flipV="1">
              <a:off x="960" y="2784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20490" name="Straight Connector 52"/>
            <p:cNvSpPr>
              <a:spLocks noChangeShapeType="1"/>
            </p:cNvSpPr>
            <p:nvPr/>
          </p:nvSpPr>
          <p:spPr bwMode="auto">
            <a:xfrm>
              <a:off x="960" y="278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20700" y="56530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1.</a:t>
            </a:r>
            <a:endParaRPr lang="en-US"/>
          </a:p>
        </p:txBody>
      </p:sp>
    </p:spTree>
  </p:cSld>
  <p:clrMapOvr>
    <a:masterClrMapping/>
  </p:clrMapOvr>
  <p:timing/>
</p:sld>
</file>

<file path=ppt/slides/slide14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To Do: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3400" y="2676525"/>
            <a:ext cx="7772400" cy="4029075"/>
          </a:xfrm>
        </p:spPr>
        <p:txBody>
          <a:bodyPr/>
          <a:lstStyle/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Extract KaiA and KaiBC coding sequences from KaiABC region.</a:t>
            </a:r>
            <a:endParaRPr lang="en-US"/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Select inducible promoters for experiments.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Create experiment constructs.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Learn Western blot protocol.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Perform experiments and measure results.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Design new experiments as the need arises.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defRPr/>
            </a:pPr>
            <a:endParaRPr lang="en-US" dirty="0" smtClean="0"/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Project Goals: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3733800"/>
            <a:ext cx="8534400" cy="197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Create KaiA and KaiBC biobricks.</a:t>
            </a:r>
            <a:endParaRPr lang="en-US" dirty="0">
              <a:solidFill>
                <a:schemeClr val="tx1"/>
              </a:solidFill>
            </a:endParaRPr>
          </a:p>
          <a:p>
            <a:pPr marL="628650" indent="-6286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marL="628650" indent="-6286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Transform </a:t>
            </a:r>
            <a:r>
              <a:rPr lang="en-US" i="1" dirty="0" smtClean="0">
                <a:solidFill>
                  <a:schemeClr val="tx1"/>
                </a:solidFill>
              </a:rPr>
              <a:t>E. coli </a:t>
            </a:r>
            <a:r>
              <a:rPr lang="en-US" dirty="0" smtClean="0">
                <a:solidFill>
                  <a:schemeClr val="tx1"/>
                </a:solidFill>
              </a:rPr>
              <a:t>with Kai </a:t>
            </a:r>
            <a:r>
              <a:rPr lang="en-US" dirty="0" err="1" smtClean="0">
                <a:solidFill>
                  <a:schemeClr val="tx1"/>
                </a:solidFill>
              </a:rPr>
              <a:t>Biobricks</a:t>
            </a:r>
            <a:r>
              <a:rPr lang="en-US" dirty="0" smtClean="0">
                <a:solidFill>
                  <a:schemeClr val="tx1"/>
                </a:solidFill>
              </a:rPr>
              <a:t> to reconstitute </a:t>
            </a:r>
            <a:r>
              <a:rPr lang="en-US" dirty="0" err="1" smtClean="0">
                <a:solidFill>
                  <a:schemeClr val="tx1"/>
                </a:solidFill>
              </a:rPr>
              <a:t>KaiC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phosphorylation</a:t>
            </a:r>
            <a:r>
              <a:rPr lang="en-US" dirty="0" smtClean="0">
                <a:solidFill>
                  <a:schemeClr val="tx1"/>
                </a:solidFill>
              </a:rPr>
              <a:t> cycle with no reporter attached.</a:t>
            </a:r>
          </a:p>
          <a:p>
            <a:pPr marL="628650" indent="-6286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628650" indent="-6286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i="1" dirty="0" smtClean="0">
                <a:solidFill>
                  <a:schemeClr val="tx1"/>
                </a:solidFill>
              </a:rPr>
              <a:t>Distant:  </a:t>
            </a:r>
            <a:r>
              <a:rPr lang="en-US" dirty="0" smtClean="0">
                <a:solidFill>
                  <a:schemeClr val="tx1"/>
                </a:solidFill>
              </a:rPr>
              <a:t>Transform </a:t>
            </a:r>
            <a:r>
              <a:rPr lang="en-US" i="1" dirty="0" smtClean="0">
                <a:solidFill>
                  <a:schemeClr val="tx1"/>
                </a:solidFill>
              </a:rPr>
              <a:t>E. coli</a:t>
            </a:r>
            <a:r>
              <a:rPr lang="en-US" dirty="0" smtClean="0">
                <a:solidFill>
                  <a:schemeClr val="tx1"/>
                </a:solidFill>
              </a:rPr>
              <a:t> with Kai Biobricks to reconstitute KaiC phosphorylation cycle with Biobrick’d luciferase reporter.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2115" y="2820042"/>
            <a:ext cx="7776860" cy="837558"/>
          </a:xfrm>
        </p:spPr>
        <p:txBody>
          <a:bodyPr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Reconstitute the KaiC phosphorylation cycle in </a:t>
            </a:r>
            <a:r>
              <a:rPr lang="en-US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E. coli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.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838200"/>
            <a:ext cx="7848600" cy="556455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  <p:sp>
        <p:nvSpPr>
          <p:cNvPr id="6" name="Rectangle 5"/>
          <p:cNvSpPr txBox="1"/>
          <p:nvPr/>
        </p:nvSpPr>
        <p:spPr>
          <a:xfrm>
            <a:off x="6781800" y="6477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Tomita 2005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title"/>
          </p:nvPr>
        </p:nvSpPr>
        <p:spPr>
          <a:xfrm>
            <a:off x="531917" y="160494"/>
            <a:ext cx="7770708" cy="5253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lang="en-US" sz="2000" dirty="0" smtClean="0"/>
              <a:t>Mechanism Review:</a:t>
            </a:r>
            <a:endParaRPr lang="en-US" sz="2000"/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Rectangl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798513"/>
            <a:ext cx="8108950" cy="60388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/>
</p:sld>
</file>

<file path=ppt/slides/slide5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Current Challenges: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3400" y="2905125"/>
            <a:ext cx="7772400" cy="3952875"/>
          </a:xfrm>
        </p:spPr>
        <p:txBody>
          <a:bodyPr/>
          <a:lstStyle/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Using PCR to create and extract the correct constructs.</a:t>
            </a:r>
            <a:endParaRPr lang="en-US" dirty="0"/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 smtClean="0"/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Synchronizing the Kai cycle within one </a:t>
            </a:r>
            <a:r>
              <a:rPr lang="en-US" i="1" dirty="0" smtClean="0"/>
              <a:t>E. coli </a:t>
            </a:r>
            <a:r>
              <a:rPr lang="en-US" dirty="0" smtClean="0"/>
              <a:t>cell.</a:t>
            </a:r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 smtClean="0"/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Pick inducible promoters for </a:t>
            </a:r>
            <a:r>
              <a:rPr lang="en-US" dirty="0" err="1" smtClean="0"/>
              <a:t>KaiA</a:t>
            </a:r>
            <a:r>
              <a:rPr lang="en-US" dirty="0" smtClean="0"/>
              <a:t> and </a:t>
            </a:r>
            <a:r>
              <a:rPr lang="en-US" dirty="0" err="1" smtClean="0"/>
              <a:t>KaiBC</a:t>
            </a:r>
            <a:r>
              <a:rPr lang="en-US" dirty="0" smtClean="0"/>
              <a:t>.</a:t>
            </a:r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 smtClean="0"/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Performing Western blots to detect </a:t>
            </a:r>
            <a:r>
              <a:rPr lang="en-US" dirty="0" err="1" smtClean="0"/>
              <a:t>KaiC</a:t>
            </a:r>
            <a:r>
              <a:rPr lang="en-US" dirty="0" smtClean="0"/>
              <a:t> within </a:t>
            </a:r>
            <a:r>
              <a:rPr lang="en-US" i="1" dirty="0" smtClean="0"/>
              <a:t>E. coli</a:t>
            </a:r>
            <a:r>
              <a:rPr lang="en-US" dirty="0" smtClean="0"/>
              <a:t>.</a:t>
            </a:r>
          </a:p>
          <a:p>
            <a:pPr marL="683514" indent="-62865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 smtClean="0"/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Week in Review: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3400" y="2676525"/>
            <a:ext cx="7772400" cy="3952875"/>
          </a:xfrm>
        </p:spPr>
        <p:txBody>
          <a:bodyPr/>
          <a:lstStyle/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Grew liquid cultures and plates  from the new PCC 7942.</a:t>
            </a:r>
            <a:endParaRPr lang="en-US" dirty="0"/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Extracted 3kb </a:t>
            </a:r>
            <a:r>
              <a:rPr lang="en-US" dirty="0" err="1" smtClean="0"/>
              <a:t>KaiABC</a:t>
            </a:r>
            <a:r>
              <a:rPr lang="en-US" dirty="0" smtClean="0"/>
              <a:t> segment using PCR.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Began crossover PCR  for site-specific mutagenesis.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Planned future experiments with </a:t>
            </a:r>
            <a:r>
              <a:rPr lang="en-US" i="1" dirty="0" smtClean="0"/>
              <a:t>E. coli</a:t>
            </a:r>
            <a:r>
              <a:rPr lang="en-US" dirty="0" smtClean="0"/>
              <a:t>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Decided to eliminate the branch of our project dealing with cyanobacteria.</a:t>
            </a:r>
          </a:p>
          <a:p>
            <a:pPr indent="-274320" defTabSz="914400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en-US" dirty="0" smtClean="0"/>
              <a:t>Designed primers for sequencing KaiABC extract.</a:t>
            </a: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err="1" smtClean="0"/>
              <a:t>KaiABC</a:t>
            </a:r>
            <a:r>
              <a:rPr lang="en-US" sz="2000" dirty="0" smtClean="0"/>
              <a:t> extraction</a:t>
            </a:r>
            <a:endParaRPr lang="en-US" sz="2000" dirty="0"/>
          </a:p>
        </p:txBody>
      </p:sp>
      <p:sp>
        <p:nvSpPr>
          <p:cNvPr id="3" name="Shap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600" dirty="0" smtClean="0"/>
              <a:t>Lane 21: ~3kb segment</a:t>
            </a:r>
            <a:endParaRPr lang="en-US"/>
          </a:p>
          <a:p>
            <a:endParaRPr lang="en-US" sz="1600" dirty="0" smtClean="0"/>
          </a:p>
          <a:p>
            <a:r>
              <a:rPr lang="en-US" sz="1600" dirty="0" smtClean="0"/>
              <a:t>Lane 16, 20, 24: Positive Control</a:t>
            </a:r>
          </a:p>
          <a:p>
            <a:endParaRPr lang="en-US" sz="1600" dirty="0" smtClean="0"/>
          </a:p>
          <a:p>
            <a:r>
              <a:rPr lang="en-US" sz="1600" dirty="0" smtClean="0"/>
              <a:t>Other lanes: experimental (failed)</a:t>
            </a:r>
            <a:endParaRPr lang="en-US" sz="1600" dirty="0"/>
          </a:p>
        </p:txBody>
      </p:sp>
      <p:pic>
        <p:nvPicPr>
          <p:cNvPr id="7" name="Rounded Rectangle 6"/>
          <p:cNvPicPr>
            <a:picLocks noChangeAspect="1"/>
          </p:cNvPicPr>
          <p:nvPr>
            <p:ph type="pic" idx="1"/>
          </p:nvPr>
        </p:nvPicPr>
        <p:blipFill>
          <a:blip r:embed="rId2"/>
          <a:srcRect l="4644" r="4644"/>
          <a:stretch>
            <a:fillRect/>
          </a:stretch>
        </p:blipFill>
        <p:spPr>
          <a:xfrm>
            <a:off x="228600" y="900547"/>
            <a:ext cx="5791200" cy="4738255"/>
          </a:xfrm>
          <a:prstGeom prst="roundRect">
            <a:avLst>
              <a:gd name="adj" fmla="val 4167"/>
            </a:avLst>
          </a:prstGeom>
          <a:solidFill>
            <a:schemeClr val="bg2"/>
          </a:solidFill>
          <a:ln w="3000">
            <a:solidFill>
              <a:schemeClr val="bg2">
                <a:shade val="35000"/>
              </a:schemeClr>
            </a:solidFill>
            <a:miter lim="800000"/>
          </a:ln>
          <a:effectLst/>
        </p:spPr>
      </p:pic>
    </p:spTree>
  </p:cSld>
  <p:clrMapOvr>
    <a:masterClrMapping/>
  </p:clrMapOvr>
  <p:timing/>
</p:sld>
</file>

<file path=ppt/slides/slide8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172200" y="1219200"/>
            <a:ext cx="2514600" cy="457200"/>
          </a:xfrm>
        </p:spPr>
        <p:txBody>
          <a:bodyPr>
            <a:noAutofit/>
          </a:bodyPr>
          <a:lstStyle/>
          <a:p>
            <a:r>
              <a:rPr lang="en-US" sz="2222" dirty="0" smtClean="0"/>
              <a:t>Failed site-specific mutagenesis PCR</a:t>
            </a:r>
            <a:endParaRPr lang="en-US" sz="2222" dirty="0"/>
          </a:p>
        </p:txBody>
      </p:sp>
      <p:sp>
        <p:nvSpPr>
          <p:cNvPr id="3" name="Shape 2"/>
          <p:cNvSpPr>
            <a:spLocks noGrp="1"/>
          </p:cNvSpPr>
          <p:nvPr>
            <p:ph type="body" sz="half" idx="2"/>
          </p:nvPr>
        </p:nvSpPr>
        <p:spPr>
          <a:xfrm>
            <a:off x="6248400" y="1908048"/>
            <a:ext cx="2209800" cy="2130552"/>
          </a:xfrm>
        </p:spPr>
        <p:txBody>
          <a:bodyPr>
            <a:noAutofit/>
          </a:bodyPr>
          <a:lstStyle/>
          <a:p>
            <a:r>
              <a:rPr lang="en-US" sz="1600" dirty="0" smtClean="0"/>
              <a:t>Lanes 1-3: 2402 </a:t>
            </a:r>
            <a:r>
              <a:rPr lang="en-US" sz="1600" dirty="0" err="1" smtClean="0"/>
              <a:t>bp</a:t>
            </a:r>
            <a:r>
              <a:rPr lang="en-US" sz="1600" dirty="0" smtClean="0"/>
              <a:t> expected</a:t>
            </a:r>
            <a:endParaRPr lang="en-US"/>
          </a:p>
          <a:p>
            <a:endParaRPr lang="en-US" sz="1600" dirty="0" smtClean="0"/>
          </a:p>
          <a:p>
            <a:r>
              <a:rPr lang="en-US" sz="1600" dirty="0" smtClean="0"/>
              <a:t>Lanes 4-6: 209 </a:t>
            </a:r>
            <a:r>
              <a:rPr lang="en-US" sz="1600" dirty="0" err="1" smtClean="0"/>
              <a:t>bp</a:t>
            </a:r>
            <a:r>
              <a:rPr lang="en-US" sz="1600" dirty="0" smtClean="0"/>
              <a:t> expected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lLanes</a:t>
            </a:r>
            <a:r>
              <a:rPr lang="en-US" sz="1600" dirty="0" smtClean="0"/>
              <a:t> 7-8: 80 </a:t>
            </a:r>
            <a:r>
              <a:rPr lang="en-US" sz="1600" dirty="0" err="1" smtClean="0"/>
              <a:t>bp</a:t>
            </a:r>
            <a:r>
              <a:rPr lang="en-US" sz="1600" dirty="0" smtClean="0"/>
              <a:t> expected</a:t>
            </a:r>
          </a:p>
          <a:p>
            <a:endParaRPr lang="en-US" sz="1600" dirty="0" smtClean="0"/>
          </a:p>
          <a:p>
            <a:r>
              <a:rPr lang="en-US" sz="1600" dirty="0" smtClean="0"/>
              <a:t>Lanes  9-10: 370 </a:t>
            </a:r>
            <a:r>
              <a:rPr lang="en-US" sz="1600" dirty="0" err="1" smtClean="0"/>
              <a:t>bp</a:t>
            </a:r>
            <a:r>
              <a:rPr lang="en-US" sz="1600" dirty="0" smtClean="0"/>
              <a:t> expected</a:t>
            </a:r>
          </a:p>
          <a:p>
            <a:endParaRPr lang="en-US" sz="1600" dirty="0" smtClean="0"/>
          </a:p>
          <a:p>
            <a:r>
              <a:rPr lang="en-US" sz="1600" dirty="0" smtClean="0"/>
              <a:t>Lanes  11-13: 370 </a:t>
            </a:r>
            <a:r>
              <a:rPr lang="en-US" sz="1600" dirty="0" err="1" smtClean="0"/>
              <a:t>bp</a:t>
            </a:r>
            <a:r>
              <a:rPr lang="en-US" sz="1600" dirty="0" smtClean="0"/>
              <a:t> expected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</p:txBody>
      </p:sp>
      <p:grpSp>
        <p:nvGrpSpPr>
          <p:cNvPr id="9" name="Group 21"/>
          <p:cNvGrpSpPr/>
          <p:nvPr/>
        </p:nvGrpSpPr>
        <p:grpSpPr>
          <a:xfrm>
            <a:off x="152400" y="914400"/>
            <a:ext cx="5791200" cy="4648200"/>
            <a:chOff x="762000" y="1524000"/>
            <a:chExt cx="5029200" cy="4114800"/>
          </a:xfrm>
        </p:grpSpPr>
        <p:pic>
          <p:nvPicPr>
            <p:cNvPr id="6" name="Rounded Rectangle 5"/>
            <p:cNvPicPr>
              <a:picLocks noChangeAspect="1"/>
            </p:cNvPicPr>
            <p:nvPr>
              <p:ph type="pic" idx="1"/>
            </p:nvPr>
          </p:nvPicPr>
          <p:blipFill>
            <a:blip r:embed="rId2"/>
            <a:srcRect l="4644" r="4644"/>
            <a:stretch>
              <a:fillRect/>
            </a:stretch>
          </p:blipFill>
          <p:spPr>
            <a:xfrm>
              <a:off x="762000" y="1524000"/>
              <a:ext cx="5029200" cy="4114800"/>
            </a:xfrm>
            <a:prstGeom prst="roundRect">
              <a:avLst>
                <a:gd name="adj" fmla="val 4167"/>
              </a:avLst>
            </a:prstGeom>
            <a:solidFill>
              <a:schemeClr val="bg2"/>
            </a:solidFill>
            <a:ln w="3000">
              <a:solidFill>
                <a:schemeClr val="bg2">
                  <a:shade val="35000"/>
                </a:schemeClr>
              </a:solidFill>
              <a:miter lim="800000"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11430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478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526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3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336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4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384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5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194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6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242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7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05200" y="1828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8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10000" y="1752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9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114800" y="1828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10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95800" y="1828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11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00600" y="1828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12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81600" y="1828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13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/>
</p:sld>
</file>

<file path=ppt/slides/slide9.xml><?xml version="1.0" encoding="utf-8"?>
<p:sld xmlns:a="http://schemas.openxmlformats.org/drawingml/2006/3/main" xmlns:r="http://schemas.openxmlformats.org/officeDocument/2006/relationships" xmlns:p="http://schemas.openxmlformats.org/presentationml/2006/3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1917" y="1316038"/>
            <a:ext cx="7770708" cy="1363506"/>
          </a:xfrm>
        </p:spPr>
        <p:txBody>
          <a:bodyPr/>
          <a:lstStyle/>
          <a:p>
            <a:pPr marL="0" indent="0" defTabSz="914400" eaLnBrk="1" fontAlgn="auto" hangingPunct="1">
              <a:spcAft>
                <a:spcPts val="0"/>
              </a:spcAft>
              <a:defRPr/>
            </a:pPr>
            <a:r>
              <a:rPr smtClean="0"/>
              <a:t>Experiment 1:</a:t>
            </a:r>
            <a:endParaRPr lang="en-US"/>
          </a:p>
        </p:txBody>
      </p:sp>
      <p:sp>
        <p:nvSpPr>
          <p:cNvPr id="16386" name="Shape 2"/>
          <p:cNvSpPr>
            <a:spLocks noGrp="1"/>
          </p:cNvSpPr>
          <p:nvPr>
            <p:ph type="body" idx="1"/>
          </p:nvPr>
        </p:nvSpPr>
        <p:spPr bwMode="auto">
          <a:xfrm>
            <a:off x="533400" y="2676525"/>
            <a:ext cx="7772400" cy="1509713"/>
          </a:xfrm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328613" indent="-273050" defTabSz="914400" eaLnBrk="1" hangingPunct="1"/>
            <a:endParaRPr lang="en-US">
              <a:solidFill>
                <a:schemeClr val="tx1">
                  <a:alpha val="10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33450" y="5029200"/>
            <a:ext cx="6667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KaiA</a:t>
            </a: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81200" y="5029200"/>
            <a:ext cx="831850" cy="366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KaiBC</a:t>
            </a:r>
            <a:endParaRPr lang="en-US"/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1066800" y="5562600"/>
            <a:ext cx="609600" cy="381000"/>
            <a:chOff x="768" y="2784"/>
            <a:chExt cx="384" cy="240"/>
          </a:xfrm>
        </p:grpSpPr>
        <p:sp>
          <p:nvSpPr>
            <p:cNvPr id="16395" name="Straight Connector 6"/>
            <p:cNvSpPr>
              <a:spLocks noChangeShapeType="1"/>
            </p:cNvSpPr>
            <p:nvPr/>
          </p:nvSpPr>
          <p:spPr bwMode="auto">
            <a:xfrm>
              <a:off x="768" y="302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6396" name="Straight Connector 7"/>
            <p:cNvSpPr>
              <a:spLocks noChangeShapeType="1"/>
            </p:cNvSpPr>
            <p:nvPr/>
          </p:nvSpPr>
          <p:spPr bwMode="auto">
            <a:xfrm flipV="1">
              <a:off x="960" y="2784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6397" name="Straight Connector 8"/>
            <p:cNvSpPr>
              <a:spLocks noChangeShapeType="1"/>
            </p:cNvSpPr>
            <p:nvPr/>
          </p:nvSpPr>
          <p:spPr bwMode="auto">
            <a:xfrm>
              <a:off x="960" y="278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grpSp>
        <p:nvGrpSpPr>
          <p:cNvPr id="16390" name="Group 9"/>
          <p:cNvGrpSpPr>
            <a:grpSpLocks/>
          </p:cNvGrpSpPr>
          <p:nvPr/>
        </p:nvGrpSpPr>
        <p:grpSpPr bwMode="auto">
          <a:xfrm>
            <a:off x="2133600" y="5562600"/>
            <a:ext cx="609600" cy="381000"/>
            <a:chOff x="768" y="2784"/>
            <a:chExt cx="384" cy="240"/>
          </a:xfrm>
        </p:grpSpPr>
        <p:sp>
          <p:nvSpPr>
            <p:cNvPr id="16392" name="Straight Connector 10"/>
            <p:cNvSpPr>
              <a:spLocks noChangeShapeType="1"/>
            </p:cNvSpPr>
            <p:nvPr/>
          </p:nvSpPr>
          <p:spPr bwMode="auto">
            <a:xfrm>
              <a:off x="768" y="302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6393" name="Straight Connector 11"/>
            <p:cNvSpPr>
              <a:spLocks noChangeShapeType="1"/>
            </p:cNvSpPr>
            <p:nvPr/>
          </p:nvSpPr>
          <p:spPr bwMode="auto">
            <a:xfrm flipV="1">
              <a:off x="960" y="2784"/>
              <a:ext cx="0" cy="24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6394" name="Straight Connector 12"/>
            <p:cNvSpPr>
              <a:spLocks noChangeShapeType="1"/>
            </p:cNvSpPr>
            <p:nvPr/>
          </p:nvSpPr>
          <p:spPr bwMode="auto">
            <a:xfrm>
              <a:off x="960" y="2784"/>
              <a:ext cx="192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3550" y="5653088"/>
            <a:ext cx="374650" cy="366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t" compatLnSpc="1">
            <a:spAutoFit/>
          </a:bodyPr>
          <a:lstStyle/>
          <a:p>
            <a:pPr eaLnBrk="1" hangingPunct="1">
              <a:defRPr/>
            </a:pPr>
            <a:r>
              <a:rPr lang="en-US">
                <a:latin typeface="Arial"/>
              </a:rPr>
              <a:t>1.</a:t>
            </a:r>
            <a:endParaRPr lang="en-US"/>
          </a:p>
        </p:txBody>
      </p:sp>
    </p:spTree>
  </p:cSld>
  <p:clrMapOvr>
    <a:masterClrMapping/>
  </p:clrMapOvr>
  <p:timing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3/main" name="Flow">
  <a:themeElements>
    <a:clrScheme name="Flow">
      <a:dk1>
        <a:sysClr val="windowText"/>
      </a:dk1>
      <a:lt1>
        <a:sysClr val="window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9800"/>
      </a:hlink>
      <a:folHlink>
        <a:srgbClr val="F4551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宋体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仿宋_GB2312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100000" t="200000" r="100000" b="4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100000" t="200000" r="100000" b="40000"/>
          </a:path>
        </a:gradFill>
      </a:fillStyleLst>
      <a:lnStyleLst>
        <a:ln w="698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5000"/>
                <a:satMod val="150000"/>
              </a:schemeClr>
            </a:duotone>
          </a:blip>
          <a:tile tx="0" ty="0" sx="70000" sy="70000" flip="none" algn="ctr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3/main" name="Office Theme">
  <a:themeElements>
    <a:clrScheme name="Office">
      <a:dk1>
        <a:sysClr val="windowText"/>
      </a:dk1>
      <a:lt1>
        <a:sysClr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196</TotalTime>
  <Words>313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Cyanobacteria:</vt:lpstr>
      <vt:lpstr>Project Goals:</vt:lpstr>
      <vt:lpstr>Mechanism Review:</vt:lpstr>
      <vt:lpstr>Slide 4</vt:lpstr>
      <vt:lpstr>Current Challenges:</vt:lpstr>
      <vt:lpstr>Week in Review:</vt:lpstr>
      <vt:lpstr>KaiABC extraction</vt:lpstr>
      <vt:lpstr>Failed site-specific mutagenesis PCR</vt:lpstr>
      <vt:lpstr>Experiment 1:</vt:lpstr>
      <vt:lpstr>Experiment 2:</vt:lpstr>
      <vt:lpstr>Experiment 3:</vt:lpstr>
      <vt:lpstr>Experiment 4:</vt:lpstr>
      <vt:lpstr>Experiment 5:</vt:lpstr>
      <vt:lpstr>To Do: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Ramos</dc:creator>
  <cp:lastModifiedBy>Zhipeng</cp:lastModifiedBy>
  <cp:revision>25</cp:revision>
  <dcterms:created xsi:type="dcterms:W3CDTF">2006-07-16T18:33:31Z</dcterms:created>
  <dcterms:modified xsi:type="dcterms:W3CDTF">2006-07-17T14:02:27Z</dcterms:modified>
</cp:coreProperties>
</file>