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43891200" cy="32918400"/>
  <p:notesSz cx="6858000" cy="9144000"/>
  <p:defaultTextStyle>
    <a:defPPr>
      <a:defRPr lang="en-US"/>
    </a:defPPr>
    <a:lvl1pPr algn="l" defTabSz="4387850" rtl="0" fontAlgn="base">
      <a:spcBef>
        <a:spcPct val="0"/>
      </a:spcBef>
      <a:spcAft>
        <a:spcPct val="0"/>
      </a:spcAft>
      <a:defRPr sz="8600" kern="1200">
        <a:solidFill>
          <a:schemeClr val="tx1"/>
        </a:solidFill>
        <a:latin typeface="Arial" pitchFamily="127" charset="0"/>
        <a:ea typeface="ＭＳ Ｐゴシック" pitchFamily="127" charset="-128"/>
        <a:cs typeface="ＭＳ Ｐゴシック" pitchFamily="127" charset="-128"/>
      </a:defRPr>
    </a:lvl1pPr>
    <a:lvl2pPr marL="2193925" indent="-1736725" algn="l" defTabSz="4387850" rtl="0" fontAlgn="base">
      <a:spcBef>
        <a:spcPct val="0"/>
      </a:spcBef>
      <a:spcAft>
        <a:spcPct val="0"/>
      </a:spcAft>
      <a:defRPr sz="8600" kern="1200">
        <a:solidFill>
          <a:schemeClr val="tx1"/>
        </a:solidFill>
        <a:latin typeface="Arial" pitchFamily="127" charset="0"/>
        <a:ea typeface="ＭＳ Ｐゴシック" pitchFamily="127" charset="-128"/>
        <a:cs typeface="ＭＳ Ｐゴシック" pitchFamily="127" charset="-128"/>
      </a:defRPr>
    </a:lvl2pPr>
    <a:lvl3pPr marL="4387850" indent="-3473450" algn="l" defTabSz="4387850" rtl="0" fontAlgn="base">
      <a:spcBef>
        <a:spcPct val="0"/>
      </a:spcBef>
      <a:spcAft>
        <a:spcPct val="0"/>
      </a:spcAft>
      <a:defRPr sz="8600" kern="1200">
        <a:solidFill>
          <a:schemeClr val="tx1"/>
        </a:solidFill>
        <a:latin typeface="Arial" pitchFamily="127" charset="0"/>
        <a:ea typeface="ＭＳ Ｐゴシック" pitchFamily="127" charset="-128"/>
        <a:cs typeface="ＭＳ Ｐゴシック" pitchFamily="127" charset="-128"/>
      </a:defRPr>
    </a:lvl3pPr>
    <a:lvl4pPr marL="6583363" indent="-5211763" algn="l" defTabSz="4387850" rtl="0" fontAlgn="base">
      <a:spcBef>
        <a:spcPct val="0"/>
      </a:spcBef>
      <a:spcAft>
        <a:spcPct val="0"/>
      </a:spcAft>
      <a:defRPr sz="8600" kern="1200">
        <a:solidFill>
          <a:schemeClr val="tx1"/>
        </a:solidFill>
        <a:latin typeface="Arial" pitchFamily="127" charset="0"/>
        <a:ea typeface="ＭＳ Ｐゴシック" pitchFamily="127" charset="-128"/>
        <a:cs typeface="ＭＳ Ｐゴシック" pitchFamily="127" charset="-128"/>
      </a:defRPr>
    </a:lvl4pPr>
    <a:lvl5pPr marL="8777288" indent="-6948488" algn="l" defTabSz="4387850" rtl="0" fontAlgn="base">
      <a:spcBef>
        <a:spcPct val="0"/>
      </a:spcBef>
      <a:spcAft>
        <a:spcPct val="0"/>
      </a:spcAft>
      <a:defRPr sz="8600" kern="1200">
        <a:solidFill>
          <a:schemeClr val="tx1"/>
        </a:solidFill>
        <a:latin typeface="Arial" pitchFamily="127" charset="0"/>
        <a:ea typeface="ＭＳ Ｐゴシック" pitchFamily="127" charset="-128"/>
        <a:cs typeface="ＭＳ Ｐゴシック" pitchFamily="127" charset="-128"/>
      </a:defRPr>
    </a:lvl5pPr>
    <a:lvl6pPr marL="2286000" algn="l" defTabSz="457200" rtl="0" eaLnBrk="1" latinLnBrk="0" hangingPunct="1">
      <a:defRPr sz="8600" kern="1200">
        <a:solidFill>
          <a:schemeClr val="tx1"/>
        </a:solidFill>
        <a:latin typeface="Arial" pitchFamily="127" charset="0"/>
        <a:ea typeface="ＭＳ Ｐゴシック" pitchFamily="127" charset="-128"/>
        <a:cs typeface="ＭＳ Ｐゴシック" pitchFamily="127" charset="-128"/>
      </a:defRPr>
    </a:lvl6pPr>
    <a:lvl7pPr marL="2743200" algn="l" defTabSz="457200" rtl="0" eaLnBrk="1" latinLnBrk="0" hangingPunct="1">
      <a:defRPr sz="8600" kern="1200">
        <a:solidFill>
          <a:schemeClr val="tx1"/>
        </a:solidFill>
        <a:latin typeface="Arial" pitchFamily="127" charset="0"/>
        <a:ea typeface="ＭＳ Ｐゴシック" pitchFamily="127" charset="-128"/>
        <a:cs typeface="ＭＳ Ｐゴシック" pitchFamily="127" charset="-128"/>
      </a:defRPr>
    </a:lvl7pPr>
    <a:lvl8pPr marL="3200400" algn="l" defTabSz="457200" rtl="0" eaLnBrk="1" latinLnBrk="0" hangingPunct="1">
      <a:defRPr sz="8600" kern="1200">
        <a:solidFill>
          <a:schemeClr val="tx1"/>
        </a:solidFill>
        <a:latin typeface="Arial" pitchFamily="127" charset="0"/>
        <a:ea typeface="ＭＳ Ｐゴシック" pitchFamily="127" charset="-128"/>
        <a:cs typeface="ＭＳ Ｐゴシック" pitchFamily="127" charset="-128"/>
      </a:defRPr>
    </a:lvl8pPr>
    <a:lvl9pPr marL="3657600" algn="l" defTabSz="457200" rtl="0" eaLnBrk="1" latinLnBrk="0" hangingPunct="1">
      <a:defRPr sz="8600" kern="1200">
        <a:solidFill>
          <a:schemeClr val="tx1"/>
        </a:solidFill>
        <a:latin typeface="Arial" pitchFamily="127" charset="0"/>
        <a:ea typeface="ＭＳ Ｐゴシック" pitchFamily="127" charset="-128"/>
        <a:cs typeface="ＭＳ Ｐゴシック" pitchFamily="127"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3A9D42"/>
    <a:srgbClr val="00FF02"/>
    <a:srgbClr val="C08500"/>
    <a:srgbClr val="7C868D"/>
    <a:srgbClr val="F88366"/>
    <a:srgbClr val="8B10EC"/>
    <a:srgbClr val="FFFFFD"/>
    <a:srgbClr val="0000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20"/>
    <p:restoredTop sz="94660"/>
  </p:normalViewPr>
  <p:slideViewPr>
    <p:cSldViewPr snapToObjects="1">
      <p:cViewPr>
        <p:scale>
          <a:sx n="40" d="100"/>
          <a:sy n="40" d="100"/>
        </p:scale>
        <p:origin x="3594" y="3456"/>
      </p:cViewPr>
      <p:guideLst>
        <p:guide orient="horz" pos="10368"/>
        <p:guide pos="13824"/>
      </p:guideLst>
    </p:cSldViewPr>
  </p:slideViewPr>
  <p:outlineViewPr>
    <p:cViewPr>
      <p:scale>
        <a:sx n="33" d="100"/>
        <a:sy n="33" d="100"/>
      </p:scale>
      <p:origin x="0" y="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1026"/>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pPr>
              <a:defRPr/>
            </a:pPr>
            <a:endParaRPr lang="en-US" dirty="0"/>
          </a:p>
        </p:txBody>
      </p:sp>
      <p:sp>
        <p:nvSpPr>
          <p:cNvPr id="14339" name="Rectangle 1027"/>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pPr>
              <a:defRPr/>
            </a:pPr>
            <a:fld id="{7CA7D135-A55A-4859-BC1E-3881650F319C}" type="datetime1">
              <a:rPr lang="en-US"/>
              <a:pPr>
                <a:defRPr/>
              </a:pPr>
              <a:t>6/3/2012</a:t>
            </a:fld>
            <a:endParaRPr lang="en-US" dirty="0"/>
          </a:p>
        </p:txBody>
      </p:sp>
      <p:sp>
        <p:nvSpPr>
          <p:cNvPr id="14340" name="Placeholder 1028"/>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4341" name="Rectangle 1029"/>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342" name="Rectangle 1030"/>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pPr>
              <a:defRPr/>
            </a:pPr>
            <a:endParaRPr lang="en-US" dirty="0"/>
          </a:p>
        </p:txBody>
      </p:sp>
      <p:sp>
        <p:nvSpPr>
          <p:cNvPr id="14343" name="Rectangle 1031"/>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pPr>
              <a:defRPr/>
            </a:pPr>
            <a:fld id="{893D610D-07BE-485B-9C6B-25380125E677}" type="slidenum">
              <a:rPr lang="en-US"/>
              <a:pPr>
                <a:defRPr/>
              </a:pPr>
              <a:t>‹#›</a:t>
            </a:fld>
            <a:endParaRPr lang="en-US" dirty="0"/>
          </a:p>
        </p:txBody>
      </p:sp>
    </p:spTree>
    <p:extLst>
      <p:ext uri="{BB962C8B-B14F-4D97-AF65-F5344CB8AC3E}">
        <p14:creationId xmlns="" xmlns:p14="http://schemas.microsoft.com/office/powerpoint/2010/main" val="3977828953"/>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Calibri" pitchFamily="127" charset="0"/>
        <a:ea typeface="ＭＳ Ｐゴシック" pitchFamily="127" charset="-128"/>
        <a:cs typeface="ＭＳ Ｐゴシック" pitchFamily="127" charset="-128"/>
      </a:defRPr>
    </a:lvl1pPr>
    <a:lvl2pPr marL="457200" algn="l" defTabSz="457200" rtl="0" eaLnBrk="0" fontAlgn="base" hangingPunct="0">
      <a:spcBef>
        <a:spcPct val="30000"/>
      </a:spcBef>
      <a:spcAft>
        <a:spcPct val="0"/>
      </a:spcAft>
      <a:defRPr sz="1200" kern="1200">
        <a:solidFill>
          <a:schemeClr val="tx1"/>
        </a:solidFill>
        <a:latin typeface="Calibri" pitchFamily="127" charset="0"/>
        <a:ea typeface="ＭＳ Ｐゴシック" pitchFamily="127" charset="-128"/>
        <a:cs typeface="+mn-cs"/>
      </a:defRPr>
    </a:lvl2pPr>
    <a:lvl3pPr marL="914400" algn="l" defTabSz="457200" rtl="0" eaLnBrk="0" fontAlgn="base" hangingPunct="0">
      <a:spcBef>
        <a:spcPct val="30000"/>
      </a:spcBef>
      <a:spcAft>
        <a:spcPct val="0"/>
      </a:spcAft>
      <a:defRPr sz="1200" kern="1200">
        <a:solidFill>
          <a:schemeClr val="tx1"/>
        </a:solidFill>
        <a:latin typeface="Calibri" pitchFamily="127" charset="0"/>
        <a:ea typeface="ＭＳ Ｐゴシック" pitchFamily="127" charset="-128"/>
        <a:cs typeface="+mn-cs"/>
      </a:defRPr>
    </a:lvl3pPr>
    <a:lvl4pPr marL="1371600" algn="l" defTabSz="457200" rtl="0" eaLnBrk="0" fontAlgn="base" hangingPunct="0">
      <a:spcBef>
        <a:spcPct val="30000"/>
      </a:spcBef>
      <a:spcAft>
        <a:spcPct val="0"/>
      </a:spcAft>
      <a:defRPr sz="1200" kern="1200">
        <a:solidFill>
          <a:schemeClr val="tx1"/>
        </a:solidFill>
        <a:latin typeface="Calibri" pitchFamily="127" charset="0"/>
        <a:ea typeface="ＭＳ Ｐゴシック" pitchFamily="127" charset="-128"/>
        <a:cs typeface="+mn-cs"/>
      </a:defRPr>
    </a:lvl4pPr>
    <a:lvl5pPr marL="1828800" algn="l" defTabSz="457200" rtl="0" eaLnBrk="0" fontAlgn="base" hangingPunct="0">
      <a:spcBef>
        <a:spcPct val="30000"/>
      </a:spcBef>
      <a:spcAft>
        <a:spcPct val="0"/>
      </a:spcAft>
      <a:defRPr sz="1200" kern="1200">
        <a:solidFill>
          <a:schemeClr val="tx1"/>
        </a:solidFill>
        <a:latin typeface="Calibri" pitchFamily="127" charset="0"/>
        <a:ea typeface="ＭＳ Ｐゴシック" pitchFamily="127"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Placeholder 1026"/>
          <p:cNvSpPr>
            <a:spLocks noGrp="1" noRot="1" noChangeAspect="1" noChangeArrowheads="1" noTextEdit="1"/>
          </p:cNvSpPr>
          <p:nvPr>
            <p:ph type="sldImg"/>
          </p:nvPr>
        </p:nvSpPr>
        <p:spPr>
          <a:ln/>
        </p:spPr>
      </p:sp>
      <p:sp>
        <p:nvSpPr>
          <p:cNvPr id="15362" name="Placeholder 1027"/>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0226042"/>
            <a:ext cx="37307520" cy="7056120"/>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3680" y="18653760"/>
            <a:ext cx="30723840" cy="8412480"/>
          </a:xfrm>
        </p:spPr>
        <p:txBody>
          <a:bodyPr/>
          <a:lstStyle>
            <a:lvl1pPr marL="0" indent="0" algn="ctr">
              <a:buNone/>
              <a:defRPr>
                <a:solidFill>
                  <a:schemeClr val="tx1">
                    <a:tint val="75000"/>
                  </a:schemeClr>
                </a:solidFill>
              </a:defRPr>
            </a:lvl1pPr>
            <a:lvl2pPr marL="2194560" indent="0" algn="ctr">
              <a:buNone/>
              <a:defRPr>
                <a:solidFill>
                  <a:schemeClr val="tx1">
                    <a:tint val="75000"/>
                  </a:schemeClr>
                </a:solidFill>
              </a:defRPr>
            </a:lvl2pPr>
            <a:lvl3pPr marL="4389120" indent="0" algn="ctr">
              <a:buNone/>
              <a:defRPr>
                <a:solidFill>
                  <a:schemeClr val="tx1">
                    <a:tint val="75000"/>
                  </a:schemeClr>
                </a:solidFill>
              </a:defRPr>
            </a:lvl3pPr>
            <a:lvl4pPr marL="6583680" indent="0" algn="ctr">
              <a:buNone/>
              <a:defRPr>
                <a:solidFill>
                  <a:schemeClr val="tx1">
                    <a:tint val="75000"/>
                  </a:schemeClr>
                </a:solidFill>
              </a:defRPr>
            </a:lvl4pPr>
            <a:lvl5pPr marL="8778240" indent="0" algn="ctr">
              <a:buNone/>
              <a:defRPr>
                <a:solidFill>
                  <a:schemeClr val="tx1">
                    <a:tint val="75000"/>
                  </a:schemeClr>
                </a:solidFill>
              </a:defRPr>
            </a:lvl5pPr>
            <a:lvl6pPr marL="10972800" indent="0" algn="ctr">
              <a:buNone/>
              <a:defRPr>
                <a:solidFill>
                  <a:schemeClr val="tx1">
                    <a:tint val="75000"/>
                  </a:schemeClr>
                </a:solidFill>
              </a:defRPr>
            </a:lvl6pPr>
            <a:lvl7pPr marL="13167360" indent="0" algn="ctr">
              <a:buNone/>
              <a:defRPr>
                <a:solidFill>
                  <a:schemeClr val="tx1">
                    <a:tint val="75000"/>
                  </a:schemeClr>
                </a:solidFill>
              </a:defRPr>
            </a:lvl7pPr>
            <a:lvl8pPr marL="15361920" indent="0" algn="ctr">
              <a:buNone/>
              <a:defRPr>
                <a:solidFill>
                  <a:schemeClr val="tx1">
                    <a:tint val="75000"/>
                  </a:schemeClr>
                </a:solidFill>
              </a:defRPr>
            </a:lvl8pPr>
            <a:lvl9pPr marL="1755648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37C9E7E-6FBF-4E3B-AB0B-C0C99193B545}" type="datetime1">
              <a:rPr lang="en-US"/>
              <a:pPr>
                <a:defRPr/>
              </a:pPr>
              <a:t>6/3/2012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2C5B6D5-99D3-437F-807D-590798AFBF9A}"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2C7871F-37C3-40BB-8525-2F24603EA9A9}" type="datetime1">
              <a:rPr lang="en-US"/>
              <a:pPr>
                <a:defRPr/>
              </a:pPr>
              <a:t>6/3/2012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4B9660C-9432-4973-A973-B142977AD91F}"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120" y="1318265"/>
            <a:ext cx="9875520" cy="2808732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194560" y="1318265"/>
            <a:ext cx="28895040" cy="280873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C4B3DD2-8990-446C-806D-8886C36B3337}" type="datetime1">
              <a:rPr lang="en-US"/>
              <a:pPr>
                <a:defRPr/>
              </a:pPr>
              <a:t>6/3/2012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B6601A8-9565-437B-ACCD-F0CCB93FE369}"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918589B-F5C3-4C5A-BE5C-266D79C1567B}" type="datetime1">
              <a:rPr lang="en-US"/>
              <a:pPr>
                <a:defRPr/>
              </a:pPr>
              <a:t>6/3/2012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02A96AD-DE15-45AB-AFA5-7418B399E3C8}"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2" y="21153122"/>
            <a:ext cx="37307520" cy="6537960"/>
          </a:xfrm>
        </p:spPr>
        <p:txBody>
          <a:bodyPr anchor="t"/>
          <a:lstStyle>
            <a:lvl1pPr algn="l">
              <a:defRPr sz="192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2" y="13952225"/>
            <a:ext cx="37307520" cy="7200898"/>
          </a:xfrm>
        </p:spPr>
        <p:txBody>
          <a:bodyPr anchor="b"/>
          <a:lstStyle>
            <a:lvl1pPr marL="0" indent="0">
              <a:buNone/>
              <a:defRPr sz="9600">
                <a:solidFill>
                  <a:schemeClr val="tx1">
                    <a:tint val="75000"/>
                  </a:schemeClr>
                </a:solidFill>
              </a:defRPr>
            </a:lvl1pPr>
            <a:lvl2pPr marL="2194560" indent="0">
              <a:buNone/>
              <a:defRPr sz="8600">
                <a:solidFill>
                  <a:schemeClr val="tx1">
                    <a:tint val="75000"/>
                  </a:schemeClr>
                </a:solidFill>
              </a:defRPr>
            </a:lvl2pPr>
            <a:lvl3pPr marL="4389120" indent="0">
              <a:buNone/>
              <a:defRPr sz="7700">
                <a:solidFill>
                  <a:schemeClr val="tx1">
                    <a:tint val="75000"/>
                  </a:schemeClr>
                </a:solidFill>
              </a:defRPr>
            </a:lvl3pPr>
            <a:lvl4pPr marL="6583680" indent="0">
              <a:buNone/>
              <a:defRPr sz="6700">
                <a:solidFill>
                  <a:schemeClr val="tx1">
                    <a:tint val="75000"/>
                  </a:schemeClr>
                </a:solidFill>
              </a:defRPr>
            </a:lvl4pPr>
            <a:lvl5pPr marL="8778240" indent="0">
              <a:buNone/>
              <a:defRPr sz="6700">
                <a:solidFill>
                  <a:schemeClr val="tx1">
                    <a:tint val="75000"/>
                  </a:schemeClr>
                </a:solidFill>
              </a:defRPr>
            </a:lvl5pPr>
            <a:lvl6pPr marL="10972800" indent="0">
              <a:buNone/>
              <a:defRPr sz="6700">
                <a:solidFill>
                  <a:schemeClr val="tx1">
                    <a:tint val="75000"/>
                  </a:schemeClr>
                </a:solidFill>
              </a:defRPr>
            </a:lvl6pPr>
            <a:lvl7pPr marL="13167360" indent="0">
              <a:buNone/>
              <a:defRPr sz="6700">
                <a:solidFill>
                  <a:schemeClr val="tx1">
                    <a:tint val="75000"/>
                  </a:schemeClr>
                </a:solidFill>
              </a:defRPr>
            </a:lvl7pPr>
            <a:lvl8pPr marL="15361920" indent="0">
              <a:buNone/>
              <a:defRPr sz="6700">
                <a:solidFill>
                  <a:schemeClr val="tx1">
                    <a:tint val="75000"/>
                  </a:schemeClr>
                </a:solidFill>
              </a:defRPr>
            </a:lvl8pPr>
            <a:lvl9pPr marL="17556480" indent="0">
              <a:buNone/>
              <a:defRPr sz="6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EFF72C7-5B53-4878-921E-D484E72E3BE5}" type="datetime1">
              <a:rPr lang="en-US"/>
              <a:pPr>
                <a:defRPr/>
              </a:pPr>
              <a:t>6/3/2012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3606173-9CD4-4942-883A-0F9ED2231D27}"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194560" y="7680963"/>
            <a:ext cx="19385280" cy="21724622"/>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2311360" y="7680963"/>
            <a:ext cx="19385280" cy="21724622"/>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06A8BEFE-125B-4608-BCB9-BF14383FBAFE}" type="datetime1">
              <a:rPr lang="en-US"/>
              <a:pPr>
                <a:defRPr/>
              </a:pPr>
              <a:t>6/3/2012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122FA4FB-687C-4D18-95B4-0177703B9EAC}"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4560" y="7368542"/>
            <a:ext cx="19392902" cy="3070858"/>
          </a:xfr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smtClean="0"/>
              <a:t>Click to edit Master text styles</a:t>
            </a:r>
          </a:p>
        </p:txBody>
      </p:sp>
      <p:sp>
        <p:nvSpPr>
          <p:cNvPr id="4" name="Content Placeholder 3"/>
          <p:cNvSpPr>
            <a:spLocks noGrp="1"/>
          </p:cNvSpPr>
          <p:nvPr>
            <p:ph sz="half" idx="2"/>
          </p:nvPr>
        </p:nvSpPr>
        <p:spPr>
          <a:xfrm>
            <a:off x="2194560" y="10439400"/>
            <a:ext cx="19392902" cy="18966182"/>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122" y="7368542"/>
            <a:ext cx="19400520" cy="3070858"/>
          </a:xfr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smtClean="0"/>
              <a:t>Click to edit Master text styles</a:t>
            </a:r>
          </a:p>
        </p:txBody>
      </p:sp>
      <p:sp>
        <p:nvSpPr>
          <p:cNvPr id="6" name="Content Placeholder 5"/>
          <p:cNvSpPr>
            <a:spLocks noGrp="1"/>
          </p:cNvSpPr>
          <p:nvPr>
            <p:ph sz="quarter" idx="4"/>
          </p:nvPr>
        </p:nvSpPr>
        <p:spPr>
          <a:xfrm>
            <a:off x="22296122" y="10439400"/>
            <a:ext cx="19400520" cy="18966182"/>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BA80BB0-0C4E-4F02-A031-34CD179BAC2F}" type="datetime1">
              <a:rPr lang="en-US"/>
              <a:pPr>
                <a:defRPr/>
              </a:pPr>
              <a:t>6/3/2012</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74C37088-C340-47C0-BAEE-5BB23D787019}"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949D1ABF-B6EA-4D74-879C-E8BC0C3F5C91}" type="datetime1">
              <a:rPr lang="en-US"/>
              <a:pPr>
                <a:defRPr/>
              </a:pPr>
              <a:t>6/3/2012</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CAF6CAF2-775C-4C47-9EBC-15196E298E49}"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4BB4DA2-ADC4-40CD-A4EC-07C94F249171}" type="datetime1">
              <a:rPr lang="en-US"/>
              <a:pPr>
                <a:defRPr/>
              </a:pPr>
              <a:t>6/3/2012</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E928C989-ED73-4512-98FB-720B44AEE912}"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3" y="1310640"/>
            <a:ext cx="14439902" cy="5577840"/>
          </a:xfrm>
        </p:spPr>
        <p:txBody>
          <a:bodyPr anchor="b"/>
          <a:lstStyle>
            <a:lvl1pPr algn="l">
              <a:defRPr sz="9600" b="1"/>
            </a:lvl1pPr>
          </a:lstStyle>
          <a:p>
            <a:r>
              <a:rPr lang="en-US" smtClean="0"/>
              <a:t>Click to edit Master title style</a:t>
            </a:r>
            <a:endParaRPr lang="en-US"/>
          </a:p>
        </p:txBody>
      </p:sp>
      <p:sp>
        <p:nvSpPr>
          <p:cNvPr id="3" name="Content Placeholder 2"/>
          <p:cNvSpPr>
            <a:spLocks noGrp="1"/>
          </p:cNvSpPr>
          <p:nvPr>
            <p:ph idx="1"/>
          </p:nvPr>
        </p:nvSpPr>
        <p:spPr>
          <a:xfrm>
            <a:off x="17160240" y="1310643"/>
            <a:ext cx="24536400" cy="28094942"/>
          </a:xfrm>
        </p:spPr>
        <p:txBody>
          <a:bodyPr/>
          <a:lstStyle>
            <a:lvl1pPr>
              <a:defRPr sz="15400"/>
            </a:lvl1pPr>
            <a:lvl2pPr>
              <a:defRPr sz="13400"/>
            </a:lvl2pPr>
            <a:lvl3pPr>
              <a:defRPr sz="11500"/>
            </a:lvl3pPr>
            <a:lvl4pPr>
              <a:defRPr sz="9600"/>
            </a:lvl4pPr>
            <a:lvl5pPr>
              <a:defRPr sz="9600"/>
            </a:lvl5pPr>
            <a:lvl6pPr>
              <a:defRPr sz="9600"/>
            </a:lvl6pPr>
            <a:lvl7pPr>
              <a:defRPr sz="9600"/>
            </a:lvl7pPr>
            <a:lvl8pPr>
              <a:defRPr sz="9600"/>
            </a:lvl8pPr>
            <a:lvl9pPr>
              <a:defRPr sz="9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4563" y="6888483"/>
            <a:ext cx="14439902" cy="22517102"/>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F3501A2-B549-4D75-B146-E7177BF6879D}" type="datetime1">
              <a:rPr lang="en-US"/>
              <a:pPr>
                <a:defRPr/>
              </a:pPr>
              <a:t>6/3/2012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CE07C6E9-8968-4240-B50B-18ACA0421BB7}"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2" y="23042880"/>
            <a:ext cx="26334720" cy="2720342"/>
          </a:xfrm>
        </p:spPr>
        <p:txBody>
          <a:bodyPr anchor="b"/>
          <a:lstStyle>
            <a:lvl1pPr algn="l">
              <a:defRPr sz="9600" b="1"/>
            </a:lvl1pPr>
          </a:lstStyle>
          <a:p>
            <a:r>
              <a:rPr lang="en-US" smtClean="0"/>
              <a:t>Click to edit Master title style</a:t>
            </a:r>
            <a:endParaRPr lang="en-US"/>
          </a:p>
        </p:txBody>
      </p:sp>
      <p:sp>
        <p:nvSpPr>
          <p:cNvPr id="3" name="Picture Placeholder 2"/>
          <p:cNvSpPr>
            <a:spLocks noGrp="1"/>
          </p:cNvSpPr>
          <p:nvPr>
            <p:ph type="pic" idx="1"/>
          </p:nvPr>
        </p:nvSpPr>
        <p:spPr>
          <a:xfrm>
            <a:off x="8602982" y="2941320"/>
            <a:ext cx="26334720" cy="19751040"/>
          </a:xfrm>
        </p:spPr>
        <p:txBody>
          <a:bodyPr rtlCol="0">
            <a:normAutofit/>
          </a:bodyPr>
          <a:lstStyle>
            <a:lvl1pPr marL="0" indent="0">
              <a:buNone/>
              <a:defRPr sz="15400"/>
            </a:lvl1pPr>
            <a:lvl2pPr marL="2194560" indent="0">
              <a:buNone/>
              <a:defRPr sz="13400"/>
            </a:lvl2pPr>
            <a:lvl3pPr marL="4389120" indent="0">
              <a:buNone/>
              <a:defRPr sz="1150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pPr lvl="0"/>
            <a:endParaRPr lang="en-US" noProof="0" dirty="0"/>
          </a:p>
        </p:txBody>
      </p:sp>
      <p:sp>
        <p:nvSpPr>
          <p:cNvPr id="4" name="Text Placeholder 3"/>
          <p:cNvSpPr>
            <a:spLocks noGrp="1"/>
          </p:cNvSpPr>
          <p:nvPr>
            <p:ph type="body" sz="half" idx="2"/>
          </p:nvPr>
        </p:nvSpPr>
        <p:spPr>
          <a:xfrm>
            <a:off x="8602982" y="25763222"/>
            <a:ext cx="26334720" cy="3863338"/>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17610DF-2CF7-4DAC-B1E3-92DFB9B2DB70}" type="datetime1">
              <a:rPr lang="en-US"/>
              <a:pPr>
                <a:defRPr/>
              </a:pPr>
              <a:t>6/3/2012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667D5615-E362-4FF2-8721-8100141CDEA3}"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193925" y="1317625"/>
            <a:ext cx="39503350" cy="5486400"/>
          </a:xfrm>
          <a:prstGeom prst="rect">
            <a:avLst/>
          </a:prstGeom>
          <a:noFill/>
          <a:ln w="9525">
            <a:noFill/>
            <a:miter lim="800000"/>
            <a:headEnd/>
            <a:tailEnd/>
          </a:ln>
        </p:spPr>
        <p:txBody>
          <a:bodyPr vert="horz" wrap="square" lIns="438912" tIns="219456" rIns="438912" bIns="219456"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2193925" y="7680325"/>
            <a:ext cx="39503350" cy="21724938"/>
          </a:xfrm>
          <a:prstGeom prst="rect">
            <a:avLst/>
          </a:prstGeom>
          <a:noFill/>
          <a:ln w="9525">
            <a:noFill/>
            <a:miter lim="800000"/>
            <a:headEnd/>
            <a:tailEnd/>
          </a:ln>
        </p:spPr>
        <p:txBody>
          <a:bodyPr vert="horz" wrap="square" lIns="438912" tIns="219456" rIns="438912" bIns="219456"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193925" y="30510163"/>
            <a:ext cx="10242550" cy="1752600"/>
          </a:xfrm>
          <a:prstGeom prst="rect">
            <a:avLst/>
          </a:prstGeom>
        </p:spPr>
        <p:txBody>
          <a:bodyPr vert="horz" wrap="square" lIns="438912" tIns="219456" rIns="438912" bIns="219456" numCol="1" anchor="ctr" anchorCtr="0" compatLnSpc="1">
            <a:prstTxWarp prst="textNoShape">
              <a:avLst/>
            </a:prstTxWarp>
          </a:bodyPr>
          <a:lstStyle>
            <a:lvl1pPr>
              <a:defRPr sz="5800">
                <a:solidFill>
                  <a:srgbClr val="898989"/>
                </a:solidFill>
                <a:latin typeface="Calibri" pitchFamily="-84" charset="0"/>
                <a:ea typeface="ＭＳ Ｐゴシック" pitchFamily="-84" charset="-128"/>
                <a:cs typeface="+mn-cs"/>
              </a:defRPr>
            </a:lvl1pPr>
          </a:lstStyle>
          <a:p>
            <a:pPr>
              <a:defRPr/>
            </a:pPr>
            <a:fld id="{854CDC02-B160-4E67-8B9D-380A143E0348}" type="datetime1">
              <a:rPr lang="en-US"/>
              <a:pPr>
                <a:defRPr/>
              </a:pPr>
              <a:t>6/3/2012</a:t>
            </a:fld>
            <a:endParaRPr lang="en-US" dirty="0"/>
          </a:p>
        </p:txBody>
      </p:sp>
      <p:sp>
        <p:nvSpPr>
          <p:cNvPr id="5" name="Footer Placeholder 4"/>
          <p:cNvSpPr>
            <a:spLocks noGrp="1"/>
          </p:cNvSpPr>
          <p:nvPr>
            <p:ph type="ftr" sz="quarter" idx="3"/>
          </p:nvPr>
        </p:nvSpPr>
        <p:spPr>
          <a:xfrm>
            <a:off x="14995525" y="30510163"/>
            <a:ext cx="13900150" cy="1752600"/>
          </a:xfrm>
          <a:prstGeom prst="rect">
            <a:avLst/>
          </a:prstGeom>
        </p:spPr>
        <p:txBody>
          <a:bodyPr vert="horz" lIns="438912" tIns="219456" rIns="438912" bIns="219456" rtlCol="0" anchor="ctr"/>
          <a:lstStyle>
            <a:lvl1pPr algn="ctr" defTabSz="4389120" fontAlgn="auto">
              <a:spcBef>
                <a:spcPts val="0"/>
              </a:spcBef>
              <a:spcAft>
                <a:spcPts val="0"/>
              </a:spcAft>
              <a:defRPr sz="5800">
                <a:solidFill>
                  <a:schemeClr val="tx1">
                    <a:tint val="75000"/>
                  </a:schemeClr>
                </a:solidFill>
                <a:latin typeface="+mn-lt"/>
                <a:ea typeface="+mn-ea"/>
                <a:cs typeface="+mn-cs"/>
              </a:defRPr>
            </a:lvl1pPr>
          </a:lstStyle>
          <a:p>
            <a:pPr>
              <a:defRPr/>
            </a:pPr>
            <a:endParaRPr lang="en-US" dirty="0"/>
          </a:p>
        </p:txBody>
      </p:sp>
      <p:sp>
        <p:nvSpPr>
          <p:cNvPr id="6" name="Slide Number Placeholder 5"/>
          <p:cNvSpPr>
            <a:spLocks noGrp="1"/>
          </p:cNvSpPr>
          <p:nvPr>
            <p:ph type="sldNum" sz="quarter" idx="4"/>
          </p:nvPr>
        </p:nvSpPr>
        <p:spPr>
          <a:xfrm>
            <a:off x="31454725" y="30510163"/>
            <a:ext cx="10242550" cy="1752600"/>
          </a:xfrm>
          <a:prstGeom prst="rect">
            <a:avLst/>
          </a:prstGeom>
        </p:spPr>
        <p:txBody>
          <a:bodyPr vert="horz" wrap="square" lIns="438912" tIns="219456" rIns="438912" bIns="219456" numCol="1" anchor="ctr" anchorCtr="0" compatLnSpc="1">
            <a:prstTxWarp prst="textNoShape">
              <a:avLst/>
            </a:prstTxWarp>
          </a:bodyPr>
          <a:lstStyle>
            <a:lvl1pPr algn="r">
              <a:defRPr sz="5800">
                <a:solidFill>
                  <a:srgbClr val="898989"/>
                </a:solidFill>
                <a:latin typeface="Calibri" pitchFamily="-84" charset="0"/>
                <a:ea typeface="ＭＳ Ｐゴシック" pitchFamily="-84" charset="-128"/>
                <a:cs typeface="+mn-cs"/>
              </a:defRPr>
            </a:lvl1pPr>
          </a:lstStyle>
          <a:p>
            <a:pPr>
              <a:defRPr/>
            </a:pPr>
            <a:fld id="{7CEA46BE-7904-4D04-93C4-26D7017652FD}"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defTabSz="4387850" rtl="0" eaLnBrk="0" fontAlgn="base" hangingPunct="0">
        <a:spcBef>
          <a:spcPct val="0"/>
        </a:spcBef>
        <a:spcAft>
          <a:spcPct val="0"/>
        </a:spcAft>
        <a:defRPr sz="21100" kern="1200">
          <a:solidFill>
            <a:schemeClr val="tx1"/>
          </a:solidFill>
          <a:latin typeface="+mj-lt"/>
          <a:ea typeface="ＭＳ Ｐゴシック" pitchFamily="-84" charset="-128"/>
          <a:cs typeface="ＭＳ Ｐゴシック" pitchFamily="127" charset="-128"/>
        </a:defRPr>
      </a:lvl1pPr>
      <a:lvl2pPr algn="ctr" defTabSz="4387850" rtl="0" eaLnBrk="0" fontAlgn="base" hangingPunct="0">
        <a:spcBef>
          <a:spcPct val="0"/>
        </a:spcBef>
        <a:spcAft>
          <a:spcPct val="0"/>
        </a:spcAft>
        <a:defRPr sz="21100">
          <a:solidFill>
            <a:schemeClr val="tx1"/>
          </a:solidFill>
          <a:latin typeface="Calibri" pitchFamily="-84" charset="0"/>
          <a:ea typeface="ＭＳ Ｐゴシック" pitchFamily="-84" charset="-128"/>
          <a:cs typeface="ＭＳ Ｐゴシック" pitchFamily="127" charset="-128"/>
        </a:defRPr>
      </a:lvl2pPr>
      <a:lvl3pPr algn="ctr" defTabSz="4387850" rtl="0" eaLnBrk="0" fontAlgn="base" hangingPunct="0">
        <a:spcBef>
          <a:spcPct val="0"/>
        </a:spcBef>
        <a:spcAft>
          <a:spcPct val="0"/>
        </a:spcAft>
        <a:defRPr sz="21100">
          <a:solidFill>
            <a:schemeClr val="tx1"/>
          </a:solidFill>
          <a:latin typeface="Calibri" pitchFamily="-84" charset="0"/>
          <a:ea typeface="ＭＳ Ｐゴシック" pitchFamily="-84" charset="-128"/>
          <a:cs typeface="ＭＳ Ｐゴシック" pitchFamily="127" charset="-128"/>
        </a:defRPr>
      </a:lvl3pPr>
      <a:lvl4pPr algn="ctr" defTabSz="4387850" rtl="0" eaLnBrk="0" fontAlgn="base" hangingPunct="0">
        <a:spcBef>
          <a:spcPct val="0"/>
        </a:spcBef>
        <a:spcAft>
          <a:spcPct val="0"/>
        </a:spcAft>
        <a:defRPr sz="21100">
          <a:solidFill>
            <a:schemeClr val="tx1"/>
          </a:solidFill>
          <a:latin typeface="Calibri" pitchFamily="-84" charset="0"/>
          <a:ea typeface="ＭＳ Ｐゴシック" pitchFamily="-84" charset="-128"/>
          <a:cs typeface="ＭＳ Ｐゴシック" pitchFamily="127" charset="-128"/>
        </a:defRPr>
      </a:lvl4pPr>
      <a:lvl5pPr algn="ctr" defTabSz="4387850" rtl="0" eaLnBrk="0" fontAlgn="base" hangingPunct="0">
        <a:spcBef>
          <a:spcPct val="0"/>
        </a:spcBef>
        <a:spcAft>
          <a:spcPct val="0"/>
        </a:spcAft>
        <a:defRPr sz="21100">
          <a:solidFill>
            <a:schemeClr val="tx1"/>
          </a:solidFill>
          <a:latin typeface="Calibri" pitchFamily="-84" charset="0"/>
          <a:ea typeface="ＭＳ Ｐゴシック" pitchFamily="-84" charset="-128"/>
          <a:cs typeface="ＭＳ Ｐゴシック" pitchFamily="127" charset="-128"/>
        </a:defRPr>
      </a:lvl5pPr>
      <a:lvl6pPr marL="457200" algn="ctr" defTabSz="4387850" rtl="0" fontAlgn="base">
        <a:spcBef>
          <a:spcPct val="0"/>
        </a:spcBef>
        <a:spcAft>
          <a:spcPct val="0"/>
        </a:spcAft>
        <a:defRPr sz="21100">
          <a:solidFill>
            <a:schemeClr val="tx1"/>
          </a:solidFill>
          <a:latin typeface="Calibri" pitchFamily="-84" charset="0"/>
          <a:ea typeface="ＭＳ Ｐゴシック" pitchFamily="-84" charset="-128"/>
        </a:defRPr>
      </a:lvl6pPr>
      <a:lvl7pPr marL="914400" algn="ctr" defTabSz="4387850" rtl="0" fontAlgn="base">
        <a:spcBef>
          <a:spcPct val="0"/>
        </a:spcBef>
        <a:spcAft>
          <a:spcPct val="0"/>
        </a:spcAft>
        <a:defRPr sz="21100">
          <a:solidFill>
            <a:schemeClr val="tx1"/>
          </a:solidFill>
          <a:latin typeface="Calibri" pitchFamily="-84" charset="0"/>
          <a:ea typeface="ＭＳ Ｐゴシック" pitchFamily="-84" charset="-128"/>
        </a:defRPr>
      </a:lvl7pPr>
      <a:lvl8pPr marL="1371600" algn="ctr" defTabSz="4387850" rtl="0" fontAlgn="base">
        <a:spcBef>
          <a:spcPct val="0"/>
        </a:spcBef>
        <a:spcAft>
          <a:spcPct val="0"/>
        </a:spcAft>
        <a:defRPr sz="21100">
          <a:solidFill>
            <a:schemeClr val="tx1"/>
          </a:solidFill>
          <a:latin typeface="Calibri" pitchFamily="-84" charset="0"/>
          <a:ea typeface="ＭＳ Ｐゴシック" pitchFamily="-84" charset="-128"/>
        </a:defRPr>
      </a:lvl8pPr>
      <a:lvl9pPr marL="1828800" algn="ctr" defTabSz="4387850" rtl="0" fontAlgn="base">
        <a:spcBef>
          <a:spcPct val="0"/>
        </a:spcBef>
        <a:spcAft>
          <a:spcPct val="0"/>
        </a:spcAft>
        <a:defRPr sz="21100">
          <a:solidFill>
            <a:schemeClr val="tx1"/>
          </a:solidFill>
          <a:latin typeface="Calibri" pitchFamily="-84" charset="0"/>
          <a:ea typeface="ＭＳ Ｐゴシック" pitchFamily="-84" charset="-128"/>
        </a:defRPr>
      </a:lvl9pPr>
    </p:titleStyle>
    <p:bodyStyle>
      <a:lvl1pPr marL="1644650" indent="-1644650" algn="l" defTabSz="4387850" rtl="0" eaLnBrk="0" fontAlgn="base" hangingPunct="0">
        <a:spcBef>
          <a:spcPct val="20000"/>
        </a:spcBef>
        <a:spcAft>
          <a:spcPct val="0"/>
        </a:spcAft>
        <a:buFont typeface="Arial" pitchFamily="127" charset="0"/>
        <a:buChar char="•"/>
        <a:defRPr sz="15400" kern="1200">
          <a:solidFill>
            <a:schemeClr val="tx1"/>
          </a:solidFill>
          <a:latin typeface="+mn-lt"/>
          <a:ea typeface="ＭＳ Ｐゴシック" pitchFamily="-84" charset="-128"/>
          <a:cs typeface="ＭＳ Ｐゴシック" pitchFamily="127" charset="-128"/>
        </a:defRPr>
      </a:lvl1pPr>
      <a:lvl2pPr marL="3565525" indent="-1371600" algn="l" defTabSz="4387850" rtl="0" eaLnBrk="0" fontAlgn="base" hangingPunct="0">
        <a:spcBef>
          <a:spcPct val="20000"/>
        </a:spcBef>
        <a:spcAft>
          <a:spcPct val="0"/>
        </a:spcAft>
        <a:buFont typeface="Arial" pitchFamily="127" charset="0"/>
        <a:buChar char="–"/>
        <a:defRPr sz="13400" kern="1200">
          <a:solidFill>
            <a:schemeClr val="tx1"/>
          </a:solidFill>
          <a:latin typeface="+mn-lt"/>
          <a:ea typeface="ＭＳ Ｐゴシック" pitchFamily="-84" charset="-128"/>
          <a:cs typeface="+mn-cs"/>
        </a:defRPr>
      </a:lvl2pPr>
      <a:lvl3pPr marL="5486400" indent="-1096963" algn="l" defTabSz="4387850" rtl="0" eaLnBrk="0" fontAlgn="base" hangingPunct="0">
        <a:spcBef>
          <a:spcPct val="20000"/>
        </a:spcBef>
        <a:spcAft>
          <a:spcPct val="0"/>
        </a:spcAft>
        <a:buFont typeface="Arial" pitchFamily="127" charset="0"/>
        <a:buChar char="•"/>
        <a:defRPr sz="11500" kern="1200">
          <a:solidFill>
            <a:schemeClr val="tx1"/>
          </a:solidFill>
          <a:latin typeface="+mn-lt"/>
          <a:ea typeface="ＭＳ Ｐゴシック" pitchFamily="-84" charset="-128"/>
          <a:cs typeface="+mn-cs"/>
        </a:defRPr>
      </a:lvl3pPr>
      <a:lvl4pPr marL="7680325" indent="-1096963" algn="l" defTabSz="4387850" rtl="0" eaLnBrk="0" fontAlgn="base" hangingPunct="0">
        <a:spcBef>
          <a:spcPct val="20000"/>
        </a:spcBef>
        <a:spcAft>
          <a:spcPct val="0"/>
        </a:spcAft>
        <a:buFont typeface="Arial" pitchFamily="127" charset="0"/>
        <a:buChar char="–"/>
        <a:defRPr sz="9600" kern="1200">
          <a:solidFill>
            <a:schemeClr val="tx1"/>
          </a:solidFill>
          <a:latin typeface="+mn-lt"/>
          <a:ea typeface="ＭＳ Ｐゴシック" pitchFamily="-84" charset="-128"/>
          <a:cs typeface="+mn-cs"/>
        </a:defRPr>
      </a:lvl4pPr>
      <a:lvl5pPr marL="9874250" indent="-1096963" algn="l" defTabSz="4387850" rtl="0" eaLnBrk="0" fontAlgn="base" hangingPunct="0">
        <a:spcBef>
          <a:spcPct val="20000"/>
        </a:spcBef>
        <a:spcAft>
          <a:spcPct val="0"/>
        </a:spcAft>
        <a:buFont typeface="Arial" pitchFamily="127" charset="0"/>
        <a:buChar char="»"/>
        <a:defRPr sz="9600" kern="1200">
          <a:solidFill>
            <a:schemeClr val="tx1"/>
          </a:solidFill>
          <a:latin typeface="+mn-lt"/>
          <a:ea typeface="ＭＳ Ｐゴシック" pitchFamily="-84" charset="-128"/>
          <a:cs typeface="+mn-cs"/>
        </a:defRPr>
      </a:lvl5pPr>
      <a:lvl6pPr marL="1207008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464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920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376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9120" rtl="0" eaLnBrk="1" latinLnBrk="0" hangingPunct="1">
        <a:defRPr sz="8600" kern="1200">
          <a:solidFill>
            <a:schemeClr val="tx1"/>
          </a:solidFill>
          <a:latin typeface="+mn-lt"/>
          <a:ea typeface="+mn-ea"/>
          <a:cs typeface="+mn-cs"/>
        </a:defRPr>
      </a:lvl1pPr>
      <a:lvl2pPr marL="2194560" algn="l" defTabSz="4389120" rtl="0" eaLnBrk="1" latinLnBrk="0" hangingPunct="1">
        <a:defRPr sz="8600" kern="1200">
          <a:solidFill>
            <a:schemeClr val="tx1"/>
          </a:solidFill>
          <a:latin typeface="+mn-lt"/>
          <a:ea typeface="+mn-ea"/>
          <a:cs typeface="+mn-cs"/>
        </a:defRPr>
      </a:lvl2pPr>
      <a:lvl3pPr marL="4389120" algn="l" defTabSz="4389120" rtl="0" eaLnBrk="1" latinLnBrk="0" hangingPunct="1">
        <a:defRPr sz="8600" kern="1200">
          <a:solidFill>
            <a:schemeClr val="tx1"/>
          </a:solidFill>
          <a:latin typeface="+mn-lt"/>
          <a:ea typeface="+mn-ea"/>
          <a:cs typeface="+mn-cs"/>
        </a:defRPr>
      </a:lvl3pPr>
      <a:lvl4pPr marL="6583680" algn="l" defTabSz="4389120" rtl="0" eaLnBrk="1" latinLnBrk="0" hangingPunct="1">
        <a:defRPr sz="8600" kern="1200">
          <a:solidFill>
            <a:schemeClr val="tx1"/>
          </a:solidFill>
          <a:latin typeface="+mn-lt"/>
          <a:ea typeface="+mn-ea"/>
          <a:cs typeface="+mn-cs"/>
        </a:defRPr>
      </a:lvl4pPr>
      <a:lvl5pPr marL="8778240" algn="l" defTabSz="4389120" rtl="0" eaLnBrk="1" latinLnBrk="0" hangingPunct="1">
        <a:defRPr sz="8600" kern="1200">
          <a:solidFill>
            <a:schemeClr val="tx1"/>
          </a:solidFill>
          <a:latin typeface="+mn-lt"/>
          <a:ea typeface="+mn-ea"/>
          <a:cs typeface="+mn-cs"/>
        </a:defRPr>
      </a:lvl5pPr>
      <a:lvl6pPr marL="10972800" algn="l" defTabSz="4389120" rtl="0" eaLnBrk="1" latinLnBrk="0" hangingPunct="1">
        <a:defRPr sz="8600" kern="1200">
          <a:solidFill>
            <a:schemeClr val="tx1"/>
          </a:solidFill>
          <a:latin typeface="+mn-lt"/>
          <a:ea typeface="+mn-ea"/>
          <a:cs typeface="+mn-cs"/>
        </a:defRPr>
      </a:lvl6pPr>
      <a:lvl7pPr marL="13167360" algn="l" defTabSz="4389120" rtl="0" eaLnBrk="1" latinLnBrk="0" hangingPunct="1">
        <a:defRPr sz="8600" kern="1200">
          <a:solidFill>
            <a:schemeClr val="tx1"/>
          </a:solidFill>
          <a:latin typeface="+mn-lt"/>
          <a:ea typeface="+mn-ea"/>
          <a:cs typeface="+mn-cs"/>
        </a:defRPr>
      </a:lvl7pPr>
      <a:lvl8pPr marL="15361920" algn="l" defTabSz="4389120" rtl="0" eaLnBrk="1" latinLnBrk="0" hangingPunct="1">
        <a:defRPr sz="8600" kern="1200">
          <a:solidFill>
            <a:schemeClr val="tx1"/>
          </a:solidFill>
          <a:latin typeface="+mn-lt"/>
          <a:ea typeface="+mn-ea"/>
          <a:cs typeface="+mn-cs"/>
        </a:defRPr>
      </a:lvl8pPr>
      <a:lvl9pPr marL="17556480" algn="l" defTabSz="438912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1.jpeg"/><Relationship Id="rId21" Type="http://schemas.openxmlformats.org/officeDocument/2006/relationships/image" Target="../media/image19.png"/><Relationship Id="rId7" Type="http://schemas.openxmlformats.org/officeDocument/2006/relationships/image" Target="../media/image5.jpeg"/><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4.jpeg"/><Relationship Id="rId11" Type="http://schemas.openxmlformats.org/officeDocument/2006/relationships/image" Target="../media/image9.png"/><Relationship Id="rId24" Type="http://schemas.openxmlformats.org/officeDocument/2006/relationships/image" Target="../media/image22.png"/><Relationship Id="rId5" Type="http://schemas.openxmlformats.org/officeDocument/2006/relationships/image" Target="../media/image3.jpeg"/><Relationship Id="rId15" Type="http://schemas.openxmlformats.org/officeDocument/2006/relationships/image" Target="../media/image13.png"/><Relationship Id="rId23" Type="http://schemas.openxmlformats.org/officeDocument/2006/relationships/image" Target="../media/image21.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jpe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Alternate Process 27"/>
          <p:cNvSpPr/>
          <p:nvPr/>
        </p:nvSpPr>
        <p:spPr>
          <a:xfrm>
            <a:off x="730416" y="17051143"/>
            <a:ext cx="13121040" cy="3087945"/>
          </a:xfrm>
          <a:prstGeom prst="flowChartAlternateProcess">
            <a:avLst/>
          </a:prstGeom>
          <a:gradFill flip="none" rotWithShape="1">
            <a:gsLst>
              <a:gs pos="0">
                <a:schemeClr val="accent3"/>
              </a:gs>
              <a:gs pos="100000">
                <a:srgbClr val="3A9D42"/>
              </a:gs>
            </a:gsLst>
            <a:path path="circle">
              <a:fillToRect l="100000" t="100000"/>
            </a:path>
            <a:tileRect r="-100000" b="-100000"/>
          </a:gradFill>
        </p:spPr>
        <p:style>
          <a:lnRef idx="3">
            <a:schemeClr val="lt1"/>
          </a:lnRef>
          <a:fillRef idx="1">
            <a:schemeClr val="accent3"/>
          </a:fillRef>
          <a:effectRef idx="1">
            <a:schemeClr val="accent3"/>
          </a:effectRef>
          <a:fontRef idx="minor">
            <a:schemeClr val="lt1"/>
          </a:fontRef>
        </p:style>
        <p:txBody>
          <a:bodyPr anchor="ctr"/>
          <a:lstStyle/>
          <a:p>
            <a:pPr algn="ctr" defTabSz="4389120" fontAlgn="auto">
              <a:spcBef>
                <a:spcPts val="0"/>
              </a:spcBef>
              <a:spcAft>
                <a:spcPts val="0"/>
              </a:spcAft>
              <a:defRPr/>
            </a:pPr>
            <a:endParaRPr lang="en-US" dirty="0"/>
          </a:p>
        </p:txBody>
      </p:sp>
      <p:sp>
        <p:nvSpPr>
          <p:cNvPr id="30" name="Down Arrow 29"/>
          <p:cNvSpPr/>
          <p:nvPr/>
        </p:nvSpPr>
        <p:spPr>
          <a:xfrm>
            <a:off x="6874475" y="20222877"/>
            <a:ext cx="1713697" cy="878145"/>
          </a:xfrm>
          <a:prstGeom prst="downArrow">
            <a:avLst/>
          </a:prstGeom>
        </p:spPr>
        <p:style>
          <a:lnRef idx="0">
            <a:schemeClr val="accent1"/>
          </a:lnRef>
          <a:fillRef idx="3">
            <a:schemeClr val="accent1"/>
          </a:fillRef>
          <a:effectRef idx="3">
            <a:schemeClr val="accent1"/>
          </a:effectRef>
          <a:fontRef idx="minor">
            <a:schemeClr val="lt1"/>
          </a:fontRef>
        </p:style>
        <p:txBody>
          <a:bodyPr anchor="ctr"/>
          <a:lstStyle/>
          <a:p>
            <a:pPr algn="ctr" defTabSz="4389120" fontAlgn="auto">
              <a:spcBef>
                <a:spcPts val="0"/>
              </a:spcBef>
              <a:spcAft>
                <a:spcPts val="0"/>
              </a:spcAft>
              <a:defRPr/>
            </a:pPr>
            <a:endParaRPr lang="en-US" dirty="0"/>
          </a:p>
        </p:txBody>
      </p:sp>
      <p:sp>
        <p:nvSpPr>
          <p:cNvPr id="34" name="Alternate Process 33"/>
          <p:cNvSpPr/>
          <p:nvPr/>
        </p:nvSpPr>
        <p:spPr>
          <a:xfrm>
            <a:off x="730416" y="21101023"/>
            <a:ext cx="13121040" cy="3391405"/>
          </a:xfrm>
          <a:prstGeom prst="flowChartAlternateProcess">
            <a:avLst/>
          </a:prstGeom>
          <a:gradFill flip="none" rotWithShape="1">
            <a:gsLst>
              <a:gs pos="0">
                <a:schemeClr val="accent3"/>
              </a:gs>
              <a:gs pos="100000">
                <a:srgbClr val="3A9D42"/>
              </a:gs>
            </a:gsLst>
            <a:path path="circle">
              <a:fillToRect l="100000" t="100000"/>
            </a:path>
            <a:tileRect r="-100000" b="-100000"/>
          </a:gradFill>
        </p:spPr>
        <p:style>
          <a:lnRef idx="3">
            <a:schemeClr val="lt1"/>
          </a:lnRef>
          <a:fillRef idx="1">
            <a:schemeClr val="accent3"/>
          </a:fillRef>
          <a:effectRef idx="1">
            <a:schemeClr val="accent3"/>
          </a:effectRef>
          <a:fontRef idx="minor">
            <a:schemeClr val="lt1"/>
          </a:fontRef>
        </p:style>
        <p:txBody>
          <a:bodyPr anchor="ctr"/>
          <a:lstStyle/>
          <a:p>
            <a:pPr algn="ctr" defTabSz="4389120" fontAlgn="auto">
              <a:spcBef>
                <a:spcPts val="0"/>
              </a:spcBef>
              <a:spcAft>
                <a:spcPts val="0"/>
              </a:spcAft>
              <a:defRPr/>
            </a:pPr>
            <a:endParaRPr lang="en-US" dirty="0"/>
          </a:p>
        </p:txBody>
      </p:sp>
      <p:sp>
        <p:nvSpPr>
          <p:cNvPr id="35" name="Alternate Process 34"/>
          <p:cNvSpPr/>
          <p:nvPr/>
        </p:nvSpPr>
        <p:spPr>
          <a:xfrm>
            <a:off x="730416" y="25175878"/>
            <a:ext cx="13121041" cy="4057470"/>
          </a:xfrm>
          <a:prstGeom prst="flowChartAlternateProcess">
            <a:avLst/>
          </a:prstGeom>
          <a:gradFill flip="none" rotWithShape="1">
            <a:gsLst>
              <a:gs pos="0">
                <a:schemeClr val="accent3"/>
              </a:gs>
              <a:gs pos="100000">
                <a:srgbClr val="3A9D42"/>
              </a:gs>
            </a:gsLst>
            <a:path path="circle">
              <a:fillToRect l="100000" t="100000"/>
            </a:path>
            <a:tileRect r="-100000" b="-100000"/>
          </a:gradFill>
        </p:spPr>
        <p:style>
          <a:lnRef idx="3">
            <a:schemeClr val="lt1"/>
          </a:lnRef>
          <a:fillRef idx="1">
            <a:schemeClr val="accent3"/>
          </a:fillRef>
          <a:effectRef idx="1">
            <a:schemeClr val="accent3"/>
          </a:effectRef>
          <a:fontRef idx="minor">
            <a:schemeClr val="lt1"/>
          </a:fontRef>
        </p:style>
        <p:txBody>
          <a:bodyPr anchor="ctr"/>
          <a:lstStyle/>
          <a:p>
            <a:pPr algn="ctr" defTabSz="4389120" fontAlgn="auto">
              <a:spcBef>
                <a:spcPts val="0"/>
              </a:spcBef>
              <a:spcAft>
                <a:spcPts val="0"/>
              </a:spcAft>
              <a:defRPr/>
            </a:pPr>
            <a:endParaRPr lang="en-US" dirty="0"/>
          </a:p>
        </p:txBody>
      </p:sp>
      <p:sp>
        <p:nvSpPr>
          <p:cNvPr id="13518" name="TextBox 35"/>
          <p:cNvSpPr txBox="1">
            <a:spLocks noChangeArrowheads="1"/>
          </p:cNvSpPr>
          <p:nvPr/>
        </p:nvSpPr>
        <p:spPr bwMode="auto">
          <a:xfrm>
            <a:off x="1014413" y="17017716"/>
            <a:ext cx="13328650" cy="1938337"/>
          </a:xfrm>
          <a:prstGeom prst="rect">
            <a:avLst/>
          </a:prstGeom>
          <a:noFill/>
          <a:ln w="9525">
            <a:noFill/>
            <a:miter lim="800000"/>
            <a:headEnd/>
            <a:tailEnd/>
          </a:ln>
        </p:spPr>
        <p:txBody>
          <a:bodyPr>
            <a:prstTxWarp prst="textNoShape">
              <a:avLst/>
            </a:prstTxWarp>
            <a:spAutoFit/>
          </a:bodyPr>
          <a:lstStyle/>
          <a:p>
            <a:r>
              <a:rPr lang="en-US" sz="4000" u="sng" dirty="0">
                <a:solidFill>
                  <a:schemeClr val="bg1"/>
                </a:solidFill>
                <a:latin typeface="Calibri" pitchFamily="127" charset="0"/>
              </a:rPr>
              <a:t>Isolate phage</a:t>
            </a:r>
          </a:p>
          <a:p>
            <a:r>
              <a:rPr lang="en-US" sz="4000" dirty="0">
                <a:solidFill>
                  <a:schemeClr val="bg1"/>
                </a:solidFill>
                <a:latin typeface="Calibri" pitchFamily="127" charset="0"/>
              </a:rPr>
              <a:t>     </a:t>
            </a:r>
            <a:endParaRPr lang="en-US" sz="3600" dirty="0">
              <a:solidFill>
                <a:schemeClr val="bg1"/>
              </a:solidFill>
              <a:latin typeface="Calibri" pitchFamily="127" charset="0"/>
            </a:endParaRPr>
          </a:p>
          <a:p>
            <a:r>
              <a:rPr lang="en-US" sz="4000" dirty="0">
                <a:solidFill>
                  <a:schemeClr val="bg1"/>
                </a:solidFill>
                <a:latin typeface="Calibri" pitchFamily="127" charset="0"/>
              </a:rPr>
              <a:t>         </a:t>
            </a:r>
          </a:p>
        </p:txBody>
      </p:sp>
      <p:sp>
        <p:nvSpPr>
          <p:cNvPr id="13519" name="TextBox 36"/>
          <p:cNvSpPr txBox="1">
            <a:spLocks noChangeArrowheads="1"/>
          </p:cNvSpPr>
          <p:nvPr/>
        </p:nvSpPr>
        <p:spPr bwMode="auto">
          <a:xfrm>
            <a:off x="1014413" y="21061078"/>
            <a:ext cx="13328650" cy="3749675"/>
          </a:xfrm>
          <a:prstGeom prst="rect">
            <a:avLst/>
          </a:prstGeom>
          <a:noFill/>
          <a:ln w="9525">
            <a:noFill/>
            <a:miter lim="800000"/>
            <a:headEnd/>
            <a:tailEnd/>
          </a:ln>
        </p:spPr>
        <p:txBody>
          <a:bodyPr>
            <a:prstTxWarp prst="textNoShape">
              <a:avLst/>
            </a:prstTxWarp>
            <a:spAutoFit/>
          </a:bodyPr>
          <a:lstStyle/>
          <a:p>
            <a:r>
              <a:rPr lang="en-US" sz="4000" u="sng" dirty="0">
                <a:solidFill>
                  <a:schemeClr val="bg1"/>
                </a:solidFill>
                <a:latin typeface="Calibri" pitchFamily="127" charset="0"/>
              </a:rPr>
              <a:t>Prepare phage for testing</a:t>
            </a:r>
          </a:p>
          <a:p>
            <a:r>
              <a:rPr lang="en-US" sz="4000" dirty="0">
                <a:solidFill>
                  <a:schemeClr val="bg1"/>
                </a:solidFill>
                <a:latin typeface="Calibri" pitchFamily="127" charset="0"/>
              </a:rPr>
              <a:t>     *Create high titer lysate via flooding method.</a:t>
            </a:r>
          </a:p>
          <a:p>
            <a:r>
              <a:rPr lang="en-US" sz="4000" dirty="0">
                <a:solidFill>
                  <a:schemeClr val="bg1"/>
                </a:solidFill>
                <a:latin typeface="Calibri" pitchFamily="127" charset="0"/>
              </a:rPr>
              <a:t>      *Isolate phage DNA and replicate using PCR.</a:t>
            </a:r>
          </a:p>
          <a:p>
            <a:r>
              <a:rPr lang="en-US" sz="4000" dirty="0">
                <a:solidFill>
                  <a:schemeClr val="bg1"/>
                </a:solidFill>
                <a:latin typeface="Calibri" pitchFamily="127" charset="0"/>
              </a:rPr>
              <a:t>      *Send off isolated phage to HHMI facility for </a:t>
            </a:r>
          </a:p>
          <a:p>
            <a:r>
              <a:rPr lang="en-US" sz="4000" dirty="0">
                <a:solidFill>
                  <a:schemeClr val="bg1"/>
                </a:solidFill>
                <a:latin typeface="Calibri" pitchFamily="127" charset="0"/>
              </a:rPr>
              <a:t>        sequencing.</a:t>
            </a:r>
          </a:p>
          <a:p>
            <a:r>
              <a:rPr lang="en-US" sz="4000" dirty="0">
                <a:solidFill>
                  <a:schemeClr val="bg1"/>
                </a:solidFill>
                <a:latin typeface="Calibri" pitchFamily="127" charset="0"/>
              </a:rPr>
              <a:t>      </a:t>
            </a:r>
          </a:p>
        </p:txBody>
      </p:sp>
      <p:sp>
        <p:nvSpPr>
          <p:cNvPr id="13520" name="TextBox 37"/>
          <p:cNvSpPr txBox="1">
            <a:spLocks noChangeArrowheads="1"/>
          </p:cNvSpPr>
          <p:nvPr/>
        </p:nvSpPr>
        <p:spPr bwMode="auto">
          <a:xfrm>
            <a:off x="1647825" y="17584453"/>
            <a:ext cx="12623800" cy="2530475"/>
          </a:xfrm>
          <a:prstGeom prst="rect">
            <a:avLst/>
          </a:prstGeom>
          <a:noFill/>
          <a:ln w="9525">
            <a:noFill/>
            <a:miter lim="800000"/>
            <a:headEnd/>
            <a:tailEnd/>
          </a:ln>
        </p:spPr>
        <p:txBody>
          <a:bodyPr>
            <a:prstTxWarp prst="textNoShape">
              <a:avLst/>
            </a:prstTxWarp>
            <a:spAutoFit/>
          </a:bodyPr>
          <a:lstStyle/>
          <a:p>
            <a:r>
              <a:rPr lang="en-US" sz="4000" dirty="0">
                <a:solidFill>
                  <a:schemeClr val="bg1"/>
                </a:solidFill>
                <a:latin typeface="Calibri" pitchFamily="127" charset="0"/>
              </a:rPr>
              <a:t>*Collect environmental sample.</a:t>
            </a:r>
          </a:p>
          <a:p>
            <a:r>
              <a:rPr lang="en-US" sz="4000" dirty="0">
                <a:solidFill>
                  <a:schemeClr val="bg1"/>
                </a:solidFill>
                <a:latin typeface="Calibri" pitchFamily="127" charset="0"/>
              </a:rPr>
              <a:t>*Infect. M. smeg and pick one plaque.</a:t>
            </a:r>
          </a:p>
          <a:p>
            <a:r>
              <a:rPr lang="en-US" sz="4000" dirty="0">
                <a:solidFill>
                  <a:schemeClr val="bg1"/>
                </a:solidFill>
                <a:latin typeface="Calibri" pitchFamily="127" charset="0"/>
              </a:rPr>
              <a:t>*Use plate streaking or plugging until </a:t>
            </a:r>
            <a:r>
              <a:rPr lang="en-US" sz="4000" dirty="0" smtClean="0">
                <a:solidFill>
                  <a:schemeClr val="bg1"/>
                </a:solidFill>
                <a:latin typeface="Calibri" pitchFamily="127" charset="0"/>
              </a:rPr>
              <a:t>one</a:t>
            </a:r>
          </a:p>
          <a:p>
            <a:r>
              <a:rPr lang="en-US" sz="4000" dirty="0" smtClean="0">
                <a:solidFill>
                  <a:schemeClr val="bg1"/>
                </a:solidFill>
                <a:latin typeface="Calibri" pitchFamily="127" charset="0"/>
              </a:rPr>
              <a:t>  continuous </a:t>
            </a:r>
            <a:r>
              <a:rPr lang="en-US" sz="4000" dirty="0">
                <a:solidFill>
                  <a:schemeClr val="bg1"/>
                </a:solidFill>
                <a:latin typeface="Calibri" pitchFamily="127" charset="0"/>
              </a:rPr>
              <a:t>strain is isolated</a:t>
            </a:r>
          </a:p>
        </p:txBody>
      </p:sp>
      <p:sp>
        <p:nvSpPr>
          <p:cNvPr id="13521" name="TextBox 38"/>
          <p:cNvSpPr txBox="1">
            <a:spLocks noChangeArrowheads="1"/>
          </p:cNvSpPr>
          <p:nvPr/>
        </p:nvSpPr>
        <p:spPr bwMode="auto">
          <a:xfrm>
            <a:off x="1166813" y="25383841"/>
            <a:ext cx="13328650" cy="3108543"/>
          </a:xfrm>
          <a:prstGeom prst="rect">
            <a:avLst/>
          </a:prstGeom>
          <a:noFill/>
          <a:ln w="9525">
            <a:noFill/>
            <a:miter lim="800000"/>
            <a:headEnd/>
            <a:tailEnd/>
          </a:ln>
        </p:spPr>
        <p:txBody>
          <a:bodyPr>
            <a:prstTxWarp prst="textNoShape">
              <a:avLst/>
            </a:prstTxWarp>
            <a:spAutoFit/>
          </a:bodyPr>
          <a:lstStyle/>
          <a:p>
            <a:r>
              <a:rPr lang="en-US" sz="4400" u="sng" dirty="0">
                <a:solidFill>
                  <a:schemeClr val="bg1"/>
                </a:solidFill>
                <a:latin typeface="Calibri" pitchFamily="127" charset="0"/>
              </a:rPr>
              <a:t>Characterization and Analysis</a:t>
            </a:r>
          </a:p>
          <a:p>
            <a:pPr indent="-731520"/>
            <a:r>
              <a:rPr lang="en-US" sz="4400" dirty="0">
                <a:solidFill>
                  <a:schemeClr val="bg1"/>
                </a:solidFill>
                <a:latin typeface="Calibri" pitchFamily="127" charset="0"/>
              </a:rPr>
              <a:t>     </a:t>
            </a:r>
            <a:r>
              <a:rPr lang="en-US" sz="3600" dirty="0" smtClean="0">
                <a:solidFill>
                  <a:schemeClr val="bg1"/>
                </a:solidFill>
                <a:latin typeface="Calibri" pitchFamily="127" charset="0"/>
              </a:rPr>
              <a:t>*TEM and restriction mapping of all phages</a:t>
            </a:r>
            <a:endParaRPr lang="en-US" sz="3600" dirty="0">
              <a:solidFill>
                <a:schemeClr val="bg1"/>
              </a:solidFill>
              <a:latin typeface="Calibri" pitchFamily="127" charset="0"/>
            </a:endParaRPr>
          </a:p>
          <a:p>
            <a:pPr indent="-731520"/>
            <a:r>
              <a:rPr lang="en-US" sz="3600" dirty="0">
                <a:solidFill>
                  <a:schemeClr val="bg1"/>
                </a:solidFill>
                <a:latin typeface="Calibri" pitchFamily="127" charset="0"/>
              </a:rPr>
              <a:t>      </a:t>
            </a:r>
            <a:r>
              <a:rPr lang="en-US" sz="3600" dirty="0" smtClean="0">
                <a:solidFill>
                  <a:schemeClr val="bg1"/>
                </a:solidFill>
                <a:latin typeface="Calibri" pitchFamily="127" charset="0"/>
              </a:rPr>
              <a:t>*Bioinformatic analysis for CONTAGION and SDCharge 11:</a:t>
            </a:r>
          </a:p>
          <a:p>
            <a:pPr indent="-731520"/>
            <a:r>
              <a:rPr lang="en-US" sz="3600" dirty="0" smtClean="0">
                <a:solidFill>
                  <a:schemeClr val="bg1"/>
                </a:solidFill>
                <a:latin typeface="Calibri" pitchFamily="127" charset="0"/>
              </a:rPr>
              <a:t>        annotation, characterization and analysis</a:t>
            </a:r>
            <a:endParaRPr lang="en-US" sz="3600" dirty="0">
              <a:solidFill>
                <a:schemeClr val="bg1"/>
              </a:solidFill>
              <a:latin typeface="Calibri" pitchFamily="127" charset="0"/>
            </a:endParaRPr>
          </a:p>
          <a:p>
            <a:r>
              <a:rPr lang="en-US" sz="3600" dirty="0">
                <a:solidFill>
                  <a:schemeClr val="bg1"/>
                </a:solidFill>
                <a:latin typeface="Calibri" pitchFamily="127" charset="0"/>
              </a:rPr>
              <a:t>      </a:t>
            </a:r>
          </a:p>
        </p:txBody>
      </p:sp>
      <p:sp>
        <p:nvSpPr>
          <p:cNvPr id="82" name="Rectangle 81"/>
          <p:cNvSpPr>
            <a:spLocks noChangeArrowheads="1"/>
          </p:cNvSpPr>
          <p:nvPr/>
        </p:nvSpPr>
        <p:spPr bwMode="auto">
          <a:xfrm rot="16200000">
            <a:off x="19756253" y="8783450"/>
            <a:ext cx="4361856" cy="43908043"/>
          </a:xfrm>
          <a:prstGeom prst="rect">
            <a:avLst/>
          </a:prstGeom>
          <a:solidFill>
            <a:schemeClr val="bg1"/>
          </a:solidFill>
          <a:ln w="9525">
            <a:noFill/>
            <a:miter lim="800000"/>
            <a:headEnd/>
            <a:tailEnd/>
          </a:ln>
          <a:effectLst>
            <a:outerShdw dist="20000" dir="5400000" rotWithShape="0">
              <a:srgbClr val="808080">
                <a:alpha val="37999"/>
              </a:srgbClr>
            </a:outerShdw>
          </a:effectLst>
        </p:spPr>
        <p:txBody>
          <a:bodyPr anchor="ctr"/>
          <a:lstStyle/>
          <a:p>
            <a:pPr algn="ctr" defTabSz="4389120" fontAlgn="auto">
              <a:spcBef>
                <a:spcPts val="0"/>
              </a:spcBef>
              <a:spcAft>
                <a:spcPts val="0"/>
              </a:spcAft>
              <a:defRPr/>
            </a:pPr>
            <a:endParaRPr lang="en-US" dirty="0">
              <a:solidFill>
                <a:schemeClr val="dk1"/>
              </a:solidFill>
              <a:latin typeface="+mn-lt"/>
              <a:ea typeface="+mn-ea"/>
              <a:cs typeface="+mn-cs"/>
            </a:endParaRPr>
          </a:p>
        </p:txBody>
      </p:sp>
      <p:sp>
        <p:nvSpPr>
          <p:cNvPr id="83" name="TextBox 82"/>
          <p:cNvSpPr txBox="1">
            <a:spLocks noChangeArrowheads="1"/>
          </p:cNvSpPr>
          <p:nvPr/>
        </p:nvSpPr>
        <p:spPr bwMode="auto">
          <a:xfrm>
            <a:off x="533401" y="8107422"/>
            <a:ext cx="13318056" cy="8063746"/>
          </a:xfrm>
          <a:prstGeom prst="rect">
            <a:avLst/>
          </a:prstGeom>
          <a:solidFill>
            <a:schemeClr val="bg1"/>
          </a:solidFill>
          <a:ln w="9525">
            <a:noFill/>
            <a:miter lim="800000"/>
            <a:headEnd/>
            <a:tailEnd/>
          </a:ln>
          <a:effectLst>
            <a:outerShdw dist="27940" dir="5400000" algn="ctr" rotWithShape="0">
              <a:srgbClr val="808080">
                <a:alpha val="31999"/>
              </a:srgbClr>
            </a:outerShdw>
          </a:effectLst>
        </p:spPr>
        <p:txBody>
          <a:bodyPr wrap="square">
            <a:spAutoFit/>
          </a:bodyPr>
          <a:lstStyle/>
          <a:p>
            <a:r>
              <a:rPr lang="en-US" sz="3200" dirty="0" smtClean="0"/>
              <a:t>          A</a:t>
            </a:r>
            <a:r>
              <a:rPr lang="en-US" sz="3200" dirty="0" smtClean="0">
                <a:latin typeface="+mn-lt"/>
              </a:rPr>
              <a:t>s the second cohort of LMU SEA PHAGES Scholars, our class of 20 students was able to isolate and characterize 12 novel mycobacteriophages including 8 siphoviridae and 4 myoviridae from various locations within the LMU campus.  Based on restriction map analysis, all appears to be different from each other.  Initial PCR analysis utilizing cluster specific primers indicated that most of the phage isolated belonged to the A, B and C clusters.  Two phages, CONTAGION and SDcharge11, were sequenced and annotated.  </a:t>
            </a:r>
          </a:p>
          <a:p>
            <a:r>
              <a:rPr lang="en-US" sz="3200" dirty="0" smtClean="0">
                <a:latin typeface="+mn-lt"/>
              </a:rPr>
              <a:t>          CONTAGION is a lysogenic E-cluster phage with the appearance of lopsided halo plaque morphology and with 139 putative genes including two tRNA genes.  Interestingly, the majority of genes in CONTAGION are transcribed in the forward direction and most of reverse transcribe genes are of smaller size.  SDCharge11 is a fast growing lytic B-cluster phage and contains putative 101 genes (no tRNA genes). The majority of reverse transcribed genes form two clusters located in the 3' end of the genome.  We will discuss these results and the highlights of various bioinformatics analyses performed by the authors.</a:t>
            </a:r>
          </a:p>
          <a:p>
            <a:endParaRPr lang="en-US" sz="3800" dirty="0">
              <a:latin typeface="Calibri" pitchFamily="-84" charset="0"/>
            </a:endParaRPr>
          </a:p>
        </p:txBody>
      </p:sp>
      <p:sp>
        <p:nvSpPr>
          <p:cNvPr id="10" name="Rounded Rectangle 9"/>
          <p:cNvSpPr/>
          <p:nvPr/>
        </p:nvSpPr>
        <p:spPr>
          <a:xfrm>
            <a:off x="550340" y="693562"/>
            <a:ext cx="42839027" cy="4070979"/>
          </a:xfrm>
          <a:prstGeom prst="roundRect">
            <a:avLst/>
          </a:prstGeom>
          <a:ln w="76200">
            <a:solidFill>
              <a:srgbClr val="0070C0"/>
            </a:solidFill>
          </a:ln>
        </p:spPr>
        <p:style>
          <a:lnRef idx="0">
            <a:schemeClr val="accent1"/>
          </a:lnRef>
          <a:fillRef idx="3">
            <a:schemeClr val="accent1"/>
          </a:fillRef>
          <a:effectRef idx="3">
            <a:schemeClr val="accent1"/>
          </a:effectRef>
          <a:fontRef idx="minor">
            <a:schemeClr val="lt1"/>
          </a:fontRef>
        </p:style>
        <p:txBody>
          <a:bodyPr anchor="ctr"/>
          <a:lstStyle/>
          <a:p>
            <a:pPr algn="ctr" defTabSz="4389120" fontAlgn="auto">
              <a:spcBef>
                <a:spcPts val="0"/>
              </a:spcBef>
              <a:spcAft>
                <a:spcPts val="0"/>
              </a:spcAft>
              <a:defRPr/>
            </a:pPr>
            <a:endParaRPr lang="en-US" dirty="0"/>
          </a:p>
        </p:txBody>
      </p:sp>
      <p:sp>
        <p:nvSpPr>
          <p:cNvPr id="2" name="Rounded Rectangle 1"/>
          <p:cNvSpPr/>
          <p:nvPr/>
        </p:nvSpPr>
        <p:spPr>
          <a:xfrm>
            <a:off x="37043442" y="617538"/>
            <a:ext cx="6432550" cy="421481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89120" fontAlgn="auto">
              <a:spcBef>
                <a:spcPts val="0"/>
              </a:spcBef>
              <a:spcAft>
                <a:spcPts val="0"/>
              </a:spcAft>
              <a:defRPr/>
            </a:pPr>
            <a:endParaRPr lang="en-US" dirty="0"/>
          </a:p>
        </p:txBody>
      </p:sp>
      <p:sp>
        <p:nvSpPr>
          <p:cNvPr id="13476" name="TextBox 3"/>
          <p:cNvSpPr txBox="1">
            <a:spLocks noChangeArrowheads="1"/>
          </p:cNvSpPr>
          <p:nvPr/>
        </p:nvSpPr>
        <p:spPr bwMode="auto">
          <a:xfrm>
            <a:off x="7772400" y="1452563"/>
            <a:ext cx="28498800" cy="2554545"/>
          </a:xfrm>
          <a:prstGeom prst="rect">
            <a:avLst/>
          </a:prstGeom>
          <a:noFill/>
          <a:ln w="9525">
            <a:noFill/>
            <a:miter lim="800000"/>
            <a:headEnd/>
            <a:tailEnd/>
          </a:ln>
        </p:spPr>
        <p:txBody>
          <a:bodyPr>
            <a:prstTxWarp prst="textNoShape">
              <a:avLst/>
            </a:prstTxWarp>
            <a:spAutoFit/>
          </a:bodyPr>
          <a:lstStyle/>
          <a:p>
            <a:pPr algn="ctr"/>
            <a:r>
              <a:rPr lang="en-US" sz="8000" b="1" dirty="0" smtClean="0">
                <a:solidFill>
                  <a:schemeClr val="bg1"/>
                </a:solidFill>
              </a:rPr>
              <a:t>Isolation, Characterization and Annotation of the Novel Phages CONTAGION and SDCharge11</a:t>
            </a:r>
            <a:endParaRPr lang="en-US" sz="8000" dirty="0" smtClean="0">
              <a:solidFill>
                <a:schemeClr val="bg1"/>
              </a:solidFill>
            </a:endParaRPr>
          </a:p>
        </p:txBody>
      </p:sp>
      <p:sp>
        <p:nvSpPr>
          <p:cNvPr id="13477" name="TextBox 5"/>
          <p:cNvSpPr txBox="1">
            <a:spLocks noChangeArrowheads="1"/>
          </p:cNvSpPr>
          <p:nvPr/>
        </p:nvSpPr>
        <p:spPr bwMode="auto">
          <a:xfrm>
            <a:off x="766928" y="4953000"/>
            <a:ext cx="42622439" cy="2308324"/>
          </a:xfrm>
          <a:prstGeom prst="rect">
            <a:avLst/>
          </a:prstGeom>
          <a:noFill/>
          <a:ln w="9525">
            <a:noFill/>
            <a:miter lim="800000"/>
            <a:headEnd/>
            <a:tailEnd/>
          </a:ln>
        </p:spPr>
        <p:txBody>
          <a:bodyPr wrap="square">
            <a:prstTxWarp prst="textNoShape">
              <a:avLst/>
            </a:prstTxWarp>
            <a:spAutoFit/>
          </a:bodyPr>
          <a:lstStyle/>
          <a:p>
            <a:pPr algn="ctr"/>
            <a:r>
              <a:rPr lang="en-US" sz="4800" dirty="0" smtClean="0">
                <a:latin typeface="Calibri" pitchFamily="127" charset="0"/>
              </a:rPr>
              <a:t>V. Bhula, D.-W. Chang, M. Courtois, H. Delgadillo, K. Fu, A. Gebreselassie, </a:t>
            </a:r>
            <a:r>
              <a:rPr lang="en-US" sz="4800" u="sng" dirty="0" smtClean="0">
                <a:latin typeface="Calibri" pitchFamily="127" charset="0"/>
              </a:rPr>
              <a:t>W. Gendron,</a:t>
            </a:r>
            <a:r>
              <a:rPr lang="en-US" sz="4800" dirty="0" smtClean="0">
                <a:latin typeface="Calibri" pitchFamily="127" charset="0"/>
              </a:rPr>
              <a:t> M. Kerr, P. Lockwood, T. Medling, J. Pascual, A. Santiago, J. Tamhane, R. Totah, K. Wilkholm, G. Guerra, L. Magee, D. Mauch, M. Petredis, J. Santiago, C. Rhodes, A. Karacozoff,  </a:t>
            </a:r>
            <a:r>
              <a:rPr lang="en-US" sz="4800" dirty="0">
                <a:latin typeface="Calibri" pitchFamily="127" charset="0"/>
              </a:rPr>
              <a:t>Y. Fang, </a:t>
            </a:r>
            <a:r>
              <a:rPr lang="en-US" sz="4800" dirty="0" smtClean="0">
                <a:latin typeface="Calibri" pitchFamily="127" charset="0"/>
              </a:rPr>
              <a:t>G</a:t>
            </a:r>
            <a:r>
              <a:rPr lang="en-US" sz="4800" dirty="0">
                <a:latin typeface="Calibri" pitchFamily="127" charset="0"/>
              </a:rPr>
              <a:t>. Kuleck, and </a:t>
            </a:r>
            <a:r>
              <a:rPr lang="en-US" sz="4800" dirty="0" smtClean="0">
                <a:latin typeface="Calibri" pitchFamily="127" charset="0"/>
              </a:rPr>
              <a:t>C</a:t>
            </a:r>
            <a:r>
              <a:rPr lang="en-US" sz="4800" dirty="0">
                <a:latin typeface="Calibri" pitchFamily="127" charset="0"/>
              </a:rPr>
              <a:t>. </a:t>
            </a:r>
            <a:r>
              <a:rPr lang="en-US" sz="4800" dirty="0" smtClean="0">
                <a:latin typeface="Calibri" pitchFamily="127" charset="0"/>
              </a:rPr>
              <a:t>Urbinati</a:t>
            </a:r>
            <a:endParaRPr lang="en-US" sz="4800" dirty="0">
              <a:latin typeface="Calibri" pitchFamily="127" charset="0"/>
            </a:endParaRPr>
          </a:p>
          <a:p>
            <a:pPr algn="ctr"/>
            <a:r>
              <a:rPr lang="en-US" sz="4800" dirty="0">
                <a:latin typeface="Calibri" pitchFamily="127" charset="0"/>
              </a:rPr>
              <a:t>Department of Biology</a:t>
            </a:r>
            <a:r>
              <a:rPr lang="en-US" sz="4800" dirty="0" smtClean="0">
                <a:latin typeface="Calibri" pitchFamily="127" charset="0"/>
              </a:rPr>
              <a:t>, </a:t>
            </a:r>
            <a:r>
              <a:rPr lang="en-US" sz="4800" dirty="0">
                <a:latin typeface="Calibri" pitchFamily="127" charset="0"/>
              </a:rPr>
              <a:t>Loyola Marymount University, </a:t>
            </a:r>
            <a:r>
              <a:rPr lang="en-US" sz="4800" dirty="0" smtClean="0">
                <a:latin typeface="Calibri" pitchFamily="127" charset="0"/>
              </a:rPr>
              <a:t>1 LMU Drive, Los </a:t>
            </a:r>
            <a:r>
              <a:rPr lang="en-US" sz="4800" dirty="0">
                <a:latin typeface="Calibri" pitchFamily="127" charset="0"/>
              </a:rPr>
              <a:t>Angeles, CA 90045</a:t>
            </a:r>
          </a:p>
        </p:txBody>
      </p:sp>
      <p:sp>
        <p:nvSpPr>
          <p:cNvPr id="3" name="TextBox 2"/>
          <p:cNvSpPr txBox="1"/>
          <p:nvPr/>
        </p:nvSpPr>
        <p:spPr>
          <a:xfrm>
            <a:off x="572085" y="7210302"/>
            <a:ext cx="13279371" cy="967978"/>
          </a:xfrm>
          <a:prstGeom prst="round2Same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lgn="ctr">
              <a:defRPr/>
            </a:pPr>
            <a:r>
              <a:rPr lang="en-US" sz="5400" b="1" dirty="0" smtClean="0">
                <a:solidFill>
                  <a:srgbClr val="FFFFFF"/>
                </a:solidFill>
                <a:ea typeface="ＭＳ Ｐゴシック" pitchFamily="-84" charset="-128"/>
              </a:rPr>
              <a:t>Abstract</a:t>
            </a:r>
            <a:endParaRPr lang="en-US" sz="5400" b="1" dirty="0">
              <a:solidFill>
                <a:srgbClr val="FFFFFF"/>
              </a:solidFill>
              <a:ea typeface="ＭＳ Ｐゴシック" pitchFamily="-84" charset="-128"/>
            </a:endParaRPr>
          </a:p>
        </p:txBody>
      </p:sp>
      <p:sp>
        <p:nvSpPr>
          <p:cNvPr id="15" name="TextBox 14"/>
          <p:cNvSpPr txBox="1"/>
          <p:nvPr/>
        </p:nvSpPr>
        <p:spPr>
          <a:xfrm>
            <a:off x="487216" y="15751894"/>
            <a:ext cx="13364240" cy="923330"/>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lgn="ctr">
              <a:defRPr/>
            </a:pPr>
            <a:r>
              <a:rPr lang="en-US" sz="5400" b="1" dirty="0">
                <a:solidFill>
                  <a:srgbClr val="FFFFFF"/>
                </a:solidFill>
                <a:ea typeface="ＭＳ Ｐゴシック" pitchFamily="-84" charset="-128"/>
              </a:rPr>
              <a:t>Materials and Methods</a:t>
            </a:r>
          </a:p>
        </p:txBody>
      </p:sp>
      <p:sp>
        <p:nvSpPr>
          <p:cNvPr id="16" name="TextBox 15"/>
          <p:cNvSpPr txBox="1"/>
          <p:nvPr/>
        </p:nvSpPr>
        <p:spPr>
          <a:xfrm>
            <a:off x="15021456" y="7197626"/>
            <a:ext cx="13491120" cy="967978"/>
          </a:xfrm>
          <a:prstGeom prst="round2Same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lgn="ctr">
              <a:defRPr/>
            </a:pPr>
            <a:r>
              <a:rPr lang="en-US" sz="5400" b="1" dirty="0" smtClean="0">
                <a:solidFill>
                  <a:srgbClr val="FFFFFF"/>
                </a:solidFill>
                <a:ea typeface="ＭＳ Ｐゴシック" pitchFamily="-84" charset="-128"/>
              </a:rPr>
              <a:t>Results</a:t>
            </a:r>
            <a:endParaRPr lang="en-US" sz="5400" b="1" dirty="0">
              <a:solidFill>
                <a:srgbClr val="FFFFFF"/>
              </a:solidFill>
              <a:ea typeface="ＭＳ Ｐゴシック" pitchFamily="-84" charset="-128"/>
            </a:endParaRPr>
          </a:p>
        </p:txBody>
      </p:sp>
      <p:sp>
        <p:nvSpPr>
          <p:cNvPr id="18" name="TextBox 17"/>
          <p:cNvSpPr txBox="1"/>
          <p:nvPr/>
        </p:nvSpPr>
        <p:spPr>
          <a:xfrm>
            <a:off x="29451199" y="7170168"/>
            <a:ext cx="13520737" cy="967978"/>
          </a:xfrm>
          <a:prstGeom prst="round2Same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lgn="ctr">
              <a:defRPr/>
            </a:pPr>
            <a:r>
              <a:rPr lang="en-US" sz="5400" b="1" dirty="0" smtClean="0">
                <a:solidFill>
                  <a:srgbClr val="FFFFFF"/>
                </a:solidFill>
                <a:ea typeface="ＭＳ Ｐゴシック" pitchFamily="-84" charset="-128"/>
              </a:rPr>
              <a:t>Results</a:t>
            </a:r>
            <a:endParaRPr lang="en-US" sz="5400" b="1" dirty="0">
              <a:solidFill>
                <a:srgbClr val="FFFFFF"/>
              </a:solidFill>
              <a:ea typeface="ＭＳ Ｐゴシック" pitchFamily="-84" charset="-128"/>
            </a:endParaRPr>
          </a:p>
        </p:txBody>
      </p:sp>
      <p:sp>
        <p:nvSpPr>
          <p:cNvPr id="20" name="Rounded Rectangle 19"/>
          <p:cNvSpPr/>
          <p:nvPr/>
        </p:nvSpPr>
        <p:spPr>
          <a:xfrm>
            <a:off x="15633700" y="31413450"/>
            <a:ext cx="13335000" cy="97155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89120" fontAlgn="auto">
              <a:spcBef>
                <a:spcPts val="0"/>
              </a:spcBef>
              <a:spcAft>
                <a:spcPts val="0"/>
              </a:spcAft>
              <a:defRPr/>
            </a:pPr>
            <a:endParaRPr lang="en-US" dirty="0"/>
          </a:p>
        </p:txBody>
      </p:sp>
      <p:sp>
        <p:nvSpPr>
          <p:cNvPr id="12" name="Rounded Rectangle 11"/>
          <p:cNvSpPr/>
          <p:nvPr/>
        </p:nvSpPr>
        <p:spPr>
          <a:xfrm>
            <a:off x="533400" y="660400"/>
            <a:ext cx="7118350" cy="4140200"/>
          </a:xfrm>
          <a:prstGeom prst="roundRect">
            <a:avLst/>
          </a:prstGeom>
          <a:solidFill>
            <a:srgbClr val="3A9D42"/>
          </a:solidFill>
          <a:ln>
            <a:solidFill>
              <a:srgbClr val="3A9D4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89120" fontAlgn="auto">
              <a:spcBef>
                <a:spcPts val="0"/>
              </a:spcBef>
              <a:spcAft>
                <a:spcPts val="0"/>
              </a:spcAft>
              <a:defRPr/>
            </a:pPr>
            <a:endParaRPr lang="en-US" dirty="0"/>
          </a:p>
        </p:txBody>
      </p:sp>
      <p:sp>
        <p:nvSpPr>
          <p:cNvPr id="22" name="Rectangle 21"/>
          <p:cNvSpPr/>
          <p:nvPr/>
        </p:nvSpPr>
        <p:spPr>
          <a:xfrm>
            <a:off x="5715000" y="685800"/>
            <a:ext cx="2514600" cy="4140200"/>
          </a:xfrm>
          <a:prstGeom prst="rect">
            <a:avLst/>
          </a:prstGeom>
          <a:solidFill>
            <a:srgbClr val="3A9D42"/>
          </a:solidFill>
          <a:ln>
            <a:solidFill>
              <a:srgbClr val="3A9D4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89120" fontAlgn="auto">
              <a:spcBef>
                <a:spcPts val="0"/>
              </a:spcBef>
              <a:spcAft>
                <a:spcPts val="0"/>
              </a:spcAft>
              <a:defRPr/>
            </a:pPr>
            <a:endParaRPr lang="en-US" dirty="0"/>
          </a:p>
        </p:txBody>
      </p:sp>
      <p:pic>
        <p:nvPicPr>
          <p:cNvPr id="1026" name="Picture 2" descr="J:\HHMI Poster\Phage Presentation Pictures\hhmi_logolg.jpg"/>
          <p:cNvPicPr>
            <a:picLocks noChangeAspect="1" noChangeArrowheads="1"/>
          </p:cNvPicPr>
          <p:nvPr/>
        </p:nvPicPr>
        <p:blipFill>
          <a:blip r:embed="rId3" cstate="print">
            <a:extLst/>
          </a:blip>
          <a:srcRect/>
          <a:stretch>
            <a:fillRect/>
          </a:stretch>
        </p:blipFill>
        <p:spPr bwMode="auto">
          <a:xfrm>
            <a:off x="766928" y="688975"/>
            <a:ext cx="7422985" cy="4029622"/>
          </a:xfrm>
          <a:prstGeom prst="rect">
            <a:avLst/>
          </a:prstGeom>
          <a:ln>
            <a:noFill/>
          </a:ln>
          <a:effectLst>
            <a:softEdge rad="112500"/>
          </a:effectLst>
          <a:extLst/>
        </p:spPr>
      </p:pic>
      <p:sp>
        <p:nvSpPr>
          <p:cNvPr id="23" name="Rectangle 22"/>
          <p:cNvSpPr/>
          <p:nvPr/>
        </p:nvSpPr>
        <p:spPr>
          <a:xfrm>
            <a:off x="35890200" y="617538"/>
            <a:ext cx="1752600" cy="42148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89120" fontAlgn="auto">
              <a:spcBef>
                <a:spcPts val="0"/>
              </a:spcBef>
              <a:spcAft>
                <a:spcPts val="0"/>
              </a:spcAft>
              <a:defRPr/>
            </a:pPr>
            <a:endParaRPr lang="en-US" dirty="0"/>
          </a:p>
        </p:txBody>
      </p:sp>
      <p:pic>
        <p:nvPicPr>
          <p:cNvPr id="13501" name="Picture 3" descr="J:\HHMI Poster\Phage Presentation Pictures\seaverlogo.jpg"/>
          <p:cNvPicPr>
            <a:picLocks noChangeAspect="1" noChangeArrowheads="1"/>
          </p:cNvPicPr>
          <p:nvPr/>
        </p:nvPicPr>
        <p:blipFill>
          <a:blip r:embed="rId4" cstate="print"/>
          <a:srcRect/>
          <a:stretch>
            <a:fillRect/>
          </a:stretch>
        </p:blipFill>
        <p:spPr bwMode="auto">
          <a:xfrm>
            <a:off x="35966400" y="660400"/>
            <a:ext cx="6858000" cy="1930400"/>
          </a:xfrm>
          <a:prstGeom prst="rect">
            <a:avLst/>
          </a:prstGeom>
          <a:noFill/>
          <a:ln w="9525">
            <a:noFill/>
            <a:miter lim="800000"/>
            <a:headEnd/>
            <a:tailEnd/>
          </a:ln>
        </p:spPr>
      </p:pic>
      <p:pic>
        <p:nvPicPr>
          <p:cNvPr id="13505" name="Picture 4" descr="J:\HHMI Poster\Phage Presentation Pictures\MANE.jpg"/>
          <p:cNvPicPr>
            <a:picLocks noChangeAspect="1" noChangeArrowheads="1"/>
          </p:cNvPicPr>
          <p:nvPr/>
        </p:nvPicPr>
        <p:blipFill>
          <a:blip r:embed="rId5" cstate="print"/>
          <a:srcRect/>
          <a:stretch>
            <a:fillRect/>
          </a:stretch>
        </p:blipFill>
        <p:spPr bwMode="auto">
          <a:xfrm>
            <a:off x="35890200" y="2590800"/>
            <a:ext cx="7232650" cy="2057400"/>
          </a:xfrm>
          <a:prstGeom prst="rect">
            <a:avLst/>
          </a:prstGeom>
          <a:noFill/>
          <a:ln w="9525">
            <a:noFill/>
            <a:miter lim="800000"/>
            <a:headEnd/>
            <a:tailEnd/>
          </a:ln>
        </p:spPr>
      </p:pic>
      <p:sp>
        <p:nvSpPr>
          <p:cNvPr id="41" name="Down Arrow 40"/>
          <p:cNvSpPr/>
          <p:nvPr/>
        </p:nvSpPr>
        <p:spPr>
          <a:xfrm>
            <a:off x="6874475" y="24592284"/>
            <a:ext cx="1713697" cy="723900"/>
          </a:xfrm>
          <a:prstGeom prst="downArrow">
            <a:avLst/>
          </a:prstGeom>
        </p:spPr>
        <p:style>
          <a:lnRef idx="0">
            <a:schemeClr val="accent1"/>
          </a:lnRef>
          <a:fillRef idx="3">
            <a:schemeClr val="accent1"/>
          </a:fillRef>
          <a:effectRef idx="3">
            <a:schemeClr val="accent1"/>
          </a:effectRef>
          <a:fontRef idx="minor">
            <a:schemeClr val="lt1"/>
          </a:fontRef>
        </p:style>
        <p:txBody>
          <a:bodyPr anchor="ctr"/>
          <a:lstStyle/>
          <a:p>
            <a:pPr algn="ctr" defTabSz="4389120" fontAlgn="auto">
              <a:spcBef>
                <a:spcPts val="0"/>
              </a:spcBef>
              <a:spcAft>
                <a:spcPts val="0"/>
              </a:spcAft>
              <a:defRPr/>
            </a:pPr>
            <a:endParaRPr lang="en-US" dirty="0"/>
          </a:p>
        </p:txBody>
      </p:sp>
      <p:sp>
        <p:nvSpPr>
          <p:cNvPr id="37" name="TextBox 36"/>
          <p:cNvSpPr txBox="1"/>
          <p:nvPr/>
        </p:nvSpPr>
        <p:spPr>
          <a:xfrm>
            <a:off x="29362400" y="23842590"/>
            <a:ext cx="13760450" cy="5016758"/>
          </a:xfrm>
          <a:prstGeom prst="rect">
            <a:avLst/>
          </a:prstGeom>
          <a:noFill/>
        </p:spPr>
        <p:txBody>
          <a:bodyPr>
            <a:spAutoFit/>
          </a:bodyPr>
          <a:lstStyle/>
          <a:p>
            <a:pPr>
              <a:defRPr/>
            </a:pPr>
            <a:r>
              <a:rPr lang="en-US" sz="3200" b="1" u="sng" dirty="0" smtClean="0">
                <a:solidFill>
                  <a:srgbClr val="FF0000"/>
                </a:solidFill>
                <a:latin typeface="+mj-lt"/>
                <a:ea typeface="ＭＳ Ｐゴシック" pitchFamily="-84" charset="-128"/>
                <a:cs typeface="+mn-cs"/>
              </a:rPr>
              <a:t>Acknowledgements:  </a:t>
            </a:r>
            <a:r>
              <a:rPr lang="en-US" sz="3200" dirty="0" smtClean="0">
                <a:latin typeface="+mj-lt"/>
                <a:ea typeface="ＭＳ Ｐゴシック" pitchFamily="-84" charset="-128"/>
                <a:cs typeface="+mn-cs"/>
              </a:rPr>
              <a:t>We would like to thank HHMI </a:t>
            </a:r>
            <a:r>
              <a:rPr lang="en-US" sz="3200" dirty="0" smtClean="0">
                <a:latin typeface="+mj-lt"/>
                <a:ea typeface="ＭＳ Ｐゴシック" pitchFamily="-84" charset="-128"/>
                <a:cs typeface="+mn-cs"/>
              </a:rPr>
              <a:t>SEA, LMU </a:t>
            </a:r>
            <a:r>
              <a:rPr lang="en-US" sz="3200" dirty="0" smtClean="0">
                <a:latin typeface="+mj-lt"/>
                <a:ea typeface="ＭＳ Ｐゴシック" pitchFamily="-84" charset="-128"/>
                <a:cs typeface="+mn-cs"/>
              </a:rPr>
              <a:t>Biology Department and Seaver college for their support in every aspect.   We also want to  thank Dr. Yong-Jun Li for his help in TEM and UCLA for allowing us to us their TEM facility.  Our special thanks go to VCU sequencing center and Dr. Dan Russell, Dr. Welkin Pope and Dr. Allison Johnson for their untiring constant support.</a:t>
            </a:r>
            <a:endParaRPr lang="en-US" sz="3200" u="sng" dirty="0" smtClean="0">
              <a:latin typeface="+mj-lt"/>
              <a:ea typeface="ＭＳ Ｐゴシック" pitchFamily="-84" charset="-128"/>
              <a:cs typeface="+mn-cs"/>
            </a:endParaRPr>
          </a:p>
          <a:p>
            <a:pPr>
              <a:defRPr/>
            </a:pPr>
            <a:r>
              <a:rPr lang="en-US" sz="3200" b="1" u="sng" dirty="0" smtClean="0">
                <a:solidFill>
                  <a:schemeClr val="tx2"/>
                </a:solidFill>
                <a:latin typeface="+mj-lt"/>
                <a:ea typeface="ＭＳ Ｐゴシック" pitchFamily="-84" charset="-128"/>
                <a:cs typeface="+mn-cs"/>
              </a:rPr>
              <a:t>References:</a:t>
            </a:r>
          </a:p>
          <a:p>
            <a:pPr>
              <a:defRPr/>
            </a:pPr>
            <a:r>
              <a:rPr lang="en-US" sz="3200" dirty="0" smtClean="0">
                <a:latin typeface="+mj-lt"/>
                <a:ea typeface="ＭＳ Ｐゴシック" pitchFamily="-84" charset="-128"/>
                <a:cs typeface="+mn-cs"/>
              </a:rPr>
              <a:t>1. Pope </a:t>
            </a:r>
            <a:r>
              <a:rPr lang="en-US" sz="3200" dirty="0">
                <a:latin typeface="+mj-lt"/>
                <a:ea typeface="ＭＳ Ｐゴシック" pitchFamily="-84" charset="-128"/>
                <a:cs typeface="+mn-cs"/>
              </a:rPr>
              <a:t>WH, Jacobs-Sera D, Russell DA, Peebles CL, Al-Atrache Z, </a:t>
            </a:r>
            <a:r>
              <a:rPr lang="en-US" sz="3200" dirty="0" smtClean="0">
                <a:latin typeface="+mj-lt"/>
                <a:ea typeface="ＭＳ Ｐゴシック" pitchFamily="-84" charset="-128"/>
                <a:cs typeface="+mn-cs"/>
              </a:rPr>
              <a:t>et </a:t>
            </a:r>
            <a:r>
              <a:rPr lang="en-US" sz="3200" dirty="0">
                <a:latin typeface="+mj-lt"/>
                <a:ea typeface="ＭＳ Ｐゴシック" pitchFamily="-84" charset="-128"/>
                <a:cs typeface="+mn-cs"/>
              </a:rPr>
              <a:t>al. (2011) </a:t>
            </a:r>
            <a:r>
              <a:rPr lang="en-US" sz="3200" dirty="0" smtClean="0">
                <a:latin typeface="+mj-lt"/>
                <a:ea typeface="ＭＳ Ｐゴシック" pitchFamily="-84" charset="-128"/>
                <a:cs typeface="+mn-cs"/>
              </a:rPr>
              <a:t>.</a:t>
            </a:r>
            <a:r>
              <a:rPr lang="en-US" sz="3200" dirty="0">
                <a:latin typeface="+mj-lt"/>
                <a:ea typeface="ＭＳ Ｐゴシック" pitchFamily="-84" charset="-128"/>
                <a:cs typeface="+mn-cs"/>
              </a:rPr>
              <a:t> PLoS ONE 6(1): </a:t>
            </a:r>
            <a:r>
              <a:rPr lang="en-US" sz="3200" dirty="0" smtClean="0">
                <a:latin typeface="+mj-lt"/>
                <a:ea typeface="ＭＳ Ｐゴシック" pitchFamily="-84" charset="-128"/>
                <a:cs typeface="+mn-cs"/>
              </a:rPr>
              <a:t>1-20</a:t>
            </a:r>
          </a:p>
          <a:p>
            <a:pPr>
              <a:defRPr/>
            </a:pPr>
            <a:r>
              <a:rPr lang="en-US" sz="3200" dirty="0" smtClean="0">
                <a:latin typeface="+mj-lt"/>
                <a:ea typeface="ＭＳ Ｐゴシック" pitchFamily="-84" charset="-128"/>
                <a:cs typeface="+mn-cs"/>
              </a:rPr>
              <a:t>2..Hatfull </a:t>
            </a:r>
            <a:r>
              <a:rPr lang="en-US" sz="3200" dirty="0">
                <a:latin typeface="+mj-lt"/>
                <a:ea typeface="ＭＳ Ｐゴシック" pitchFamily="-84" charset="-128"/>
                <a:cs typeface="+mn-cs"/>
              </a:rPr>
              <a:t>GF, Jacobs-Sera D, Lawrence JG, Pope WH, Russell DA, et al. </a:t>
            </a:r>
            <a:r>
              <a:rPr lang="en-US" sz="3200" i="1" dirty="0" smtClean="0">
                <a:latin typeface="+mj-lt"/>
                <a:ea typeface="ＭＳ Ｐゴシック" pitchFamily="-84" charset="-128"/>
                <a:cs typeface="+mn-cs"/>
              </a:rPr>
              <a:t>Mol    Biol</a:t>
            </a:r>
            <a:r>
              <a:rPr lang="en-US" sz="3200" i="1" dirty="0">
                <a:latin typeface="+mj-lt"/>
                <a:ea typeface="ＭＳ Ｐゴシック" pitchFamily="-84" charset="-128"/>
                <a:cs typeface="+mn-cs"/>
              </a:rPr>
              <a:t>. </a:t>
            </a:r>
            <a:r>
              <a:rPr lang="en-US" sz="3200" dirty="0">
                <a:latin typeface="+mj-lt"/>
                <a:ea typeface="ＭＳ Ｐゴシック" pitchFamily="-84" charset="-128"/>
                <a:cs typeface="+mn-cs"/>
              </a:rPr>
              <a:t>2010;397:119–143.</a:t>
            </a:r>
          </a:p>
        </p:txBody>
      </p:sp>
      <p:sp>
        <p:nvSpPr>
          <p:cNvPr id="13532" name="Rectangle 178"/>
          <p:cNvSpPr>
            <a:spLocks noChangeArrowheads="1"/>
          </p:cNvSpPr>
          <p:nvPr/>
        </p:nvSpPr>
        <p:spPr bwMode="auto">
          <a:xfrm>
            <a:off x="4111625" y="8132763"/>
            <a:ext cx="184150" cy="366712"/>
          </a:xfrm>
          <a:prstGeom prst="rect">
            <a:avLst/>
          </a:prstGeom>
          <a:noFill/>
          <a:ln w="9525">
            <a:noFill/>
            <a:miter lim="800000"/>
            <a:headEnd/>
            <a:tailEnd/>
          </a:ln>
        </p:spPr>
        <p:txBody>
          <a:bodyPr wrap="none">
            <a:prstTxWarp prst="textNoShape">
              <a:avLst/>
            </a:prstTxWarp>
            <a:spAutoFit/>
          </a:bodyPr>
          <a:lstStyle/>
          <a:p>
            <a:endParaRPr lang="en-US" sz="1800" dirty="0">
              <a:ea typeface="Arial" pitchFamily="127" charset="0"/>
              <a:cs typeface="Arial" pitchFamily="127" charset="0"/>
            </a:endParaRPr>
          </a:p>
        </p:txBody>
      </p:sp>
      <p:sp>
        <p:nvSpPr>
          <p:cNvPr id="13533" name="Rectangle 259"/>
          <p:cNvSpPr>
            <a:spLocks noChangeArrowheads="1"/>
          </p:cNvSpPr>
          <p:nvPr/>
        </p:nvSpPr>
        <p:spPr bwMode="auto">
          <a:xfrm>
            <a:off x="5521325" y="11841163"/>
            <a:ext cx="184150" cy="366712"/>
          </a:xfrm>
          <a:prstGeom prst="rect">
            <a:avLst/>
          </a:prstGeom>
          <a:noFill/>
          <a:ln w="9525">
            <a:noFill/>
            <a:miter lim="800000"/>
            <a:headEnd/>
            <a:tailEnd/>
          </a:ln>
        </p:spPr>
        <p:txBody>
          <a:bodyPr wrap="none">
            <a:prstTxWarp prst="textNoShape">
              <a:avLst/>
            </a:prstTxWarp>
            <a:spAutoFit/>
          </a:bodyPr>
          <a:lstStyle/>
          <a:p>
            <a:endParaRPr lang="en-US" sz="1800" dirty="0">
              <a:ea typeface="Arial" pitchFamily="127" charset="0"/>
              <a:cs typeface="Arial" pitchFamily="127" charset="0"/>
            </a:endParaRPr>
          </a:p>
        </p:txBody>
      </p:sp>
      <p:sp>
        <p:nvSpPr>
          <p:cNvPr id="13534" name="Rectangle 261"/>
          <p:cNvSpPr>
            <a:spLocks noChangeArrowheads="1"/>
          </p:cNvSpPr>
          <p:nvPr/>
        </p:nvSpPr>
        <p:spPr bwMode="auto">
          <a:xfrm>
            <a:off x="10515600" y="16459200"/>
            <a:ext cx="990600" cy="1374775"/>
          </a:xfrm>
          <a:prstGeom prst="rect">
            <a:avLst/>
          </a:prstGeom>
          <a:noFill/>
          <a:ln w="9525">
            <a:noFill/>
            <a:miter lim="800000"/>
            <a:headEnd/>
            <a:tailEnd/>
          </a:ln>
        </p:spPr>
        <p:txBody>
          <a:bodyPr>
            <a:prstTxWarp prst="textNoShape">
              <a:avLst/>
            </a:prstTxWarp>
          </a:bodyPr>
          <a:lstStyle/>
          <a:p>
            <a:pPr defTabSz="914400" eaLnBrk="0" hangingPunct="0">
              <a:spcBef>
                <a:spcPct val="20000"/>
              </a:spcBef>
              <a:buFont typeface="Arial" pitchFamily="127" charset="0"/>
              <a:buNone/>
            </a:pPr>
            <a:endParaRPr lang="en-US" sz="14000" dirty="0">
              <a:latin typeface="Calibri" pitchFamily="127" charset="0"/>
            </a:endParaRPr>
          </a:p>
        </p:txBody>
      </p:sp>
      <p:sp>
        <p:nvSpPr>
          <p:cNvPr id="13535" name="Rectangle 262"/>
          <p:cNvSpPr>
            <a:spLocks noChangeArrowheads="1"/>
          </p:cNvSpPr>
          <p:nvPr/>
        </p:nvSpPr>
        <p:spPr bwMode="auto">
          <a:xfrm>
            <a:off x="9547225" y="16459200"/>
            <a:ext cx="968375" cy="1374775"/>
          </a:xfrm>
          <a:prstGeom prst="rect">
            <a:avLst/>
          </a:prstGeom>
          <a:noFill/>
          <a:ln w="9525">
            <a:noFill/>
            <a:miter lim="800000"/>
            <a:headEnd/>
            <a:tailEnd/>
          </a:ln>
        </p:spPr>
        <p:txBody>
          <a:bodyPr>
            <a:prstTxWarp prst="textNoShape">
              <a:avLst/>
            </a:prstTxWarp>
          </a:bodyPr>
          <a:lstStyle/>
          <a:p>
            <a:pPr defTabSz="914400" eaLnBrk="0" hangingPunct="0">
              <a:spcBef>
                <a:spcPct val="20000"/>
              </a:spcBef>
              <a:buFont typeface="Arial" pitchFamily="127" charset="0"/>
              <a:buNone/>
            </a:pPr>
            <a:endParaRPr lang="en-US" sz="14000" dirty="0">
              <a:latin typeface="Calibri" pitchFamily="127" charset="0"/>
            </a:endParaRPr>
          </a:p>
        </p:txBody>
      </p:sp>
      <p:pic>
        <p:nvPicPr>
          <p:cNvPr id="4" name="Picture 3" descr="ContagionMap1.jpg"/>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16840" y="31187923"/>
            <a:ext cx="43891200" cy="1730477"/>
          </a:xfrm>
          <a:prstGeom prst="rect">
            <a:avLst/>
          </a:prstGeom>
        </p:spPr>
      </p:pic>
      <p:pic>
        <p:nvPicPr>
          <p:cNvPr id="6" name="Picture 5" descr="SDcharge11-B1-MapNew1.jpg"/>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0" y="29025520"/>
            <a:ext cx="43622976" cy="2051304"/>
          </a:xfrm>
          <a:prstGeom prst="rect">
            <a:avLst/>
          </a:prstGeom>
        </p:spPr>
      </p:pic>
      <p:sp>
        <p:nvSpPr>
          <p:cNvPr id="7" name="TextBox 6"/>
          <p:cNvSpPr txBox="1"/>
          <p:nvPr/>
        </p:nvSpPr>
        <p:spPr>
          <a:xfrm>
            <a:off x="13851456" y="29025520"/>
            <a:ext cx="17052213" cy="584775"/>
          </a:xfrm>
          <a:prstGeom prst="rect">
            <a:avLst/>
          </a:prstGeom>
          <a:noFill/>
        </p:spPr>
        <p:txBody>
          <a:bodyPr wrap="square" rtlCol="0">
            <a:spAutoFit/>
          </a:bodyPr>
          <a:lstStyle/>
          <a:p>
            <a:pPr algn="ctr"/>
            <a:r>
              <a:rPr lang="en-US" sz="3200" b="1" dirty="0" smtClean="0">
                <a:solidFill>
                  <a:schemeClr val="bg1"/>
                </a:solidFill>
                <a:latin typeface="+mn-lt"/>
              </a:rPr>
              <a:t>A snapshot from </a:t>
            </a:r>
            <a:r>
              <a:rPr lang="en-US" sz="3200" b="1" dirty="0" err="1" smtClean="0">
                <a:solidFill>
                  <a:schemeClr val="bg1"/>
                </a:solidFill>
                <a:latin typeface="+mn-lt"/>
              </a:rPr>
              <a:t>Phamerator</a:t>
            </a:r>
            <a:r>
              <a:rPr lang="en-US" sz="3200" b="1" dirty="0" smtClean="0">
                <a:solidFill>
                  <a:schemeClr val="bg1"/>
                </a:solidFill>
                <a:latin typeface="+mn-lt"/>
              </a:rPr>
              <a:t> regarding CONTAGION and SDCharge</a:t>
            </a:r>
            <a:r>
              <a:rPr lang="en-US" sz="3200" b="1" dirty="0" smtClean="0">
                <a:solidFill>
                  <a:schemeClr val="bg1"/>
                </a:solidFill>
                <a:latin typeface="+mn-lt"/>
              </a:rPr>
              <a:t>11</a:t>
            </a:r>
            <a:r>
              <a:rPr lang="en-US" sz="3200" dirty="0" smtClean="0">
                <a:solidFill>
                  <a:srgbClr val="000000"/>
                </a:solidFill>
                <a:latin typeface="+mn-lt"/>
                <a:ea typeface="Arial Unicode MS" pitchFamily="-84" charset="0"/>
              </a:rPr>
              <a:t>.</a:t>
            </a:r>
            <a:endParaRPr lang="en-US" sz="3200" dirty="0">
              <a:latin typeface="+mn-lt"/>
            </a:endParaRPr>
          </a:p>
        </p:txBody>
      </p:sp>
      <p:grpSp>
        <p:nvGrpSpPr>
          <p:cNvPr id="101" name="Group 100"/>
          <p:cNvGrpSpPr/>
          <p:nvPr/>
        </p:nvGrpSpPr>
        <p:grpSpPr>
          <a:xfrm>
            <a:off x="14949448" y="8106271"/>
            <a:ext cx="13486913" cy="8097995"/>
            <a:chOff x="15633700" y="8106272"/>
            <a:chExt cx="13246085" cy="7610782"/>
          </a:xfrm>
        </p:grpSpPr>
        <p:sp>
          <p:nvSpPr>
            <p:cNvPr id="91" name="Rectangle 90"/>
            <p:cNvSpPr/>
            <p:nvPr/>
          </p:nvSpPr>
          <p:spPr>
            <a:xfrm>
              <a:off x="15633700" y="8191500"/>
              <a:ext cx="13246085" cy="749477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pic>
          <p:nvPicPr>
            <p:cNvPr id="85" name="Picture 261"/>
            <p:cNvPicPr>
              <a:picLocks noChangeAspect="1" noChangeArrowheads="1"/>
            </p:cNvPicPr>
            <p:nvPr/>
          </p:nvPicPr>
          <p:blipFill>
            <a:blip r:embed="rId8" cstate="print"/>
            <a:srcRect l="27226"/>
            <a:stretch>
              <a:fillRect/>
            </a:stretch>
          </p:blipFill>
          <p:spPr bwMode="auto">
            <a:xfrm>
              <a:off x="16819908" y="8936735"/>
              <a:ext cx="9927348" cy="6067780"/>
            </a:xfrm>
            <a:prstGeom prst="rect">
              <a:avLst/>
            </a:prstGeom>
            <a:noFill/>
            <a:ln w="9525">
              <a:noFill/>
              <a:miter lim="800000"/>
              <a:headEnd/>
              <a:tailEnd/>
            </a:ln>
            <a:effectLst/>
          </p:spPr>
        </p:pic>
        <p:sp>
          <p:nvSpPr>
            <p:cNvPr id="89" name="TextBox 88"/>
            <p:cNvSpPr txBox="1"/>
            <p:nvPr/>
          </p:nvSpPr>
          <p:spPr>
            <a:xfrm>
              <a:off x="17036952" y="8106272"/>
              <a:ext cx="8632428" cy="830997"/>
            </a:xfrm>
            <a:prstGeom prst="rect">
              <a:avLst/>
            </a:prstGeom>
            <a:noFill/>
          </p:spPr>
          <p:txBody>
            <a:bodyPr wrap="none" rtlCol="0">
              <a:spAutoFit/>
            </a:bodyPr>
            <a:lstStyle/>
            <a:p>
              <a:r>
                <a:rPr lang="en-US" sz="4800" dirty="0" smtClean="0">
                  <a:solidFill>
                    <a:schemeClr val="tx2">
                      <a:lumMod val="75000"/>
                    </a:schemeClr>
                  </a:solidFill>
                  <a:latin typeface="+mj-lt"/>
                </a:rPr>
                <a:t>Figure 1: Location of LMU Phages </a:t>
              </a:r>
              <a:endParaRPr lang="en-US" sz="4800" dirty="0">
                <a:solidFill>
                  <a:schemeClr val="tx2">
                    <a:lumMod val="75000"/>
                  </a:schemeClr>
                </a:solidFill>
                <a:latin typeface="+mj-lt"/>
              </a:endParaRPr>
            </a:p>
          </p:txBody>
        </p:sp>
        <p:pic>
          <p:nvPicPr>
            <p:cNvPr id="13479" name="Picture 167"/>
            <p:cNvPicPr>
              <a:picLocks noChangeAspect="1" noChangeArrowheads="1"/>
            </p:cNvPicPr>
            <p:nvPr/>
          </p:nvPicPr>
          <p:blipFill>
            <a:blip r:embed="rId9" cstate="print"/>
            <a:srcRect/>
            <a:stretch>
              <a:fillRect/>
            </a:stretch>
          </p:blipFill>
          <p:spPr bwMode="auto">
            <a:xfrm>
              <a:off x="26686024" y="9762456"/>
              <a:ext cx="2193761" cy="4104456"/>
            </a:xfrm>
            <a:prstGeom prst="rect">
              <a:avLst/>
            </a:prstGeom>
            <a:noFill/>
            <a:ln w="9525">
              <a:noFill/>
              <a:miter lim="800000"/>
              <a:headEnd/>
              <a:tailEnd/>
            </a:ln>
          </p:spPr>
        </p:pic>
        <p:sp>
          <p:nvSpPr>
            <p:cNvPr id="90" name="TextBox 89"/>
            <p:cNvSpPr txBox="1"/>
            <p:nvPr/>
          </p:nvSpPr>
          <p:spPr>
            <a:xfrm>
              <a:off x="15840893" y="15163056"/>
              <a:ext cx="12945467" cy="553998"/>
            </a:xfrm>
            <a:prstGeom prst="rect">
              <a:avLst/>
            </a:prstGeom>
            <a:noFill/>
          </p:spPr>
          <p:txBody>
            <a:bodyPr wrap="none" rtlCol="0">
              <a:spAutoFit/>
            </a:bodyPr>
            <a:lstStyle/>
            <a:p>
              <a:r>
                <a:rPr lang="en-US" sz="3000" dirty="0" smtClean="0">
                  <a:solidFill>
                    <a:schemeClr val="tx2">
                      <a:lumMod val="75000"/>
                    </a:schemeClr>
                  </a:solidFill>
                  <a:latin typeface="+mj-lt"/>
                </a:rPr>
                <a:t>Fig. 1.  Aerial View shows the GPS location of 7 of 12 LMU phages in LMU campus.</a:t>
              </a:r>
              <a:endParaRPr lang="en-US" sz="3000" dirty="0">
                <a:solidFill>
                  <a:schemeClr val="tx2">
                    <a:lumMod val="75000"/>
                  </a:schemeClr>
                </a:solidFill>
                <a:latin typeface="+mj-lt"/>
              </a:endParaRPr>
            </a:p>
          </p:txBody>
        </p:sp>
      </p:grpSp>
      <p:grpSp>
        <p:nvGrpSpPr>
          <p:cNvPr id="100" name="Group 99"/>
          <p:cNvGrpSpPr/>
          <p:nvPr/>
        </p:nvGrpSpPr>
        <p:grpSpPr>
          <a:xfrm>
            <a:off x="14528776" y="16387192"/>
            <a:ext cx="14140516" cy="12128705"/>
            <a:chOff x="15464880" y="16171167"/>
            <a:chExt cx="13503820" cy="11552642"/>
          </a:xfrm>
        </p:grpSpPr>
        <p:sp>
          <p:nvSpPr>
            <p:cNvPr id="162" name="Rectangle 161"/>
            <p:cNvSpPr/>
            <p:nvPr/>
          </p:nvSpPr>
          <p:spPr>
            <a:xfrm>
              <a:off x="15621000" y="16171167"/>
              <a:ext cx="13347700" cy="1155264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58" name="Group 157"/>
            <p:cNvGrpSpPr/>
            <p:nvPr/>
          </p:nvGrpSpPr>
          <p:grpSpPr>
            <a:xfrm>
              <a:off x="16028840" y="17282218"/>
              <a:ext cx="12697445" cy="8225100"/>
              <a:chOff x="16184960" y="17282218"/>
              <a:chExt cx="12697445" cy="8225100"/>
            </a:xfrm>
          </p:grpSpPr>
          <p:pic>
            <p:nvPicPr>
              <p:cNvPr id="123" name="Picture 6" descr="9d-28k_Zoolander.tif"/>
              <p:cNvPicPr preferRelativeResize="0">
                <a:picLocks/>
              </p:cNvPicPr>
              <p:nvPr/>
            </p:nvPicPr>
            <p:blipFill>
              <a:blip r:embed="rId10" cstate="print"/>
              <a:srcRect/>
              <a:stretch>
                <a:fillRect/>
              </a:stretch>
            </p:blipFill>
            <p:spPr bwMode="auto">
              <a:xfrm>
                <a:off x="19365933" y="22839705"/>
                <a:ext cx="3047387" cy="2667600"/>
              </a:xfrm>
              <a:prstGeom prst="rect">
                <a:avLst/>
              </a:prstGeom>
              <a:noFill/>
              <a:ln w="9525">
                <a:noFill/>
                <a:miter lim="800000"/>
                <a:headEnd/>
                <a:tailEnd/>
              </a:ln>
            </p:spPr>
          </p:pic>
          <p:sp>
            <p:nvSpPr>
              <p:cNvPr id="124" name="TextBox 21"/>
              <p:cNvSpPr txBox="1">
                <a:spLocks noChangeArrowheads="1"/>
              </p:cNvSpPr>
              <p:nvPr/>
            </p:nvSpPr>
            <p:spPr bwMode="auto">
              <a:xfrm>
                <a:off x="19961013" y="22716241"/>
                <a:ext cx="1696555" cy="523220"/>
              </a:xfrm>
              <a:prstGeom prst="rect">
                <a:avLst/>
              </a:prstGeom>
              <a:solidFill>
                <a:srgbClr val="00B0F0"/>
              </a:solidFill>
              <a:ln w="9525">
                <a:noFill/>
                <a:miter lim="800000"/>
                <a:headEnd/>
                <a:tailEnd/>
              </a:ln>
            </p:spPr>
            <p:txBody>
              <a:bodyPr wrap="none">
                <a:spAutoFit/>
              </a:bodyPr>
              <a:lstStyle/>
              <a:p>
                <a:r>
                  <a:rPr lang="en-US" sz="2800" b="1" dirty="0">
                    <a:latin typeface="Calibri" pitchFamily="34" charset="0"/>
                  </a:rPr>
                  <a:t>Zoolander</a:t>
                </a:r>
              </a:p>
            </p:txBody>
          </p:sp>
          <p:pic>
            <p:nvPicPr>
              <p:cNvPr id="126" name="Picture 8" descr="111128-7a-22k_TheO.tif"/>
              <p:cNvPicPr preferRelativeResize="0">
                <a:picLocks/>
              </p:cNvPicPr>
              <p:nvPr/>
            </p:nvPicPr>
            <p:blipFill>
              <a:blip r:embed="rId11" cstate="print">
                <a:lum bright="20000" contrast="30000"/>
              </a:blip>
              <a:srcRect/>
              <a:stretch>
                <a:fillRect/>
              </a:stretch>
            </p:blipFill>
            <p:spPr bwMode="auto">
              <a:xfrm>
                <a:off x="16184960" y="22839718"/>
                <a:ext cx="3047387" cy="2667600"/>
              </a:xfrm>
              <a:prstGeom prst="rect">
                <a:avLst/>
              </a:prstGeom>
              <a:noFill/>
              <a:ln w="9525">
                <a:noFill/>
                <a:miter lim="800000"/>
                <a:headEnd/>
                <a:tailEnd/>
              </a:ln>
            </p:spPr>
          </p:pic>
          <p:sp>
            <p:nvSpPr>
              <p:cNvPr id="127" name="TextBox 22"/>
              <p:cNvSpPr txBox="1">
                <a:spLocks noChangeArrowheads="1"/>
              </p:cNvSpPr>
              <p:nvPr/>
            </p:nvSpPr>
            <p:spPr bwMode="auto">
              <a:xfrm>
                <a:off x="16946807" y="22716241"/>
                <a:ext cx="978153" cy="523220"/>
              </a:xfrm>
              <a:prstGeom prst="rect">
                <a:avLst/>
              </a:prstGeom>
              <a:solidFill>
                <a:srgbClr val="00B0F0"/>
              </a:solidFill>
              <a:ln w="9525">
                <a:noFill/>
                <a:miter lim="800000"/>
                <a:headEnd/>
                <a:tailEnd/>
              </a:ln>
            </p:spPr>
            <p:txBody>
              <a:bodyPr wrap="none">
                <a:spAutoFit/>
              </a:bodyPr>
              <a:lstStyle/>
              <a:p>
                <a:r>
                  <a:rPr lang="en-US" sz="2800" b="1" dirty="0">
                    <a:latin typeface="Calibri" pitchFamily="34" charset="0"/>
                  </a:rPr>
                  <a:t>TheO</a:t>
                </a:r>
              </a:p>
            </p:txBody>
          </p:sp>
          <p:pic>
            <p:nvPicPr>
              <p:cNvPr id="129" name="Picture 11" descr="111128-8b-22k_Marlex.tif"/>
              <p:cNvPicPr preferRelativeResize="0">
                <a:picLocks/>
              </p:cNvPicPr>
              <p:nvPr/>
            </p:nvPicPr>
            <p:blipFill>
              <a:blip r:embed="rId12" cstate="print">
                <a:lum bright="10000"/>
              </a:blip>
              <a:srcRect/>
              <a:stretch>
                <a:fillRect/>
              </a:stretch>
            </p:blipFill>
            <p:spPr bwMode="auto">
              <a:xfrm>
                <a:off x="22533683" y="22839718"/>
                <a:ext cx="3047387" cy="2667600"/>
              </a:xfrm>
              <a:prstGeom prst="rect">
                <a:avLst/>
              </a:prstGeom>
              <a:noFill/>
              <a:ln w="9525">
                <a:noFill/>
                <a:miter lim="800000"/>
                <a:headEnd/>
                <a:tailEnd/>
              </a:ln>
            </p:spPr>
          </p:pic>
          <p:sp>
            <p:nvSpPr>
              <p:cNvPr id="130" name="TextBox 25"/>
              <p:cNvSpPr txBox="1">
                <a:spLocks noChangeArrowheads="1"/>
              </p:cNvSpPr>
              <p:nvPr/>
            </p:nvSpPr>
            <p:spPr bwMode="auto">
              <a:xfrm>
                <a:off x="23520113" y="22716241"/>
                <a:ext cx="1233799" cy="523220"/>
              </a:xfrm>
              <a:prstGeom prst="rect">
                <a:avLst/>
              </a:prstGeom>
              <a:solidFill>
                <a:srgbClr val="00B0F0"/>
              </a:solidFill>
              <a:ln w="9525">
                <a:noFill/>
                <a:miter lim="800000"/>
                <a:headEnd/>
                <a:tailEnd/>
              </a:ln>
            </p:spPr>
            <p:txBody>
              <a:bodyPr wrap="none">
                <a:spAutoFit/>
              </a:bodyPr>
              <a:lstStyle/>
              <a:p>
                <a:r>
                  <a:rPr lang="en-US" sz="2800" b="1" dirty="0">
                    <a:latin typeface="Calibri" pitchFamily="34" charset="0"/>
                  </a:rPr>
                  <a:t>Marlex</a:t>
                </a:r>
              </a:p>
            </p:txBody>
          </p:sp>
          <p:pic>
            <p:nvPicPr>
              <p:cNvPr id="132" name="Picture 12" descr="111128-8c-22k_MePac.tif"/>
              <p:cNvPicPr preferRelativeResize="0">
                <a:picLocks/>
              </p:cNvPicPr>
              <p:nvPr/>
            </p:nvPicPr>
            <p:blipFill>
              <a:blip r:embed="rId13" cstate="print"/>
              <a:srcRect/>
              <a:stretch>
                <a:fillRect/>
              </a:stretch>
            </p:blipFill>
            <p:spPr bwMode="auto">
              <a:xfrm>
                <a:off x="25835018" y="22839718"/>
                <a:ext cx="3047387" cy="2667600"/>
              </a:xfrm>
              <a:prstGeom prst="rect">
                <a:avLst/>
              </a:prstGeom>
              <a:noFill/>
              <a:ln w="9525">
                <a:noFill/>
                <a:miter lim="800000"/>
                <a:headEnd/>
                <a:tailEnd/>
              </a:ln>
            </p:spPr>
          </p:pic>
          <p:sp>
            <p:nvSpPr>
              <p:cNvPr id="133" name="TextBox 26"/>
              <p:cNvSpPr txBox="1">
                <a:spLocks noChangeArrowheads="1"/>
              </p:cNvSpPr>
              <p:nvPr/>
            </p:nvSpPr>
            <p:spPr bwMode="auto">
              <a:xfrm>
                <a:off x="26801894" y="22716241"/>
                <a:ext cx="1192378" cy="523220"/>
              </a:xfrm>
              <a:prstGeom prst="rect">
                <a:avLst/>
              </a:prstGeom>
              <a:solidFill>
                <a:srgbClr val="00B0F0"/>
              </a:solidFill>
              <a:ln w="9525">
                <a:noFill/>
                <a:miter lim="800000"/>
                <a:headEnd/>
                <a:tailEnd/>
              </a:ln>
            </p:spPr>
            <p:txBody>
              <a:bodyPr wrap="none">
                <a:spAutoFit/>
              </a:bodyPr>
              <a:lstStyle/>
              <a:p>
                <a:r>
                  <a:rPr lang="en-US" sz="2800" b="1" dirty="0">
                    <a:latin typeface="Calibri" pitchFamily="34" charset="0"/>
                  </a:rPr>
                  <a:t>MePac</a:t>
                </a:r>
              </a:p>
            </p:txBody>
          </p:sp>
          <p:pic>
            <p:nvPicPr>
              <p:cNvPr id="135" name="Picture 13" descr="111128-8d-22k_CONTAGION.tif"/>
              <p:cNvPicPr preferRelativeResize="0">
                <a:picLocks/>
              </p:cNvPicPr>
              <p:nvPr/>
            </p:nvPicPr>
            <p:blipFill>
              <a:blip r:embed="rId14" cstate="print">
                <a:lum contrast="10000"/>
              </a:blip>
              <a:srcRect/>
              <a:stretch>
                <a:fillRect/>
              </a:stretch>
            </p:blipFill>
            <p:spPr bwMode="auto">
              <a:xfrm>
                <a:off x="16184960" y="17282218"/>
                <a:ext cx="3047387" cy="2667600"/>
              </a:xfrm>
              <a:prstGeom prst="rect">
                <a:avLst/>
              </a:prstGeom>
              <a:noFill/>
              <a:ln w="9525">
                <a:noFill/>
                <a:miter lim="800000"/>
                <a:headEnd/>
                <a:tailEnd/>
              </a:ln>
            </p:spPr>
          </p:pic>
          <p:sp>
            <p:nvSpPr>
              <p:cNvPr id="136" name="TextBox 29"/>
              <p:cNvSpPr txBox="1">
                <a:spLocks noChangeArrowheads="1"/>
              </p:cNvSpPr>
              <p:nvPr/>
            </p:nvSpPr>
            <p:spPr bwMode="auto">
              <a:xfrm>
                <a:off x="16685072" y="17304132"/>
                <a:ext cx="2020168" cy="523220"/>
              </a:xfrm>
              <a:prstGeom prst="rect">
                <a:avLst/>
              </a:prstGeom>
              <a:solidFill>
                <a:srgbClr val="FFC000"/>
              </a:solidFill>
              <a:ln w="9525">
                <a:noFill/>
                <a:miter lim="800000"/>
                <a:headEnd/>
                <a:tailEnd/>
              </a:ln>
            </p:spPr>
            <p:txBody>
              <a:bodyPr wrap="none">
                <a:spAutoFit/>
              </a:bodyPr>
              <a:lstStyle/>
              <a:p>
                <a:r>
                  <a:rPr lang="en-US" sz="2800" b="1" dirty="0">
                    <a:latin typeface="Calibri" pitchFamily="34" charset="0"/>
                  </a:rPr>
                  <a:t>CONTAGION</a:t>
                </a:r>
              </a:p>
            </p:txBody>
          </p:sp>
          <p:pic>
            <p:nvPicPr>
              <p:cNvPr id="138" name="Picture 14" descr="111128-8e-22k_SDcharge11.tif"/>
              <p:cNvPicPr preferRelativeResize="0">
                <a:picLocks/>
              </p:cNvPicPr>
              <p:nvPr/>
            </p:nvPicPr>
            <p:blipFill>
              <a:blip r:embed="rId15" cstate="print">
                <a:lum contrast="10000"/>
              </a:blip>
              <a:srcRect/>
              <a:stretch>
                <a:fillRect/>
              </a:stretch>
            </p:blipFill>
            <p:spPr bwMode="auto">
              <a:xfrm>
                <a:off x="19365933" y="17282218"/>
                <a:ext cx="3047387" cy="2667600"/>
              </a:xfrm>
              <a:prstGeom prst="rect">
                <a:avLst/>
              </a:prstGeom>
              <a:noFill/>
              <a:ln w="9525">
                <a:noFill/>
                <a:miter lim="800000"/>
                <a:headEnd/>
                <a:tailEnd/>
              </a:ln>
            </p:spPr>
          </p:pic>
          <p:sp>
            <p:nvSpPr>
              <p:cNvPr id="139" name="Rectangle 31"/>
              <p:cNvSpPr>
                <a:spLocks noChangeArrowheads="1"/>
              </p:cNvSpPr>
              <p:nvPr/>
            </p:nvSpPr>
            <p:spPr bwMode="auto">
              <a:xfrm>
                <a:off x="19967238" y="17304132"/>
                <a:ext cx="1978362" cy="523220"/>
              </a:xfrm>
              <a:prstGeom prst="rect">
                <a:avLst/>
              </a:prstGeom>
              <a:solidFill>
                <a:schemeClr val="accent4">
                  <a:lumMod val="60000"/>
                  <a:lumOff val="40000"/>
                </a:schemeClr>
              </a:solidFill>
              <a:ln w="9525">
                <a:noFill/>
                <a:miter lim="800000"/>
                <a:headEnd/>
                <a:tailEnd/>
              </a:ln>
            </p:spPr>
            <p:txBody>
              <a:bodyPr wrap="none">
                <a:spAutoFit/>
              </a:bodyPr>
              <a:lstStyle/>
              <a:p>
                <a:r>
                  <a:rPr lang="en-US" sz="2800" b="1" dirty="0">
                    <a:latin typeface="Calibri" pitchFamily="34" charset="0"/>
                  </a:rPr>
                  <a:t>SDCharge11</a:t>
                </a:r>
              </a:p>
            </p:txBody>
          </p:sp>
          <p:pic>
            <p:nvPicPr>
              <p:cNvPr id="141" name="Picture 9" descr="111128-7b-22k_TheRipper.tif"/>
              <p:cNvPicPr preferRelativeResize="0">
                <a:picLocks/>
              </p:cNvPicPr>
              <p:nvPr/>
            </p:nvPicPr>
            <p:blipFill>
              <a:blip r:embed="rId16" cstate="print">
                <a:lum bright="10000" contrast="10000"/>
              </a:blip>
              <a:srcRect/>
              <a:stretch>
                <a:fillRect/>
              </a:stretch>
            </p:blipFill>
            <p:spPr bwMode="auto">
              <a:xfrm>
                <a:off x="22533683" y="17282218"/>
                <a:ext cx="3047387" cy="2667600"/>
              </a:xfrm>
              <a:prstGeom prst="rect">
                <a:avLst/>
              </a:prstGeom>
              <a:noFill/>
              <a:ln w="9525">
                <a:noFill/>
                <a:miter lim="800000"/>
                <a:headEnd/>
                <a:tailEnd/>
              </a:ln>
            </p:spPr>
          </p:pic>
          <p:sp>
            <p:nvSpPr>
              <p:cNvPr id="142" name="Rectangle 32"/>
              <p:cNvSpPr>
                <a:spLocks noChangeArrowheads="1"/>
              </p:cNvSpPr>
              <p:nvPr/>
            </p:nvSpPr>
            <p:spPr bwMode="auto">
              <a:xfrm>
                <a:off x="23177585" y="17304132"/>
                <a:ext cx="1720343" cy="523220"/>
              </a:xfrm>
              <a:prstGeom prst="rect">
                <a:avLst/>
              </a:prstGeom>
              <a:solidFill>
                <a:srgbClr val="FFFF00"/>
              </a:solidFill>
              <a:ln w="9525">
                <a:noFill/>
                <a:miter lim="800000"/>
                <a:headEnd/>
                <a:tailEnd/>
              </a:ln>
            </p:spPr>
            <p:txBody>
              <a:bodyPr wrap="none">
                <a:spAutoFit/>
              </a:bodyPr>
              <a:lstStyle/>
              <a:p>
                <a:r>
                  <a:rPr lang="en-US" sz="2800" b="1" dirty="0">
                    <a:latin typeface="Calibri" pitchFamily="34" charset="0"/>
                  </a:rPr>
                  <a:t>TheRipper</a:t>
                </a:r>
              </a:p>
            </p:txBody>
          </p:sp>
          <p:pic>
            <p:nvPicPr>
              <p:cNvPr id="144" name="Picture 15" descr="Ceci11-9a-22k-scalebar.tif"/>
              <p:cNvPicPr preferRelativeResize="0">
                <a:picLocks/>
              </p:cNvPicPr>
              <p:nvPr/>
            </p:nvPicPr>
            <p:blipFill>
              <a:blip r:embed="rId17" cstate="print"/>
              <a:srcRect/>
              <a:stretch>
                <a:fillRect/>
              </a:stretch>
            </p:blipFill>
            <p:spPr bwMode="auto">
              <a:xfrm>
                <a:off x="25835018" y="17282218"/>
                <a:ext cx="3047387" cy="2667600"/>
              </a:xfrm>
              <a:prstGeom prst="rect">
                <a:avLst/>
              </a:prstGeom>
              <a:noFill/>
              <a:ln w="9525">
                <a:noFill/>
                <a:miter lim="800000"/>
                <a:headEnd/>
                <a:tailEnd/>
              </a:ln>
            </p:spPr>
          </p:pic>
          <p:sp>
            <p:nvSpPr>
              <p:cNvPr id="145" name="Rectangle 35"/>
              <p:cNvSpPr>
                <a:spLocks noChangeArrowheads="1"/>
              </p:cNvSpPr>
              <p:nvPr/>
            </p:nvSpPr>
            <p:spPr bwMode="auto">
              <a:xfrm>
                <a:off x="26689361" y="17304132"/>
                <a:ext cx="1160895" cy="523220"/>
              </a:xfrm>
              <a:prstGeom prst="rect">
                <a:avLst/>
              </a:prstGeom>
              <a:solidFill>
                <a:schemeClr val="accent4">
                  <a:lumMod val="40000"/>
                  <a:lumOff val="60000"/>
                </a:schemeClr>
              </a:solidFill>
              <a:ln w="9525">
                <a:noFill/>
                <a:miter lim="800000"/>
                <a:headEnd/>
                <a:tailEnd/>
              </a:ln>
            </p:spPr>
            <p:txBody>
              <a:bodyPr wrap="none">
                <a:spAutoFit/>
              </a:bodyPr>
              <a:lstStyle/>
              <a:p>
                <a:r>
                  <a:rPr lang="en-US" sz="2800" b="1" dirty="0">
                    <a:latin typeface="Calibri" pitchFamily="34" charset="0"/>
                  </a:rPr>
                  <a:t>Ceci11</a:t>
                </a:r>
              </a:p>
            </p:txBody>
          </p:sp>
          <p:pic>
            <p:nvPicPr>
              <p:cNvPr id="147" name="Picture 10" descr="111128-7c-22k_KenGen.tif"/>
              <p:cNvPicPr preferRelativeResize="0">
                <a:picLocks/>
              </p:cNvPicPr>
              <p:nvPr/>
            </p:nvPicPr>
            <p:blipFill>
              <a:blip r:embed="rId18" cstate="print">
                <a:lum bright="10000" contrast="10000"/>
              </a:blip>
              <a:srcRect/>
              <a:stretch>
                <a:fillRect/>
              </a:stretch>
            </p:blipFill>
            <p:spPr bwMode="auto">
              <a:xfrm>
                <a:off x="16184960" y="20121862"/>
                <a:ext cx="3047387" cy="2667600"/>
              </a:xfrm>
              <a:prstGeom prst="rect">
                <a:avLst/>
              </a:prstGeom>
              <a:noFill/>
              <a:ln w="9525">
                <a:noFill/>
                <a:miter lim="800000"/>
                <a:headEnd/>
                <a:tailEnd/>
              </a:ln>
            </p:spPr>
          </p:pic>
          <p:sp>
            <p:nvSpPr>
              <p:cNvPr id="148" name="Rectangle 37"/>
              <p:cNvSpPr>
                <a:spLocks noChangeArrowheads="1"/>
              </p:cNvSpPr>
              <p:nvPr/>
            </p:nvSpPr>
            <p:spPr bwMode="auto">
              <a:xfrm>
                <a:off x="16819832" y="20112444"/>
                <a:ext cx="1351588" cy="523220"/>
              </a:xfrm>
              <a:prstGeom prst="rect">
                <a:avLst/>
              </a:prstGeom>
              <a:solidFill>
                <a:srgbClr val="FFFF00"/>
              </a:solidFill>
              <a:ln w="9525">
                <a:noFill/>
                <a:miter lim="800000"/>
                <a:headEnd/>
                <a:tailEnd/>
              </a:ln>
            </p:spPr>
            <p:txBody>
              <a:bodyPr wrap="none">
                <a:spAutoFit/>
              </a:bodyPr>
              <a:lstStyle/>
              <a:p>
                <a:r>
                  <a:rPr lang="en-US" sz="2800" b="1" dirty="0">
                    <a:latin typeface="Calibri" pitchFamily="34" charset="0"/>
                  </a:rPr>
                  <a:t>KenGen</a:t>
                </a:r>
              </a:p>
            </p:txBody>
          </p:sp>
          <p:pic>
            <p:nvPicPr>
              <p:cNvPr id="150" name="Picture 7" descr="9e-22k_KatAttack.tif"/>
              <p:cNvPicPr preferRelativeResize="0">
                <a:picLocks/>
              </p:cNvPicPr>
              <p:nvPr/>
            </p:nvPicPr>
            <p:blipFill>
              <a:blip r:embed="rId19" cstate="print"/>
              <a:srcRect/>
              <a:stretch>
                <a:fillRect/>
              </a:stretch>
            </p:blipFill>
            <p:spPr bwMode="auto">
              <a:xfrm>
                <a:off x="19365933" y="20131768"/>
                <a:ext cx="3047387" cy="2667600"/>
              </a:xfrm>
              <a:prstGeom prst="rect">
                <a:avLst/>
              </a:prstGeom>
              <a:noFill/>
              <a:ln w="9525">
                <a:noFill/>
                <a:miter lim="800000"/>
                <a:headEnd/>
                <a:tailEnd/>
              </a:ln>
            </p:spPr>
          </p:pic>
          <p:sp>
            <p:nvSpPr>
              <p:cNvPr id="151" name="Rectangle 39"/>
              <p:cNvSpPr>
                <a:spLocks noChangeArrowheads="1"/>
              </p:cNvSpPr>
              <p:nvPr/>
            </p:nvSpPr>
            <p:spPr bwMode="auto">
              <a:xfrm>
                <a:off x="20029622" y="20059600"/>
                <a:ext cx="1627946" cy="523220"/>
              </a:xfrm>
              <a:prstGeom prst="rect">
                <a:avLst/>
              </a:prstGeom>
              <a:solidFill>
                <a:schemeClr val="accent4">
                  <a:lumMod val="40000"/>
                  <a:lumOff val="60000"/>
                </a:schemeClr>
              </a:solidFill>
              <a:ln w="9525">
                <a:noFill/>
                <a:miter lim="800000"/>
                <a:headEnd/>
                <a:tailEnd/>
              </a:ln>
            </p:spPr>
            <p:txBody>
              <a:bodyPr wrap="none">
                <a:spAutoFit/>
              </a:bodyPr>
              <a:lstStyle/>
              <a:p>
                <a:r>
                  <a:rPr lang="en-US" sz="2800" b="1" dirty="0">
                    <a:latin typeface="Calibri" pitchFamily="34" charset="0"/>
                  </a:rPr>
                  <a:t>KatAttack</a:t>
                </a:r>
              </a:p>
            </p:txBody>
          </p:sp>
          <p:pic>
            <p:nvPicPr>
              <p:cNvPr id="153" name="Picture 19" descr="phage-9c-17k_edit_Lincaica11.tif"/>
              <p:cNvPicPr preferRelativeResize="0">
                <a:picLocks/>
              </p:cNvPicPr>
              <p:nvPr/>
            </p:nvPicPr>
            <p:blipFill>
              <a:blip r:embed="rId20" cstate="print">
                <a:lum bright="-10000" contrast="20000"/>
              </a:blip>
              <a:srcRect l="4958" r="5804"/>
              <a:stretch>
                <a:fillRect/>
              </a:stretch>
            </p:blipFill>
            <p:spPr bwMode="auto">
              <a:xfrm>
                <a:off x="22533683" y="20122718"/>
                <a:ext cx="3047387" cy="2667600"/>
              </a:xfrm>
              <a:prstGeom prst="rect">
                <a:avLst/>
              </a:prstGeom>
              <a:noFill/>
              <a:ln w="9525">
                <a:noFill/>
                <a:miter lim="800000"/>
                <a:headEnd/>
                <a:tailEnd/>
              </a:ln>
            </p:spPr>
          </p:pic>
          <p:sp>
            <p:nvSpPr>
              <p:cNvPr id="154" name="Rectangle 41"/>
              <p:cNvSpPr>
                <a:spLocks noChangeArrowheads="1"/>
              </p:cNvSpPr>
              <p:nvPr/>
            </p:nvSpPr>
            <p:spPr bwMode="auto">
              <a:xfrm>
                <a:off x="23317818" y="20112444"/>
                <a:ext cx="1724126" cy="523220"/>
              </a:xfrm>
              <a:prstGeom prst="rect">
                <a:avLst/>
              </a:prstGeom>
              <a:solidFill>
                <a:srgbClr val="FFFF00"/>
              </a:solidFill>
              <a:ln w="9525">
                <a:noFill/>
                <a:miter lim="800000"/>
                <a:headEnd/>
                <a:tailEnd/>
              </a:ln>
            </p:spPr>
            <p:txBody>
              <a:bodyPr wrap="none">
                <a:spAutoFit/>
              </a:bodyPr>
              <a:lstStyle/>
              <a:p>
                <a:r>
                  <a:rPr lang="en-US" sz="2800" b="1" dirty="0">
                    <a:latin typeface="Calibri" pitchFamily="34" charset="0"/>
                  </a:rPr>
                  <a:t>Lincaica11</a:t>
                </a:r>
              </a:p>
            </p:txBody>
          </p:sp>
          <p:pic>
            <p:nvPicPr>
              <p:cNvPr id="155" name="Content Placeholder 3" descr="phage-9b-17k_edit_Muus.tif"/>
              <p:cNvPicPr preferRelativeResize="0">
                <a:picLocks/>
              </p:cNvPicPr>
              <p:nvPr/>
            </p:nvPicPr>
            <p:blipFill>
              <a:blip r:embed="rId21" cstate="print">
                <a:lum bright="10000" contrast="10000"/>
              </a:blip>
              <a:srcRect/>
              <a:stretch>
                <a:fillRect/>
              </a:stretch>
            </p:blipFill>
            <p:spPr>
              <a:xfrm>
                <a:off x="25835018" y="20122741"/>
                <a:ext cx="3047387" cy="2667600"/>
              </a:xfrm>
              <a:prstGeom prst="rect">
                <a:avLst/>
              </a:prstGeom>
            </p:spPr>
          </p:pic>
          <p:sp>
            <p:nvSpPr>
              <p:cNvPr id="156" name="Rectangle 47"/>
              <p:cNvSpPr>
                <a:spLocks noChangeArrowheads="1"/>
              </p:cNvSpPr>
              <p:nvPr/>
            </p:nvSpPr>
            <p:spPr bwMode="auto">
              <a:xfrm>
                <a:off x="26824013" y="20131608"/>
                <a:ext cx="1026243" cy="523220"/>
              </a:xfrm>
              <a:prstGeom prst="rect">
                <a:avLst/>
              </a:prstGeom>
              <a:solidFill>
                <a:schemeClr val="accent4">
                  <a:lumMod val="40000"/>
                  <a:lumOff val="60000"/>
                </a:schemeClr>
              </a:solidFill>
              <a:ln w="9525">
                <a:noFill/>
                <a:miter lim="800000"/>
                <a:headEnd/>
                <a:tailEnd/>
              </a:ln>
            </p:spPr>
            <p:txBody>
              <a:bodyPr wrap="none">
                <a:spAutoFit/>
              </a:bodyPr>
              <a:lstStyle/>
              <a:p>
                <a:r>
                  <a:rPr lang="en-US" sz="2800" b="1" dirty="0">
                    <a:latin typeface="Calibri" pitchFamily="34" charset="0"/>
                  </a:rPr>
                  <a:t>Muus</a:t>
                </a:r>
              </a:p>
            </p:txBody>
          </p:sp>
        </p:grpSp>
        <p:sp>
          <p:nvSpPr>
            <p:cNvPr id="160" name="TextBox 159"/>
            <p:cNvSpPr txBox="1"/>
            <p:nvPr/>
          </p:nvSpPr>
          <p:spPr>
            <a:xfrm>
              <a:off x="17117492" y="16204267"/>
              <a:ext cx="10180223" cy="830997"/>
            </a:xfrm>
            <a:prstGeom prst="rect">
              <a:avLst/>
            </a:prstGeom>
            <a:noFill/>
          </p:spPr>
          <p:txBody>
            <a:bodyPr wrap="none" rtlCol="0">
              <a:spAutoFit/>
            </a:bodyPr>
            <a:lstStyle/>
            <a:p>
              <a:r>
                <a:rPr lang="en-US" sz="4800" dirty="0" smtClean="0">
                  <a:solidFill>
                    <a:schemeClr val="tx2">
                      <a:lumMod val="75000"/>
                    </a:schemeClr>
                  </a:solidFill>
                  <a:latin typeface="+mj-lt"/>
                </a:rPr>
                <a:t>Figure 2: TEM Images of 12 LMU phages</a:t>
              </a:r>
              <a:endParaRPr lang="en-US" sz="4800" dirty="0">
                <a:solidFill>
                  <a:schemeClr val="tx2">
                    <a:lumMod val="75000"/>
                  </a:schemeClr>
                </a:solidFill>
                <a:latin typeface="+mj-lt"/>
              </a:endParaRPr>
            </a:p>
          </p:txBody>
        </p:sp>
        <p:sp>
          <p:nvSpPr>
            <p:cNvPr id="161" name="TextBox 160"/>
            <p:cNvSpPr txBox="1"/>
            <p:nvPr/>
          </p:nvSpPr>
          <p:spPr>
            <a:xfrm>
              <a:off x="15464880" y="25661706"/>
              <a:ext cx="13347701" cy="2062103"/>
            </a:xfrm>
            <a:prstGeom prst="rect">
              <a:avLst/>
            </a:prstGeom>
            <a:noFill/>
          </p:spPr>
          <p:txBody>
            <a:bodyPr wrap="square" rtlCol="0">
              <a:spAutoFit/>
            </a:bodyPr>
            <a:lstStyle/>
            <a:p>
              <a:pPr algn="ctr"/>
              <a:r>
                <a:rPr lang="en-US" sz="3200" dirty="0" smtClean="0">
                  <a:solidFill>
                    <a:schemeClr val="tx2">
                      <a:lumMod val="75000"/>
                    </a:schemeClr>
                  </a:solidFill>
                  <a:latin typeface="+mj-lt"/>
                </a:rPr>
                <a:t>Fig. 2.  TEM pictures of 12 LMU phages.  The ones highlighted in yellow/orange are lysogenic phages in clusters other than C cluster.  The ones highlighted in purple/lavender are lytic phages.  The ones in blue are C cluster phages.  CONTAGION and SDCharge11 genomes are sequenced using 454 in VCU.</a:t>
              </a:r>
              <a:endParaRPr lang="en-US" sz="3200" dirty="0">
                <a:solidFill>
                  <a:schemeClr val="tx2">
                    <a:lumMod val="75000"/>
                  </a:schemeClr>
                </a:solidFill>
                <a:latin typeface="+mj-lt"/>
              </a:endParaRPr>
            </a:p>
          </p:txBody>
        </p:sp>
      </p:grpSp>
      <p:grpSp>
        <p:nvGrpSpPr>
          <p:cNvPr id="106" name="Group 105"/>
          <p:cNvGrpSpPr/>
          <p:nvPr/>
        </p:nvGrpSpPr>
        <p:grpSpPr>
          <a:xfrm>
            <a:off x="29519286" y="8268444"/>
            <a:ext cx="13328378" cy="6894612"/>
            <a:chOff x="29519286" y="8268444"/>
            <a:chExt cx="13328378" cy="6894612"/>
          </a:xfrm>
        </p:grpSpPr>
        <p:sp>
          <p:nvSpPr>
            <p:cNvPr id="163" name="TextBox 162"/>
            <p:cNvSpPr txBox="1"/>
            <p:nvPr/>
          </p:nvSpPr>
          <p:spPr>
            <a:xfrm>
              <a:off x="29519286" y="8268444"/>
              <a:ext cx="13318326" cy="830997"/>
            </a:xfrm>
            <a:prstGeom prst="rect">
              <a:avLst/>
            </a:prstGeom>
            <a:noFill/>
          </p:spPr>
          <p:txBody>
            <a:bodyPr wrap="none" rtlCol="0">
              <a:spAutoFit/>
            </a:bodyPr>
            <a:lstStyle/>
            <a:p>
              <a:r>
                <a:rPr lang="en-US" sz="4800" dirty="0" smtClean="0">
                  <a:solidFill>
                    <a:schemeClr val="tx2">
                      <a:lumMod val="75000"/>
                    </a:schemeClr>
                  </a:solidFill>
                  <a:latin typeface="+mj-lt"/>
                </a:rPr>
                <a:t>Table 1.  Putative Phage Cluster Identification by PCR</a:t>
              </a:r>
              <a:endParaRPr lang="en-US" sz="4800" dirty="0">
                <a:solidFill>
                  <a:schemeClr val="tx2">
                    <a:lumMod val="75000"/>
                  </a:schemeClr>
                </a:solidFill>
                <a:latin typeface="+mj-lt"/>
              </a:endParaRPr>
            </a:p>
          </p:txBody>
        </p:sp>
        <p:pic>
          <p:nvPicPr>
            <p:cNvPr id="166" name="Picture 2"/>
            <p:cNvPicPr>
              <a:picLocks noChangeAspect="1" noChangeArrowheads="1"/>
            </p:cNvPicPr>
            <p:nvPr/>
          </p:nvPicPr>
          <p:blipFill>
            <a:blip r:embed="rId22" cstate="print"/>
            <a:srcRect/>
            <a:stretch>
              <a:fillRect/>
            </a:stretch>
          </p:blipFill>
          <p:spPr bwMode="auto">
            <a:xfrm>
              <a:off x="29815122" y="9186392"/>
              <a:ext cx="6953134" cy="5947629"/>
            </a:xfrm>
            <a:prstGeom prst="rect">
              <a:avLst/>
            </a:prstGeom>
            <a:noFill/>
            <a:ln w="9525">
              <a:noFill/>
              <a:miter lim="800000"/>
              <a:headEnd/>
              <a:tailEnd/>
            </a:ln>
            <a:effectLst/>
          </p:spPr>
        </p:pic>
        <p:sp>
          <p:nvSpPr>
            <p:cNvPr id="167" name="TextBox 166"/>
            <p:cNvSpPr txBox="1"/>
            <p:nvPr/>
          </p:nvSpPr>
          <p:spPr>
            <a:xfrm>
              <a:off x="36768256" y="9314721"/>
              <a:ext cx="5780957" cy="5632311"/>
            </a:xfrm>
            <a:prstGeom prst="rect">
              <a:avLst/>
            </a:prstGeom>
            <a:noFill/>
            <a:ln>
              <a:solidFill>
                <a:schemeClr val="tx2">
                  <a:lumMod val="60000"/>
                  <a:lumOff val="40000"/>
                </a:schemeClr>
              </a:solidFill>
            </a:ln>
          </p:spPr>
          <p:txBody>
            <a:bodyPr wrap="square" rtlCol="0">
              <a:spAutoFit/>
            </a:bodyPr>
            <a:lstStyle/>
            <a:p>
              <a:r>
                <a:rPr lang="en-US" sz="3600" dirty="0" smtClean="0">
                  <a:latin typeface="+mn-lt"/>
                </a:rPr>
                <a:t>Using standard set of PCR primer that are available, we have been able to place 10 out of 12 phages into putative clusters, including 4 C1-cluster phages (in blue) that show expected TEM morphology .  One of them, SDCharge11 has been verified by </a:t>
              </a:r>
              <a:r>
                <a:rPr lang="en-US" sz="3600" dirty="0" smtClean="0">
                  <a:latin typeface="+mn-lt"/>
                </a:rPr>
                <a:t>sequencing.</a:t>
              </a:r>
              <a:endParaRPr lang="en-US" sz="3600" dirty="0">
                <a:latin typeface="+mn-lt"/>
              </a:endParaRPr>
            </a:p>
          </p:txBody>
        </p:sp>
        <p:sp>
          <p:nvSpPr>
            <p:cNvPr id="96" name="Rectangle 95"/>
            <p:cNvSpPr/>
            <p:nvPr/>
          </p:nvSpPr>
          <p:spPr>
            <a:xfrm>
              <a:off x="29519286" y="8268444"/>
              <a:ext cx="13328378" cy="6894612"/>
            </a:xfrm>
            <a:prstGeom prst="rect">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p:cNvSpPr txBox="1"/>
          <p:nvPr/>
        </p:nvSpPr>
        <p:spPr>
          <a:xfrm>
            <a:off x="29389050" y="22891714"/>
            <a:ext cx="13788909" cy="923330"/>
          </a:xfrm>
          <a:prstGeom prst="rect">
            <a:avLst/>
          </a:prstGeom>
        </p:spPr>
        <p:style>
          <a:lnRef idx="0">
            <a:schemeClr val="accent5"/>
          </a:lnRef>
          <a:fillRef idx="3">
            <a:schemeClr val="accent5"/>
          </a:fillRef>
          <a:effectRef idx="3">
            <a:schemeClr val="accent5"/>
          </a:effectRef>
          <a:fontRef idx="minor">
            <a:schemeClr val="lt1"/>
          </a:fontRef>
        </p:style>
        <p:txBody>
          <a:bodyPr>
            <a:spAutoFit/>
          </a:bodyPr>
          <a:lstStyle/>
          <a:p>
            <a:pPr algn="ctr" defTabSz="4389120" fontAlgn="auto">
              <a:spcBef>
                <a:spcPts val="0"/>
              </a:spcBef>
              <a:spcAft>
                <a:spcPts val="0"/>
              </a:spcAft>
              <a:defRPr/>
            </a:pPr>
            <a:r>
              <a:rPr lang="en-US" sz="5400" b="1" dirty="0" smtClean="0"/>
              <a:t>Acknowledgements &amp; References</a:t>
            </a:r>
            <a:endParaRPr lang="en-US" sz="5400" b="1" dirty="0"/>
          </a:p>
        </p:txBody>
      </p:sp>
      <p:grpSp>
        <p:nvGrpSpPr>
          <p:cNvPr id="104" name="Group 103"/>
          <p:cNvGrpSpPr/>
          <p:nvPr/>
        </p:nvGrpSpPr>
        <p:grpSpPr>
          <a:xfrm>
            <a:off x="29389411" y="15523096"/>
            <a:ext cx="13733638" cy="7023685"/>
            <a:chOff x="29389411" y="15628203"/>
            <a:chExt cx="13733638" cy="7023685"/>
          </a:xfrm>
        </p:grpSpPr>
        <p:grpSp>
          <p:nvGrpSpPr>
            <p:cNvPr id="86" name="Group 85"/>
            <p:cNvGrpSpPr/>
            <p:nvPr/>
          </p:nvGrpSpPr>
          <p:grpSpPr>
            <a:xfrm>
              <a:off x="29626791" y="16705293"/>
              <a:ext cx="8356427" cy="5946595"/>
              <a:chOff x="-381000" y="2953109"/>
              <a:chExt cx="9525000" cy="7617028"/>
            </a:xfrm>
          </p:grpSpPr>
          <p:pic>
            <p:nvPicPr>
              <p:cNvPr id="79" name="Picture 4"/>
              <p:cNvPicPr>
                <a:picLocks noChangeAspect="1" noChangeArrowheads="1"/>
              </p:cNvPicPr>
              <p:nvPr/>
            </p:nvPicPr>
            <p:blipFill>
              <a:blip r:embed="rId23" cstate="print"/>
              <a:srcRect/>
              <a:stretch>
                <a:fillRect/>
              </a:stretch>
            </p:blipFill>
            <p:spPr bwMode="auto">
              <a:xfrm>
                <a:off x="-381000" y="2953109"/>
                <a:ext cx="9525000" cy="3513256"/>
              </a:xfrm>
              <a:prstGeom prst="rect">
                <a:avLst/>
              </a:prstGeom>
              <a:noFill/>
              <a:ln w="9525">
                <a:solidFill>
                  <a:schemeClr val="accent1"/>
                </a:solidFill>
                <a:miter lim="800000"/>
                <a:headEnd/>
                <a:tailEnd/>
              </a:ln>
            </p:spPr>
          </p:pic>
          <p:pic>
            <p:nvPicPr>
              <p:cNvPr id="80" name="Picture 5"/>
              <p:cNvPicPr>
                <a:picLocks noChangeAspect="1" noChangeArrowheads="1"/>
              </p:cNvPicPr>
              <p:nvPr/>
            </p:nvPicPr>
            <p:blipFill>
              <a:blip r:embed="rId24" cstate="print"/>
              <a:srcRect/>
              <a:stretch>
                <a:fillRect/>
              </a:stretch>
            </p:blipFill>
            <p:spPr bwMode="auto">
              <a:xfrm>
                <a:off x="-376579" y="6756915"/>
                <a:ext cx="9434513" cy="3813222"/>
              </a:xfrm>
              <a:prstGeom prst="rect">
                <a:avLst/>
              </a:prstGeom>
              <a:noFill/>
              <a:ln w="9525">
                <a:solidFill>
                  <a:schemeClr val="accent1"/>
                </a:solidFill>
                <a:miter lim="800000"/>
                <a:headEnd/>
                <a:tailEnd/>
              </a:ln>
            </p:spPr>
          </p:pic>
          <p:sp>
            <p:nvSpPr>
              <p:cNvPr id="81" name="TextBox 80"/>
              <p:cNvSpPr txBox="1"/>
              <p:nvPr/>
            </p:nvSpPr>
            <p:spPr>
              <a:xfrm>
                <a:off x="3338695" y="5815698"/>
                <a:ext cx="1666162" cy="523221"/>
              </a:xfrm>
              <a:prstGeom prst="rect">
                <a:avLst/>
              </a:prstGeom>
              <a:noFill/>
            </p:spPr>
            <p:txBody>
              <a:bodyPr wrap="none" rtlCol="0">
                <a:spAutoFit/>
              </a:bodyPr>
              <a:lstStyle/>
              <a:p>
                <a:r>
                  <a:rPr lang="en-US" sz="2800" dirty="0" smtClean="0">
                    <a:latin typeface="+mn-lt"/>
                  </a:rPr>
                  <a:t>Contagion</a:t>
                </a:r>
                <a:endParaRPr lang="en-US" sz="2800" dirty="0">
                  <a:latin typeface="+mn-lt"/>
                </a:endParaRPr>
              </a:p>
            </p:txBody>
          </p:sp>
          <p:sp>
            <p:nvSpPr>
              <p:cNvPr id="84" name="TextBox 83"/>
              <p:cNvSpPr txBox="1"/>
              <p:nvPr/>
            </p:nvSpPr>
            <p:spPr>
              <a:xfrm>
                <a:off x="2409641" y="10046916"/>
                <a:ext cx="2033057" cy="523221"/>
              </a:xfrm>
              <a:prstGeom prst="rect">
                <a:avLst/>
              </a:prstGeom>
              <a:noFill/>
            </p:spPr>
            <p:txBody>
              <a:bodyPr wrap="none" rtlCol="0">
                <a:spAutoFit/>
              </a:bodyPr>
              <a:lstStyle/>
              <a:p>
                <a:r>
                  <a:rPr lang="en-US" sz="2800" dirty="0" err="1" smtClean="0">
                    <a:latin typeface="+mn-lt"/>
                  </a:rPr>
                  <a:t>SDCharge</a:t>
                </a:r>
                <a:r>
                  <a:rPr lang="en-US" sz="2800" dirty="0" smtClean="0">
                    <a:latin typeface="+mn-lt"/>
                  </a:rPr>
                  <a:t> 11</a:t>
                </a:r>
                <a:endParaRPr lang="en-US" sz="2800" dirty="0">
                  <a:latin typeface="+mn-lt"/>
                </a:endParaRPr>
              </a:p>
            </p:txBody>
          </p:sp>
        </p:grpSp>
        <p:sp>
          <p:nvSpPr>
            <p:cNvPr id="95" name="TextBox 94"/>
            <p:cNvSpPr txBox="1"/>
            <p:nvPr/>
          </p:nvSpPr>
          <p:spPr>
            <a:xfrm>
              <a:off x="29554783" y="15628203"/>
              <a:ext cx="13568266" cy="830997"/>
            </a:xfrm>
            <a:prstGeom prst="rect">
              <a:avLst/>
            </a:prstGeom>
            <a:noFill/>
          </p:spPr>
          <p:txBody>
            <a:bodyPr wrap="none" rtlCol="0">
              <a:spAutoFit/>
            </a:bodyPr>
            <a:lstStyle/>
            <a:p>
              <a:r>
                <a:rPr lang="en-US" sz="4800" dirty="0" smtClean="0">
                  <a:solidFill>
                    <a:schemeClr val="tx2">
                      <a:lumMod val="75000"/>
                    </a:schemeClr>
                  </a:solidFill>
                  <a:latin typeface="+mj-lt"/>
                </a:rPr>
                <a:t>Figure </a:t>
              </a:r>
              <a:r>
                <a:rPr lang="en-US" sz="4800" dirty="0" smtClean="0">
                  <a:solidFill>
                    <a:schemeClr val="tx2">
                      <a:lumMod val="75000"/>
                    </a:schemeClr>
                  </a:solidFill>
                  <a:latin typeface="+mj-lt"/>
                </a:rPr>
                <a:t>3:  Annotation of CONTAGION and SDCharge</a:t>
              </a:r>
              <a:r>
                <a:rPr lang="en-US" sz="4800" dirty="0" smtClean="0">
                  <a:solidFill>
                    <a:schemeClr val="tx2">
                      <a:lumMod val="75000"/>
                    </a:schemeClr>
                  </a:solidFill>
                  <a:latin typeface="+mj-lt"/>
                </a:rPr>
                <a:t>11</a:t>
              </a:r>
              <a:endParaRPr lang="en-US" sz="4800" dirty="0">
                <a:solidFill>
                  <a:schemeClr val="tx2">
                    <a:lumMod val="75000"/>
                  </a:schemeClr>
                </a:solidFill>
                <a:latin typeface="+mj-lt"/>
              </a:endParaRPr>
            </a:p>
          </p:txBody>
        </p:sp>
        <p:sp>
          <p:nvSpPr>
            <p:cNvPr id="97" name="TextBox 96"/>
            <p:cNvSpPr txBox="1"/>
            <p:nvPr/>
          </p:nvSpPr>
          <p:spPr>
            <a:xfrm>
              <a:off x="38123735" y="16803553"/>
              <a:ext cx="4625674" cy="5632311"/>
            </a:xfrm>
            <a:prstGeom prst="rect">
              <a:avLst/>
            </a:prstGeom>
            <a:noFill/>
            <a:ln>
              <a:solidFill>
                <a:schemeClr val="tx2">
                  <a:lumMod val="60000"/>
                  <a:lumOff val="40000"/>
                </a:schemeClr>
              </a:solidFill>
            </a:ln>
          </p:spPr>
          <p:txBody>
            <a:bodyPr wrap="square" rtlCol="0">
              <a:spAutoFit/>
            </a:bodyPr>
            <a:lstStyle/>
            <a:p>
              <a:r>
                <a:rPr lang="en-US" sz="3600" dirty="0" smtClean="0">
                  <a:latin typeface="+mn-lt"/>
                </a:rPr>
                <a:t>CONTAGION is named after the movie with the same name.  It is a E cluster </a:t>
              </a:r>
              <a:r>
                <a:rPr lang="en-US" sz="3600" dirty="0" err="1" smtClean="0">
                  <a:latin typeface="+mn-lt"/>
                </a:rPr>
                <a:t>lysogenic</a:t>
              </a:r>
              <a:r>
                <a:rPr lang="en-US" sz="3600" dirty="0" smtClean="0">
                  <a:latin typeface="+mn-lt"/>
                </a:rPr>
                <a:t> phage containing putative 139 ORFs and 2 </a:t>
              </a:r>
              <a:r>
                <a:rPr lang="en-US" sz="3600" dirty="0" err="1" smtClean="0">
                  <a:latin typeface="+mn-lt"/>
                </a:rPr>
                <a:t>tRNAs</a:t>
              </a:r>
              <a:r>
                <a:rPr lang="en-US" sz="3600" dirty="0" smtClean="0">
                  <a:latin typeface="+mn-lt"/>
                </a:rPr>
                <a:t>.  SDCharge</a:t>
              </a:r>
              <a:r>
                <a:rPr lang="en-US" sz="3600" dirty="0" smtClean="0">
                  <a:latin typeface="+mn-lt"/>
                </a:rPr>
                <a:t>11 is a fast growing </a:t>
              </a:r>
              <a:r>
                <a:rPr lang="en-US" sz="3600" dirty="0" err="1" smtClean="0">
                  <a:latin typeface="+mn-lt"/>
                </a:rPr>
                <a:t>lytic</a:t>
              </a:r>
              <a:r>
                <a:rPr lang="en-US" sz="3600" dirty="0" smtClean="0">
                  <a:latin typeface="+mn-lt"/>
                </a:rPr>
                <a:t> B1 phage with putative 100 ORFs.</a:t>
              </a:r>
              <a:endParaRPr lang="en-US" sz="3600" dirty="0">
                <a:latin typeface="+mn-lt"/>
              </a:endParaRPr>
            </a:p>
          </p:txBody>
        </p:sp>
        <p:sp>
          <p:nvSpPr>
            <p:cNvPr id="99" name="Rectangle 98"/>
            <p:cNvSpPr/>
            <p:nvPr/>
          </p:nvSpPr>
          <p:spPr>
            <a:xfrm>
              <a:off x="29389411" y="15686276"/>
              <a:ext cx="13493750" cy="6965612"/>
            </a:xfrm>
            <a:prstGeom prst="rect">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1482</TotalTime>
  <Words>641</Words>
  <Application>Microsoft Office PowerPoint</Application>
  <PresentationFormat>Custom</PresentationFormat>
  <Paragraphs>55</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Slide 1</vt:lpstr>
    </vt:vector>
  </TitlesOfParts>
  <Company>Loyola Marymount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Student</dc:creator>
  <cp:lastModifiedBy>Yiwen Fang</cp:lastModifiedBy>
  <cp:revision>100</cp:revision>
  <dcterms:created xsi:type="dcterms:W3CDTF">2012-03-15T22:04:28Z</dcterms:created>
  <dcterms:modified xsi:type="dcterms:W3CDTF">2012-06-04T04:38:33Z</dcterms:modified>
</cp:coreProperties>
</file>