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9" r:id="rId22"/>
    <p:sldId id="280" r:id="rId23"/>
    <p:sldId id="282" r:id="rId24"/>
    <p:sldId id="283" r:id="rId25"/>
    <p:sldId id="284" r:id="rId26"/>
    <p:sldId id="285" r:id="rId27"/>
    <p:sldId id="277" r:id="rId28"/>
    <p:sldId id="286" r:id="rId29"/>
    <p:sldId id="287" r:id="rId3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35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8E35D-DB01-4AA1-9F84-6A366FA86167}" type="datetimeFigureOut">
              <a:rPr lang="zh-CN" altLang="en-US" smtClean="0"/>
              <a:t>2012/3/30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34CF4-5186-4056-ABA3-D33E65C3F8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72341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8E35D-DB01-4AA1-9F84-6A366FA86167}" type="datetimeFigureOut">
              <a:rPr lang="zh-CN" altLang="en-US" smtClean="0"/>
              <a:t>2012/3/30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34CF4-5186-4056-ABA3-D33E65C3F8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0095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8E35D-DB01-4AA1-9F84-6A366FA86167}" type="datetimeFigureOut">
              <a:rPr lang="zh-CN" altLang="en-US" smtClean="0"/>
              <a:t>2012/3/30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34CF4-5186-4056-ABA3-D33E65C3F8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83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8E35D-DB01-4AA1-9F84-6A366FA86167}" type="datetimeFigureOut">
              <a:rPr lang="zh-CN" altLang="en-US" smtClean="0"/>
              <a:t>2012/3/30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34CF4-5186-4056-ABA3-D33E65C3F8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9263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8E35D-DB01-4AA1-9F84-6A366FA86167}" type="datetimeFigureOut">
              <a:rPr lang="zh-CN" altLang="en-US" smtClean="0"/>
              <a:t>2012/3/30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34CF4-5186-4056-ABA3-D33E65C3F8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0495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8E35D-DB01-4AA1-9F84-6A366FA86167}" type="datetimeFigureOut">
              <a:rPr lang="zh-CN" altLang="en-US" smtClean="0"/>
              <a:t>2012/3/30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34CF4-5186-4056-ABA3-D33E65C3F8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3842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8E35D-DB01-4AA1-9F84-6A366FA86167}" type="datetimeFigureOut">
              <a:rPr lang="zh-CN" altLang="en-US" smtClean="0"/>
              <a:t>2012/3/30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34CF4-5186-4056-ABA3-D33E65C3F8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0233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8E35D-DB01-4AA1-9F84-6A366FA86167}" type="datetimeFigureOut">
              <a:rPr lang="zh-CN" altLang="en-US" smtClean="0"/>
              <a:t>2012/3/30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34CF4-5186-4056-ABA3-D33E65C3F8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04631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8E35D-DB01-4AA1-9F84-6A366FA86167}" type="datetimeFigureOut">
              <a:rPr lang="zh-CN" altLang="en-US" smtClean="0"/>
              <a:t>2012/3/30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34CF4-5186-4056-ABA3-D33E65C3F8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4486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8E35D-DB01-4AA1-9F84-6A366FA86167}" type="datetimeFigureOut">
              <a:rPr lang="zh-CN" altLang="en-US" smtClean="0"/>
              <a:t>2012/3/30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34CF4-5186-4056-ABA3-D33E65C3F8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8028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8E35D-DB01-4AA1-9F84-6A366FA86167}" type="datetimeFigureOut">
              <a:rPr lang="zh-CN" altLang="en-US" smtClean="0"/>
              <a:t>2012/3/30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34CF4-5186-4056-ABA3-D33E65C3F8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9425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78E35D-DB01-4AA1-9F84-6A366FA86167}" type="datetimeFigureOut">
              <a:rPr lang="zh-CN" altLang="en-US" smtClean="0"/>
              <a:t>2012/3/30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34CF4-5186-4056-ABA3-D33E65C3F8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7003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55576" y="1628800"/>
            <a:ext cx="7772400" cy="1470025"/>
          </a:xfrm>
        </p:spPr>
        <p:txBody>
          <a:bodyPr/>
          <a:lstStyle/>
          <a:p>
            <a:r>
              <a:rPr lang="en-US" altLang="zh-CN" dirty="0" smtClean="0"/>
              <a:t>Synthetic </a:t>
            </a:r>
            <a:r>
              <a:rPr lang="en-US" altLang="zh-CN" dirty="0"/>
              <a:t>O</a:t>
            </a:r>
            <a:r>
              <a:rPr lang="en-US" altLang="zh-CN" dirty="0" smtClean="0"/>
              <a:t>scillatory Networks</a:t>
            </a:r>
            <a:endParaRPr lang="zh-CN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300192" y="4725144"/>
            <a:ext cx="19442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SUSTC</a:t>
            </a:r>
          </a:p>
          <a:p>
            <a:r>
              <a:rPr lang="en-US" altLang="zh-CN" sz="2400" dirty="0" smtClean="0"/>
              <a:t>PANDA</a:t>
            </a:r>
          </a:p>
          <a:p>
            <a:r>
              <a:rPr lang="en-US" altLang="zh-CN" sz="2400" dirty="0" smtClean="0"/>
              <a:t>Match 30</a:t>
            </a:r>
            <a:r>
              <a:rPr lang="en-US" altLang="zh-CN" sz="2400" baseline="30000" dirty="0" smtClean="0"/>
              <a:t>th</a:t>
            </a:r>
            <a:endParaRPr lang="en-US" altLang="zh-CN" sz="2400" dirty="0" smtClean="0"/>
          </a:p>
        </p:txBody>
      </p:sp>
    </p:spTree>
    <p:extLst>
      <p:ext uri="{BB962C8B-B14F-4D97-AF65-F5344CB8AC3E}">
        <p14:creationId xmlns:p14="http://schemas.microsoft.com/office/powerpoint/2010/main" val="3609436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Time course </a:t>
            </a:r>
            <a:r>
              <a:rPr lang="en-US" altLang="zh-CN" dirty="0"/>
              <a:t>of the </a:t>
            </a:r>
            <a:r>
              <a:rPr lang="en-US" altLang="zh-CN" dirty="0" smtClean="0"/>
              <a:t>fluorescence</a:t>
            </a:r>
            <a:br>
              <a:rPr lang="en-US" altLang="zh-CN" dirty="0" smtClean="0"/>
            </a:br>
            <a:r>
              <a:rPr lang="zh-CN" altLang="en-US" dirty="0" smtClean="0"/>
              <a:t>（</a:t>
            </a:r>
            <a:r>
              <a:rPr lang="en-US" altLang="zh-CN" dirty="0" smtClean="0"/>
              <a:t>single cell observation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710800"/>
            <a:ext cx="8136904" cy="4630054"/>
          </a:xfrm>
        </p:spPr>
      </p:pic>
    </p:spTree>
    <p:extLst>
      <p:ext uri="{BB962C8B-B14F-4D97-AF65-F5344CB8AC3E}">
        <p14:creationId xmlns:p14="http://schemas.microsoft.com/office/powerpoint/2010/main" val="3954408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What we get from the </a:t>
            </a:r>
            <a:r>
              <a:rPr lang="en-US" altLang="zh-CN" dirty="0" err="1" smtClean="0"/>
              <a:t>timecourse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/>
              <a:t>Temporal oscillations </a:t>
            </a:r>
            <a:r>
              <a:rPr lang="en-US" altLang="zh-CN" dirty="0" smtClean="0"/>
              <a:t>occur </a:t>
            </a:r>
            <a:r>
              <a:rPr lang="en-US" altLang="zh-CN" dirty="0"/>
              <a:t>with a period of </a:t>
            </a:r>
            <a:r>
              <a:rPr lang="en-US" altLang="zh-CN" dirty="0" smtClean="0"/>
              <a:t>around 150 </a:t>
            </a:r>
            <a:r>
              <a:rPr lang="en-US" altLang="zh-CN" dirty="0"/>
              <a:t>minutes, roughly threefold longer than the typical </a:t>
            </a:r>
            <a:r>
              <a:rPr lang="en-US" altLang="zh-CN" dirty="0" smtClean="0"/>
              <a:t>cell-division time.</a:t>
            </a:r>
            <a:r>
              <a:rPr lang="zh-CN" altLang="en-US" dirty="0" smtClean="0">
                <a:solidFill>
                  <a:srgbClr val="FF0000"/>
                </a:solidFill>
              </a:rPr>
              <a:t>（振动周期大约是细胞分裂周期的三倍）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This indicates that the state of the network is </a:t>
            </a:r>
            <a:r>
              <a:rPr lang="en-US" altLang="zh-CN" dirty="0" smtClean="0"/>
              <a:t>transmitted to </a:t>
            </a:r>
            <a:r>
              <a:rPr lang="en-US" altLang="zh-CN" dirty="0"/>
              <a:t>the progeny </a:t>
            </a:r>
            <a:r>
              <a:rPr lang="en-US" altLang="zh-CN" dirty="0" smtClean="0"/>
              <a:t>cells.</a:t>
            </a:r>
            <a:r>
              <a:rPr lang="en-US" altLang="zh-CN" dirty="0" smtClean="0">
                <a:solidFill>
                  <a:srgbClr val="FF0000"/>
                </a:solidFill>
              </a:rPr>
              <a:t>(</a:t>
            </a:r>
            <a:r>
              <a:rPr lang="zh-CN" altLang="en-US" dirty="0" smtClean="0">
                <a:solidFill>
                  <a:srgbClr val="FF0000"/>
                </a:solidFill>
              </a:rPr>
              <a:t>系统的状态能够传递给子细胞</a:t>
            </a:r>
            <a:r>
              <a:rPr lang="en-US" altLang="zh-CN" dirty="0" smtClean="0">
                <a:solidFill>
                  <a:srgbClr val="FF0000"/>
                </a:solidFill>
              </a:rPr>
              <a:t>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81402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Time course of the fluorescence</a:t>
            </a:r>
            <a:br>
              <a:rPr lang="en-US" altLang="zh-CN" dirty="0" smtClean="0"/>
            </a:br>
            <a:r>
              <a:rPr lang="zh-CN" altLang="en-US" dirty="0" smtClean="0"/>
              <a:t>（</a:t>
            </a:r>
            <a:r>
              <a:rPr lang="en-US" altLang="zh-CN" dirty="0" smtClean="0"/>
              <a:t>multi-cells observation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24544" y="1412776"/>
            <a:ext cx="9881860" cy="2664296"/>
          </a:xfrm>
        </p:spPr>
      </p:pic>
      <p:sp>
        <p:nvSpPr>
          <p:cNvPr id="5" name="TextBox 4"/>
          <p:cNvSpPr txBox="1"/>
          <p:nvPr/>
        </p:nvSpPr>
        <p:spPr>
          <a:xfrm>
            <a:off x="467544" y="4437112"/>
            <a:ext cx="79208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Obviously, the synchronization was destroyed after a few periods.</a:t>
            </a:r>
            <a:r>
              <a:rPr lang="en-US" altLang="zh-CN" sz="2800" dirty="0" smtClean="0">
                <a:solidFill>
                  <a:srgbClr val="FF0000"/>
                </a:solidFill>
              </a:rPr>
              <a:t>(</a:t>
            </a:r>
            <a:r>
              <a:rPr lang="zh-CN" altLang="en-US" sz="2800" dirty="0" smtClean="0">
                <a:solidFill>
                  <a:srgbClr val="FF0000"/>
                </a:solidFill>
              </a:rPr>
              <a:t>同步性消失</a:t>
            </a:r>
            <a:r>
              <a:rPr lang="en-US" altLang="zh-CN" sz="2800" dirty="0" smtClean="0">
                <a:solidFill>
                  <a:srgbClr val="FF0000"/>
                </a:solidFill>
              </a:rPr>
              <a:t>)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104820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What we get from the </a:t>
            </a:r>
            <a:r>
              <a:rPr lang="en-US" altLang="zh-CN" dirty="0" err="1" smtClean="0"/>
              <a:t>timecourse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dirty="0" smtClean="0"/>
              <a:t>We observed significant </a:t>
            </a:r>
            <a:r>
              <a:rPr lang="en-US" altLang="zh-CN" dirty="0"/>
              <a:t>variations in the period and amplitude of </a:t>
            </a:r>
            <a:r>
              <a:rPr lang="en-US" altLang="zh-CN" dirty="0" smtClean="0"/>
              <a:t>the oscillator </a:t>
            </a:r>
            <a:r>
              <a:rPr lang="en-US" altLang="zh-CN" dirty="0"/>
              <a:t>output both from cell to </a:t>
            </a:r>
            <a:r>
              <a:rPr lang="en-US" altLang="zh-CN" dirty="0" smtClean="0"/>
              <a:t>cell</a:t>
            </a:r>
            <a:endParaRPr lang="en-US" altLang="zh-CN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FF0000"/>
                </a:solidFill>
              </a:rPr>
              <a:t>单个细胞虽然依然有周期性，但是细胞与细胞之间的同步性遭到破坏。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dirty="0"/>
              <a:t>Recent theoretical work has shown that stochastic effects </a:t>
            </a:r>
            <a:r>
              <a:rPr lang="en-US" altLang="zh-CN" dirty="0" smtClean="0">
                <a:solidFill>
                  <a:srgbClr val="7030A0"/>
                </a:solidFill>
              </a:rPr>
              <a:t>(</a:t>
            </a:r>
            <a:r>
              <a:rPr lang="zh-CN" altLang="en-US" dirty="0" smtClean="0">
                <a:solidFill>
                  <a:srgbClr val="7030A0"/>
                </a:solidFill>
              </a:rPr>
              <a:t>随机效应</a:t>
            </a:r>
            <a:r>
              <a:rPr lang="en-US" altLang="zh-CN" dirty="0" smtClean="0">
                <a:solidFill>
                  <a:srgbClr val="7030A0"/>
                </a:solidFill>
              </a:rPr>
              <a:t>)</a:t>
            </a:r>
            <a:r>
              <a:rPr lang="en-US" altLang="zh-CN" dirty="0" smtClean="0"/>
              <a:t>may be </a:t>
            </a:r>
            <a:r>
              <a:rPr lang="en-US" altLang="zh-CN" dirty="0"/>
              <a:t>responsible for noisy operation in natural </a:t>
            </a:r>
            <a:r>
              <a:rPr lang="en-US" altLang="zh-CN" dirty="0" smtClean="0"/>
              <a:t>gene-expression networks.</a:t>
            </a:r>
            <a:endParaRPr lang="en-US" altLang="zh-CN" dirty="0" smtClean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0326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/>
              <a:t>A fast, robust and tunable synthetic gene oscillator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We have just discussed the negative feedback loop oscillators ,why not add a positive feedback?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And what role the positive feedback play in the oscillatory network?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 smtClean="0"/>
              <a:t>Let’s continue ——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819801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The feedback loops in this system</a:t>
            </a:r>
            <a:endParaRPr lang="zh-CN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59632" y="5116542"/>
            <a:ext cx="5832648" cy="138499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</a:rPr>
              <a:t>后面两个一个正反馈，一个负反馈。由引子引发振荡，最终由</a:t>
            </a:r>
            <a:r>
              <a:rPr lang="en-US" altLang="zh-CN" sz="2800" dirty="0" smtClean="0">
                <a:solidFill>
                  <a:srgbClr val="FF0000"/>
                </a:solidFill>
              </a:rPr>
              <a:t>GFP</a:t>
            </a:r>
            <a:r>
              <a:rPr lang="zh-CN" altLang="en-US" sz="2800" dirty="0" smtClean="0">
                <a:solidFill>
                  <a:srgbClr val="FF0000"/>
                </a:solidFill>
              </a:rPr>
              <a:t>荧光观测变化。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pic>
        <p:nvPicPr>
          <p:cNvPr id="11" name="内容占位符 10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64" y="1916832"/>
            <a:ext cx="8640960" cy="2467075"/>
          </a:xfrm>
        </p:spPr>
      </p:pic>
      <p:sp>
        <p:nvSpPr>
          <p:cNvPr id="12" name="TextBox 11"/>
          <p:cNvSpPr txBox="1"/>
          <p:nvPr/>
        </p:nvSpPr>
        <p:spPr>
          <a:xfrm>
            <a:off x="1403648" y="2308230"/>
            <a:ext cx="3204723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事实上这是一个引子，</a:t>
            </a:r>
            <a:r>
              <a:rPr lang="en-US" altLang="zh-CN" dirty="0" smtClean="0">
                <a:solidFill>
                  <a:srgbClr val="FF0000"/>
                </a:solidFill>
              </a:rPr>
              <a:t>inducer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334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features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zh-CN" dirty="0"/>
              <a:t>Cells grown in the absence of </a:t>
            </a:r>
            <a:r>
              <a:rPr lang="en-US" altLang="zh-CN" dirty="0" smtClean="0"/>
              <a:t>inducer initiated </a:t>
            </a:r>
            <a:r>
              <a:rPr lang="en-US" altLang="zh-CN" dirty="0"/>
              <a:t>oscillations in a synchronous </a:t>
            </a:r>
            <a:r>
              <a:rPr lang="en-US" altLang="zh-CN" dirty="0" smtClean="0"/>
              <a:t>manner</a:t>
            </a:r>
            <a:r>
              <a:rPr lang="en-US" altLang="zh-CN" dirty="0" smtClean="0">
                <a:solidFill>
                  <a:srgbClr val="FF0000"/>
                </a:solidFill>
              </a:rPr>
              <a:t>(</a:t>
            </a:r>
            <a:r>
              <a:rPr lang="zh-CN" altLang="en-US" dirty="0" smtClean="0">
                <a:solidFill>
                  <a:srgbClr val="FF0000"/>
                </a:solidFill>
              </a:rPr>
              <a:t>不加入引子即可实现初始化</a:t>
            </a:r>
            <a:r>
              <a:rPr lang="en-US" altLang="zh-CN" dirty="0" smtClean="0">
                <a:solidFill>
                  <a:srgbClr val="FF0000"/>
                </a:solidFill>
              </a:rPr>
              <a:t>)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The oscillation will begin as soon as the addition of inducer</a:t>
            </a:r>
            <a:r>
              <a:rPr lang="en-US" altLang="zh-CN" dirty="0" smtClean="0">
                <a:solidFill>
                  <a:srgbClr val="FF0000"/>
                </a:solidFill>
              </a:rPr>
              <a:t>(</a:t>
            </a:r>
            <a:r>
              <a:rPr lang="zh-CN" altLang="en-US" dirty="0" smtClean="0">
                <a:solidFill>
                  <a:srgbClr val="FF0000"/>
                </a:solidFill>
              </a:rPr>
              <a:t>加入引子即开始振荡</a:t>
            </a:r>
            <a:r>
              <a:rPr lang="en-US" altLang="zh-CN" dirty="0" smtClean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Varying the IPTG concentration allowed for the tuning of the oscillator period.</a:t>
            </a:r>
            <a:r>
              <a:rPr lang="en-US" altLang="zh-CN" dirty="0" smtClean="0">
                <a:solidFill>
                  <a:srgbClr val="FF0000"/>
                </a:solidFill>
              </a:rPr>
              <a:t>(</a:t>
            </a:r>
            <a:r>
              <a:rPr lang="zh-CN" altLang="en-US" dirty="0" smtClean="0">
                <a:solidFill>
                  <a:srgbClr val="FF0000"/>
                </a:solidFill>
              </a:rPr>
              <a:t>可调频</a:t>
            </a:r>
            <a:r>
              <a:rPr lang="en-US" altLang="zh-CN" dirty="0" smtClean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endParaRPr lang="en-US" altLang="zh-CN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dirty="0" smtClean="0"/>
              <a:t>Robust</a:t>
            </a:r>
            <a:r>
              <a:rPr lang="en-US" altLang="zh-CN" dirty="0" smtClean="0">
                <a:solidFill>
                  <a:srgbClr val="FF0000"/>
                </a:solidFill>
              </a:rPr>
              <a:t>(</a:t>
            </a:r>
            <a:r>
              <a:rPr lang="zh-CN" altLang="en-US" dirty="0" smtClean="0">
                <a:solidFill>
                  <a:srgbClr val="FF0000"/>
                </a:solidFill>
              </a:rPr>
              <a:t>控制系统</a:t>
            </a:r>
            <a:r>
              <a:rPr lang="zh-CN" altLang="en-US" dirty="0">
                <a:solidFill>
                  <a:srgbClr val="FF0000"/>
                </a:solidFill>
              </a:rPr>
              <a:t>在</a:t>
            </a:r>
            <a:r>
              <a:rPr lang="zh-CN" altLang="en-US" dirty="0" smtClean="0">
                <a:solidFill>
                  <a:srgbClr val="FF0000"/>
                </a:solidFill>
              </a:rPr>
              <a:t>一定的</a:t>
            </a:r>
            <a:r>
              <a:rPr lang="zh-CN" altLang="en-US" dirty="0">
                <a:solidFill>
                  <a:srgbClr val="FF0000"/>
                </a:solidFill>
              </a:rPr>
              <a:t>参数摄动下，维持某些性能的</a:t>
            </a:r>
            <a:r>
              <a:rPr lang="zh-CN" altLang="en-US" dirty="0" smtClean="0">
                <a:solidFill>
                  <a:srgbClr val="FF0000"/>
                </a:solidFill>
              </a:rPr>
              <a:t>特性，这里指能够保持振荡状态。</a:t>
            </a:r>
            <a:r>
              <a:rPr lang="en-US" altLang="zh-CN" dirty="0" smtClean="0">
                <a:solidFill>
                  <a:srgbClr val="FF0000"/>
                </a:solidFill>
              </a:rPr>
              <a:t>)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44619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Why tunable?</a:t>
            </a:r>
            <a:endParaRPr lang="zh-CN" alt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412776"/>
            <a:ext cx="8758283" cy="3158191"/>
          </a:xfr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4941168"/>
            <a:ext cx="4191636" cy="453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9293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Why tunable?</a:t>
            </a:r>
            <a:endParaRPr lang="zh-CN" alt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412776"/>
            <a:ext cx="8765409" cy="2990365"/>
          </a:xfr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4985446"/>
            <a:ext cx="4176464" cy="645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5902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Why tunable?</a:t>
            </a:r>
            <a:endParaRPr lang="zh-CN" alt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515" y="1340768"/>
            <a:ext cx="9077070" cy="3387921"/>
          </a:xfr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6861" y="5085184"/>
            <a:ext cx="2100453" cy="771314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7314" y="5085184"/>
            <a:ext cx="2072461" cy="612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60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The constitution of </a:t>
            </a:r>
            <a:r>
              <a:rPr lang="en-US" altLang="zh-CN" dirty="0" err="1"/>
              <a:t>r</a:t>
            </a:r>
            <a:r>
              <a:rPr lang="en-US" altLang="zh-CN" dirty="0" err="1" smtClean="0"/>
              <a:t>epressilator</a:t>
            </a:r>
            <a:endParaRPr lang="zh-CN" alt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1412" y="2141857"/>
            <a:ext cx="3598343" cy="3816424"/>
          </a:xfr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496906"/>
            <a:ext cx="5238750" cy="18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715757" y="4797152"/>
            <a:ext cx="500951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 smtClean="0"/>
              <a:t>It’s a negative feedback loop</a:t>
            </a:r>
          </a:p>
          <a:p>
            <a:r>
              <a:rPr lang="en-US" altLang="zh-CN" sz="3200" dirty="0" smtClean="0"/>
              <a:t>Which is shown in the center</a:t>
            </a:r>
          </a:p>
          <a:p>
            <a:r>
              <a:rPr lang="en-US" altLang="zh-CN" sz="3200" dirty="0" smtClean="0"/>
              <a:t>Of the right figure.</a:t>
            </a:r>
            <a:endParaRPr lang="zh-CN" alt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755576" y="3573016"/>
            <a:ext cx="492987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 smtClean="0"/>
              <a:t>a hybrid plasmid containing </a:t>
            </a:r>
            <a:r>
              <a:rPr lang="en-US" altLang="zh-CN" sz="2800" dirty="0" err="1" smtClean="0"/>
              <a:t>LacI</a:t>
            </a:r>
            <a:r>
              <a:rPr lang="en-US" altLang="zh-CN" sz="2800" dirty="0" smtClean="0"/>
              <a:t>,</a:t>
            </a:r>
          </a:p>
          <a:p>
            <a:r>
              <a:rPr lang="en-US" altLang="zh-CN" sz="2800" dirty="0" err="1" smtClean="0"/>
              <a:t>tetR</a:t>
            </a:r>
            <a:r>
              <a:rPr lang="en-US" altLang="zh-CN" sz="2800" dirty="0" smtClean="0"/>
              <a:t> and </a:t>
            </a:r>
            <a:r>
              <a:rPr lang="en-US" altLang="zh-CN" sz="2800" dirty="0" err="1" smtClean="0"/>
              <a:t>cI</a:t>
            </a:r>
            <a:r>
              <a:rPr lang="en-US" altLang="zh-CN" sz="2800" dirty="0" smtClean="0"/>
              <a:t>.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823461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why tunable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2962672" cy="45259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zh-CN" altLang="en-US" dirty="0" smtClean="0"/>
              <a:t>随着</a:t>
            </a:r>
            <a:r>
              <a:rPr lang="en-US" altLang="zh-CN" dirty="0" smtClean="0"/>
              <a:t>IPTG</a:t>
            </a:r>
            <a:r>
              <a:rPr lang="zh-CN" altLang="en-US" dirty="0" smtClean="0"/>
              <a:t>浓度的升高，在低浓度时，</a:t>
            </a:r>
            <a:r>
              <a:rPr lang="en-US" altLang="zh-CN" dirty="0" smtClean="0"/>
              <a:t>IPTG</a:t>
            </a:r>
            <a:r>
              <a:rPr lang="zh-CN" altLang="en-US" dirty="0" smtClean="0"/>
              <a:t>与振动周期成正相关，在高浓度时，成负相关。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this </a:t>
            </a:r>
            <a:r>
              <a:rPr lang="en-US" altLang="zh-CN" dirty="0" err="1" smtClean="0"/>
              <a:t>nonmonotonic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behaviour</a:t>
            </a:r>
            <a:r>
              <a:rPr lang="en-US" altLang="zh-CN" dirty="0" smtClean="0"/>
              <a:t> </a:t>
            </a:r>
            <a:r>
              <a:rPr lang="en-US" altLang="zh-CN" dirty="0"/>
              <a:t>is probably caused by IPTG interference </a:t>
            </a:r>
            <a:r>
              <a:rPr lang="en-US" altLang="zh-CN" dirty="0" smtClean="0"/>
              <a:t>with </a:t>
            </a:r>
            <a:r>
              <a:rPr lang="en-US" altLang="zh-CN" dirty="0" err="1" smtClean="0"/>
              <a:t>AraC</a:t>
            </a:r>
            <a:r>
              <a:rPr lang="en-US" altLang="zh-CN" dirty="0"/>
              <a:t> </a:t>
            </a:r>
            <a:r>
              <a:rPr lang="en-US" altLang="zh-CN" dirty="0" smtClean="0"/>
              <a:t> activation.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1124744"/>
            <a:ext cx="5652120" cy="417285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0" y="5589240"/>
            <a:ext cx="18002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纵轴为振动周期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2742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why tunable</a:t>
            </a:r>
            <a:endParaRPr lang="zh-CN" alt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1196752"/>
            <a:ext cx="5649566" cy="4248472"/>
          </a:xfrm>
        </p:spPr>
      </p:pic>
      <p:sp>
        <p:nvSpPr>
          <p:cNvPr id="5" name="TextBox 4"/>
          <p:cNvSpPr txBox="1"/>
          <p:nvPr/>
        </p:nvSpPr>
        <p:spPr>
          <a:xfrm>
            <a:off x="683568" y="1556792"/>
            <a:ext cx="230425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rgbClr val="FF0000"/>
                </a:solidFill>
              </a:rPr>
              <a:t>振动周期与</a:t>
            </a:r>
            <a:r>
              <a:rPr lang="en-US" altLang="zh-CN" sz="3200" dirty="0" smtClean="0">
                <a:solidFill>
                  <a:srgbClr val="FF0000"/>
                </a:solidFill>
              </a:rPr>
              <a:t>arabinose</a:t>
            </a:r>
            <a:r>
              <a:rPr lang="zh-CN" altLang="en-US" sz="3200" dirty="0" smtClean="0">
                <a:solidFill>
                  <a:srgbClr val="FF0000"/>
                </a:solidFill>
              </a:rPr>
              <a:t>的浓度也有一定关系，与</a:t>
            </a:r>
            <a:r>
              <a:rPr lang="en-US" altLang="zh-CN" sz="3200" dirty="0" smtClean="0">
                <a:solidFill>
                  <a:srgbClr val="FF0000"/>
                </a:solidFill>
              </a:rPr>
              <a:t>IPTG</a:t>
            </a:r>
            <a:r>
              <a:rPr lang="zh-CN" altLang="en-US" sz="3200" dirty="0" smtClean="0">
                <a:solidFill>
                  <a:srgbClr val="FF0000"/>
                </a:solidFill>
              </a:rPr>
              <a:t>一样，在底浓度时，调频效果好</a:t>
            </a:r>
            <a:r>
              <a:rPr lang="zh-CN" altLang="en-US" sz="3200" dirty="0" smtClean="0"/>
              <a:t>。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26720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why tunable</a:t>
            </a:r>
            <a:endParaRPr lang="zh-CN" alt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1268760"/>
            <a:ext cx="6048673" cy="4248472"/>
          </a:xfrm>
        </p:spPr>
      </p:pic>
      <p:sp>
        <p:nvSpPr>
          <p:cNvPr id="5" name="TextBox 4"/>
          <p:cNvSpPr txBox="1"/>
          <p:nvPr/>
        </p:nvSpPr>
        <p:spPr>
          <a:xfrm>
            <a:off x="755576" y="1556792"/>
            <a:ext cx="208823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solidFill>
                  <a:srgbClr val="FF0000"/>
                </a:solidFill>
              </a:rPr>
              <a:t>温度与周期的关系如图所示，可以看到，调频效果没有之前两个好，而且温度改变过大会导致细胞死亡，不宜用作调频手段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529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What’s new compared with the first experiment?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altLang="zh-CN" dirty="0" smtClean="0"/>
              <a:t>The previous </a:t>
            </a:r>
            <a:r>
              <a:rPr lang="en-US" altLang="zh-CN" dirty="0"/>
              <a:t>model failed to describe two important aspects of the </a:t>
            </a:r>
            <a:r>
              <a:rPr lang="en-US" altLang="zh-CN" dirty="0" smtClean="0"/>
              <a:t>experiments. </a:t>
            </a:r>
          </a:p>
          <a:p>
            <a:r>
              <a:rPr lang="en-US" altLang="zh-CN" dirty="0" smtClean="0"/>
              <a:t>First</a:t>
            </a:r>
            <a:r>
              <a:rPr lang="en-US" altLang="zh-CN" dirty="0"/>
              <a:t>, the model could not describe the observed </a:t>
            </a:r>
            <a:r>
              <a:rPr lang="en-US" altLang="zh-CN" dirty="0" smtClean="0"/>
              <a:t>functional dependence </a:t>
            </a:r>
            <a:r>
              <a:rPr lang="en-US" altLang="zh-CN" dirty="0"/>
              <a:t>of the period on inducer levels</a:t>
            </a:r>
            <a:r>
              <a:rPr lang="en-US" altLang="zh-CN" dirty="0" smtClean="0">
                <a:solidFill>
                  <a:srgbClr val="FF0000"/>
                </a:solidFill>
              </a:rPr>
              <a:t>.(</a:t>
            </a:r>
            <a:r>
              <a:rPr lang="zh-CN" altLang="en-US" dirty="0" smtClean="0">
                <a:solidFill>
                  <a:srgbClr val="FF0000"/>
                </a:solidFill>
              </a:rPr>
              <a:t>无法解释引子浓度对周期的影响</a:t>
            </a:r>
            <a:r>
              <a:rPr lang="en-US" altLang="zh-CN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altLang="zh-CN" dirty="0" smtClean="0"/>
              <a:t> </a:t>
            </a:r>
            <a:r>
              <a:rPr lang="en-US" altLang="zh-CN" dirty="0"/>
              <a:t>Second, and perhaps </a:t>
            </a:r>
            <a:r>
              <a:rPr lang="en-US" altLang="zh-CN" dirty="0" smtClean="0"/>
              <a:t>most importantly</a:t>
            </a:r>
            <a:r>
              <a:rPr lang="en-US" altLang="zh-CN" dirty="0"/>
              <a:t>, because careful parameter tuning was necessary </a:t>
            </a:r>
            <a:r>
              <a:rPr lang="en-US" altLang="zh-CN" dirty="0" smtClean="0"/>
              <a:t>for oscillations </a:t>
            </a:r>
            <a:r>
              <a:rPr lang="en-US" altLang="zh-CN" dirty="0"/>
              <a:t>in the original model, it was not able to describe the </a:t>
            </a:r>
            <a:r>
              <a:rPr lang="en-US" altLang="zh-CN" dirty="0" smtClean="0"/>
              <a:t>robust </a:t>
            </a:r>
            <a:r>
              <a:rPr lang="en-US" altLang="zh-CN" dirty="0" err="1" smtClean="0"/>
              <a:t>behaviour</a:t>
            </a:r>
            <a:r>
              <a:rPr lang="en-US" altLang="zh-CN" dirty="0" smtClean="0"/>
              <a:t> </a:t>
            </a:r>
            <a:r>
              <a:rPr lang="en-US" altLang="zh-CN" dirty="0"/>
              <a:t>demonstrated in the </a:t>
            </a:r>
            <a:r>
              <a:rPr lang="en-US" altLang="zh-CN" dirty="0" smtClean="0"/>
              <a:t>experiments</a:t>
            </a:r>
            <a:r>
              <a:rPr lang="zh-CN" altLang="en-US" dirty="0" smtClean="0">
                <a:solidFill>
                  <a:srgbClr val="FF0000"/>
                </a:solidFill>
              </a:rPr>
              <a:t>（在第一个实验模型中，对参数的控制极其重要，这无法解释这个实验的</a:t>
            </a:r>
            <a:r>
              <a:rPr lang="en-US" altLang="zh-CN" dirty="0" smtClean="0">
                <a:solidFill>
                  <a:srgbClr val="FF0000"/>
                </a:solidFill>
              </a:rPr>
              <a:t>robust</a:t>
            </a:r>
            <a:r>
              <a:rPr lang="zh-CN" altLang="en-US" dirty="0" smtClean="0">
                <a:solidFill>
                  <a:srgbClr val="FF0000"/>
                </a:solidFill>
              </a:rPr>
              <a:t>）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85917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The previous model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/>
              <a:t>In this model, the action of the network depends on several factors: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1.The </a:t>
            </a:r>
            <a:r>
              <a:rPr lang="en-US" altLang="zh-CN" dirty="0"/>
              <a:t>dependence of transcription rate on repressor concentration,</a:t>
            </a:r>
          </a:p>
          <a:p>
            <a:pPr marL="0" indent="0">
              <a:buNone/>
            </a:pPr>
            <a:r>
              <a:rPr lang="en-US" altLang="zh-CN" dirty="0"/>
              <a:t>2.The translation rate</a:t>
            </a:r>
          </a:p>
          <a:p>
            <a:pPr marL="0" indent="0">
              <a:buNone/>
            </a:pPr>
            <a:r>
              <a:rPr lang="en-US" altLang="zh-CN" dirty="0"/>
              <a:t>3.The decay rates of the protein and messenger RNA. 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727929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 new model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dirty="0"/>
              <a:t>directly </a:t>
            </a:r>
            <a:r>
              <a:rPr lang="en-US" altLang="zh-CN" dirty="0" smtClean="0"/>
              <a:t>model </a:t>
            </a:r>
            <a:r>
              <a:rPr lang="en-US" altLang="zh-CN" dirty="0"/>
              <a:t>processes </a:t>
            </a:r>
            <a:r>
              <a:rPr lang="en-US" altLang="zh-CN" dirty="0" smtClean="0"/>
              <a:t>such as </a:t>
            </a:r>
            <a:r>
              <a:rPr lang="en-US" altLang="zh-CN" dirty="0"/>
              <a:t>protein–DNA binding, </a:t>
            </a:r>
            <a:r>
              <a:rPr lang="en-US" altLang="zh-CN" dirty="0" err="1"/>
              <a:t>multimerization</a:t>
            </a:r>
            <a:r>
              <a:rPr lang="en-US" altLang="zh-CN" dirty="0"/>
              <a:t>, translation, DNA </a:t>
            </a:r>
            <a:r>
              <a:rPr lang="en-US" altLang="zh-CN" dirty="0" smtClean="0"/>
              <a:t>looping, enzymatic </a:t>
            </a:r>
            <a:r>
              <a:rPr lang="en-US" altLang="zh-CN" dirty="0"/>
              <a:t>degradation and protein </a:t>
            </a:r>
            <a:r>
              <a:rPr lang="en-US" altLang="zh-CN" dirty="0" smtClean="0"/>
              <a:t>folding. </a:t>
            </a:r>
          </a:p>
          <a:p>
            <a:r>
              <a:rPr lang="en-US" altLang="zh-CN" dirty="0" smtClean="0">
                <a:solidFill>
                  <a:srgbClr val="7030A0"/>
                </a:solidFill>
              </a:rPr>
              <a:t>(this computational model is very robust </a:t>
            </a:r>
            <a:r>
              <a:rPr lang="en-US" altLang="zh-CN" dirty="0">
                <a:solidFill>
                  <a:srgbClr val="7030A0"/>
                </a:solidFill>
              </a:rPr>
              <a:t>to parameter variations and correctly describes the </a:t>
            </a:r>
            <a:r>
              <a:rPr lang="en-US" altLang="zh-CN" dirty="0" smtClean="0">
                <a:solidFill>
                  <a:srgbClr val="7030A0"/>
                </a:solidFill>
              </a:rPr>
              <a:t>dynamics of </a:t>
            </a:r>
            <a:r>
              <a:rPr lang="en-US" altLang="zh-CN" dirty="0">
                <a:solidFill>
                  <a:srgbClr val="7030A0"/>
                </a:solidFill>
              </a:rPr>
              <a:t>the oscillator for a large range of IPTG and arabinose </a:t>
            </a:r>
            <a:r>
              <a:rPr lang="en-US" altLang="zh-CN" dirty="0" smtClean="0">
                <a:solidFill>
                  <a:srgbClr val="7030A0"/>
                </a:solidFill>
              </a:rPr>
              <a:t>concentrations)</a:t>
            </a:r>
            <a:r>
              <a:rPr lang="en-US" altLang="zh-CN" dirty="0" smtClean="0">
                <a:solidFill>
                  <a:srgbClr val="FF0000"/>
                </a:solidFill>
              </a:rPr>
              <a:t>(</a:t>
            </a:r>
            <a:r>
              <a:rPr lang="zh-CN" altLang="en-US" dirty="0" smtClean="0">
                <a:solidFill>
                  <a:srgbClr val="FF0000"/>
                </a:solidFill>
              </a:rPr>
              <a:t>这个新模型很好的拟合实验结果</a:t>
            </a:r>
            <a:r>
              <a:rPr lang="en-US" altLang="zh-CN" dirty="0" smtClean="0">
                <a:solidFill>
                  <a:srgbClr val="FF0000"/>
                </a:solidFill>
              </a:rPr>
              <a:t>)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19687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Time delay</a:t>
            </a:r>
            <a:endParaRPr lang="zh-CN" alt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268760"/>
            <a:ext cx="6496274" cy="2968421"/>
          </a:xfrm>
        </p:spPr>
      </p:pic>
      <p:sp>
        <p:nvSpPr>
          <p:cNvPr id="5" name="TextBox 4"/>
          <p:cNvSpPr txBox="1"/>
          <p:nvPr/>
        </p:nvSpPr>
        <p:spPr>
          <a:xfrm>
            <a:off x="1187624" y="4725144"/>
            <a:ext cx="6696744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2400" dirty="0" smtClean="0"/>
              <a:t>These processes provide time delay for the entire system. That’s the difference from the original model.</a:t>
            </a:r>
            <a:r>
              <a:rPr lang="en-US" altLang="zh-CN" sz="2400" dirty="0" smtClean="0">
                <a:solidFill>
                  <a:srgbClr val="FF0000"/>
                </a:solidFill>
              </a:rPr>
              <a:t>(</a:t>
            </a:r>
            <a:r>
              <a:rPr lang="zh-CN" altLang="en-US" sz="2400" dirty="0" smtClean="0">
                <a:solidFill>
                  <a:srgbClr val="FF0000"/>
                </a:solidFill>
              </a:rPr>
              <a:t>时间延迟是重要参数</a:t>
            </a:r>
            <a:r>
              <a:rPr lang="en-US" altLang="zh-CN" sz="2400" dirty="0" smtClean="0">
                <a:solidFill>
                  <a:srgbClr val="FF0000"/>
                </a:solidFill>
              </a:rPr>
              <a:t>)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9639048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Time delay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Computational </a:t>
            </a:r>
            <a:r>
              <a:rPr lang="en-US" altLang="zh-CN" dirty="0" err="1" smtClean="0"/>
              <a:t>modelling</a:t>
            </a:r>
            <a:r>
              <a:rPr lang="en-US" altLang="zh-CN" dirty="0" smtClean="0"/>
              <a:t> demonstrates </a:t>
            </a:r>
            <a:r>
              <a:rPr lang="en-US" altLang="zh-CN" dirty="0"/>
              <a:t>that the key design principle for constructing </a:t>
            </a:r>
            <a:r>
              <a:rPr lang="en-US" altLang="zh-CN" dirty="0" smtClean="0"/>
              <a:t>a robust </a:t>
            </a:r>
            <a:r>
              <a:rPr lang="en-US" altLang="zh-CN" dirty="0"/>
              <a:t>oscillator is a time delay in the negative feedback </a:t>
            </a:r>
            <a:r>
              <a:rPr lang="en-US" altLang="zh-CN" dirty="0" smtClean="0"/>
              <a:t>loop</a:t>
            </a:r>
            <a:r>
              <a:rPr lang="en-US" altLang="zh-CN" dirty="0" smtClean="0">
                <a:solidFill>
                  <a:srgbClr val="FF0000"/>
                </a:solidFill>
              </a:rPr>
              <a:t>.(</a:t>
            </a:r>
            <a:r>
              <a:rPr lang="zh-CN" altLang="en-US" dirty="0" smtClean="0">
                <a:solidFill>
                  <a:srgbClr val="FF0000"/>
                </a:solidFill>
              </a:rPr>
              <a:t>负反馈的延迟效应能使振荡更加稳定</a:t>
            </a:r>
            <a:r>
              <a:rPr lang="en-US" altLang="zh-CN" dirty="0" smtClean="0">
                <a:solidFill>
                  <a:srgbClr val="FF0000"/>
                </a:solidFill>
              </a:rPr>
              <a:t>robust</a:t>
            </a:r>
            <a:r>
              <a:rPr lang="zh-CN" altLang="en-US" dirty="0" smtClean="0">
                <a:solidFill>
                  <a:srgbClr val="FF0000"/>
                </a:solidFill>
              </a:rPr>
              <a:t>）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r>
              <a:rPr lang="en-US" altLang="zh-CN" dirty="0" smtClean="0">
                <a:solidFill>
                  <a:srgbClr val="FF0000"/>
                </a:solidFill>
              </a:rPr>
              <a:t>Time delay </a:t>
            </a:r>
            <a:r>
              <a:rPr lang="zh-CN" altLang="en-US" dirty="0" smtClean="0">
                <a:solidFill>
                  <a:srgbClr val="FF0000"/>
                </a:solidFill>
              </a:rPr>
              <a:t>是整个系统中一个不可忽略的部分，具有较大影响。</a:t>
            </a:r>
            <a:endParaRPr lang="en-US" altLang="zh-C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3594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205699" y="2204864"/>
            <a:ext cx="4239611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9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Q&amp;A</a:t>
            </a:r>
            <a:endParaRPr lang="zh-CN" altLang="en-US" sz="9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1290571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3187776" y="2967335"/>
            <a:ext cx="27684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altLang="zh-CN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THANKS!</a:t>
            </a:r>
            <a:endParaRPr lang="zh-CN" altLang="en-U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6096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zh-CN" dirty="0" smtClean="0"/>
                  <a:t>Such </a:t>
                </a:r>
                <a:r>
                  <a:rPr lang="en-US" altLang="zh-CN" dirty="0"/>
                  <a:t>a negative feedback loop can lead to temporal </a:t>
                </a:r>
                <a:r>
                  <a:rPr lang="en-US" altLang="zh-CN" dirty="0" smtClean="0"/>
                  <a:t>oscillations in </a:t>
                </a:r>
                <a:r>
                  <a:rPr lang="en-US" altLang="zh-CN" dirty="0"/>
                  <a:t>the concentrations of each of its </a:t>
                </a:r>
                <a:r>
                  <a:rPr lang="en-US" altLang="zh-CN" dirty="0" smtClean="0"/>
                  <a:t>components(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zh-CN" altLang="en-US" smtClean="0"/>
                      <m:t>LacI</m:t>
                    </m:r>
                    <m:r>
                      <m:rPr>
                        <m:nor/>
                      </m:rPr>
                      <a:rPr lang="en-US" altLang="zh-CN" b="0" i="0" smtClean="0"/>
                      <m:t>,</m:t>
                    </m:r>
                    <m:r>
                      <m:rPr>
                        <m:nor/>
                      </m:rPr>
                      <a:rPr lang="en-US" altLang="zh-CN" b="0" i="0" smtClean="0"/>
                      <m:t>tetR</m:t>
                    </m:r>
                    <m:r>
                      <m:rPr>
                        <m:nor/>
                      </m:rPr>
                      <a:rPr lang="en-US" altLang="zh-CN" b="0" i="0" smtClean="0"/>
                      <m:t> </m:t>
                    </m:r>
                    <m:r>
                      <m:rPr>
                        <m:nor/>
                      </m:rPr>
                      <a:rPr lang="en-US" altLang="zh-CN" b="0" i="0" smtClean="0"/>
                      <m:t>and</m:t>
                    </m:r>
                    <m:r>
                      <m:rPr>
                        <m:nor/>
                      </m:rPr>
                      <a:rPr lang="en-US" altLang="zh-CN" b="0" i="0" smtClean="0"/>
                      <m:t> </m:t>
                    </m:r>
                    <m:r>
                      <m:rPr>
                        <m:nor/>
                      </m:rPr>
                      <a:rPr lang="en-US" altLang="zh-CN" b="0" i="0" smtClean="0"/>
                      <m:t>cI</m:t>
                    </m:r>
                  </m:oMath>
                </a14:m>
                <a:r>
                  <a:rPr lang="en-US" altLang="zh-CN" dirty="0" smtClean="0"/>
                  <a:t>)</a:t>
                </a:r>
              </a:p>
              <a:p>
                <a:r>
                  <a:rPr lang="en-US" altLang="zh-CN" dirty="0" smtClean="0"/>
                  <a:t>But how can we observe the variation of a certain substance’s concentration?</a:t>
                </a:r>
              </a:p>
              <a:p>
                <a:r>
                  <a:rPr lang="en-US" altLang="zh-CN" dirty="0" smtClean="0"/>
                  <a:t>That’s why we need GFP(green fluorescent protein)</a:t>
                </a:r>
              </a:p>
              <a:p>
                <a:pPr marL="0" indent="0">
                  <a:buNone/>
                </a:pPr>
                <a:endParaRPr lang="en-US" altLang="zh-CN" dirty="0" smtClean="0"/>
              </a:p>
              <a:p>
                <a:endParaRPr lang="zh-CN" altLang="en-US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3114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The constitution of reporter</a:t>
            </a:r>
            <a:endParaRPr lang="zh-CN" alt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59" y="1614601"/>
            <a:ext cx="3021075" cy="3758615"/>
          </a:xfrm>
        </p:spPr>
      </p:pic>
      <p:sp>
        <p:nvSpPr>
          <p:cNvPr id="5" name="TextBox 4"/>
          <p:cNvSpPr txBox="1"/>
          <p:nvPr/>
        </p:nvSpPr>
        <p:spPr>
          <a:xfrm>
            <a:off x="827584" y="1988840"/>
            <a:ext cx="511256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reporter </a:t>
            </a:r>
            <a:r>
              <a:rPr lang="en-US" altLang="zh-CN" sz="3200" dirty="0"/>
              <a:t>plasmid </a:t>
            </a:r>
            <a:r>
              <a:rPr lang="en-US" altLang="zh-CN" sz="3200" dirty="0" smtClean="0"/>
              <a:t>containing the </a:t>
            </a:r>
            <a:r>
              <a:rPr lang="en-US" altLang="zh-CN" sz="3200" dirty="0" err="1">
                <a:solidFill>
                  <a:srgbClr val="FF0000"/>
                </a:solidFill>
              </a:rPr>
              <a:t>tet</a:t>
            </a:r>
            <a:r>
              <a:rPr lang="en-US" altLang="zh-CN" sz="3200" dirty="0">
                <a:solidFill>
                  <a:srgbClr val="FF0000"/>
                </a:solidFill>
              </a:rPr>
              <a:t>-repressible promoter PLtetO1</a:t>
            </a:r>
            <a:r>
              <a:rPr lang="en-US" altLang="zh-CN" sz="3200" dirty="0"/>
              <a:t> </a:t>
            </a:r>
            <a:r>
              <a:rPr lang="en-US" altLang="zh-CN" sz="3200" dirty="0" smtClean="0"/>
              <a:t>fused </a:t>
            </a:r>
            <a:r>
              <a:rPr lang="en-US" altLang="zh-CN" sz="3200" dirty="0"/>
              <a:t>to </a:t>
            </a:r>
            <a:r>
              <a:rPr lang="en-US" altLang="zh-CN" sz="3200" dirty="0" smtClean="0"/>
              <a:t>an intermediate stability variant </a:t>
            </a:r>
            <a:r>
              <a:rPr lang="en-US" altLang="zh-CN" sz="3200" dirty="0"/>
              <a:t>of </a:t>
            </a:r>
            <a:r>
              <a:rPr lang="en-US" altLang="zh-CN" sz="3200" dirty="0" err="1" smtClean="0"/>
              <a:t>gfp</a:t>
            </a:r>
            <a:endParaRPr lang="en-US" altLang="zh-CN" sz="3200" dirty="0" smtClean="0"/>
          </a:p>
          <a:p>
            <a:endParaRPr lang="en-US" altLang="zh-CN" sz="3200" dirty="0"/>
          </a:p>
          <a:p>
            <a:r>
              <a:rPr lang="en-US" altLang="zh-CN" sz="3200" dirty="0" smtClean="0"/>
              <a:t>(</a:t>
            </a:r>
            <a:r>
              <a:rPr lang="zh-CN" altLang="en-US" sz="3200" dirty="0" smtClean="0"/>
              <a:t>使用这样的</a:t>
            </a:r>
            <a:r>
              <a:rPr lang="en-US" altLang="zh-CN" sz="3200" dirty="0" smtClean="0"/>
              <a:t>GFP</a:t>
            </a:r>
            <a:r>
              <a:rPr lang="zh-CN" altLang="en-US" sz="3200" dirty="0" smtClean="0"/>
              <a:t>使它能够及时分解。</a:t>
            </a:r>
            <a:r>
              <a:rPr lang="en-US" altLang="zh-CN" sz="3200" dirty="0" smtClean="0"/>
              <a:t>)</a:t>
            </a:r>
          </a:p>
          <a:p>
            <a:endParaRPr lang="en-US" altLang="zh-CN" sz="3200" dirty="0"/>
          </a:p>
        </p:txBody>
      </p:sp>
    </p:spTree>
    <p:extLst>
      <p:ext uri="{BB962C8B-B14F-4D97-AF65-F5344CB8AC3E}">
        <p14:creationId xmlns:p14="http://schemas.microsoft.com/office/powerpoint/2010/main" val="3140222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Constitution of the feedback loop </a:t>
            </a:r>
            <a:endParaRPr lang="zh-CN" alt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700808"/>
            <a:ext cx="4857143" cy="1514286"/>
          </a:xfr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6642" y="3901836"/>
            <a:ext cx="4780953" cy="41904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19672" y="3300605"/>
            <a:ext cx="3528392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2400" dirty="0"/>
              <a:t> </a:t>
            </a:r>
            <a:r>
              <a:rPr lang="en-US" altLang="zh-CN" sz="2400" dirty="0" smtClean="0"/>
              <a:t> the 4</a:t>
            </a:r>
            <a:r>
              <a:rPr lang="en-US" altLang="zh-CN" sz="2400" baseline="30000" dirty="0" smtClean="0"/>
              <a:t>th</a:t>
            </a:r>
            <a:r>
              <a:rPr lang="en-US" altLang="zh-CN" sz="2400" dirty="0" smtClean="0"/>
              <a:t> negative feedback</a:t>
            </a:r>
            <a:endParaRPr lang="zh-CN" altLang="en-US" sz="2400" dirty="0"/>
          </a:p>
        </p:txBody>
      </p:sp>
      <p:sp>
        <p:nvSpPr>
          <p:cNvPr id="13" name="右箭头 12"/>
          <p:cNvSpPr/>
          <p:nvPr/>
        </p:nvSpPr>
        <p:spPr>
          <a:xfrm flipH="1">
            <a:off x="6387595" y="3777906"/>
            <a:ext cx="792088" cy="5799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1043608" y="4581128"/>
            <a:ext cx="727280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solidFill>
                  <a:srgbClr val="FF0000"/>
                </a:solidFill>
              </a:rPr>
              <a:t>Since GFP’s concentration can be observed according to fluorescent intensity, </a:t>
            </a:r>
          </a:p>
          <a:p>
            <a:r>
              <a:rPr lang="en-US" altLang="zh-CN" sz="2800" dirty="0" smtClean="0">
                <a:solidFill>
                  <a:srgbClr val="FF0000"/>
                </a:solidFill>
              </a:rPr>
              <a:t>The intensity of GFP can reflect the variation of the entire system.</a:t>
            </a:r>
          </a:p>
        </p:txBody>
      </p:sp>
    </p:spTree>
    <p:extLst>
      <p:ext uri="{BB962C8B-B14F-4D97-AF65-F5344CB8AC3E}">
        <p14:creationId xmlns:p14="http://schemas.microsoft.com/office/powerpoint/2010/main" val="3395466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Autofit/>
          </a:bodyPr>
          <a:lstStyle/>
          <a:p>
            <a:r>
              <a:rPr lang="en-US" altLang="zh-CN" sz="4000" dirty="0" smtClean="0"/>
              <a:t>In this model, the action of the network depends on several factors:</a:t>
            </a:r>
            <a:br>
              <a:rPr lang="en-US" altLang="zh-CN" sz="4000" dirty="0" smtClean="0"/>
            </a:br>
            <a:endParaRPr lang="zh-CN" altLang="en-US" sz="40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dirty="0" smtClean="0"/>
              <a:t>1.The </a:t>
            </a:r>
            <a:r>
              <a:rPr lang="en-US" altLang="zh-CN" dirty="0"/>
              <a:t>dependence of transcription rate on repressor concentration,</a:t>
            </a:r>
          </a:p>
          <a:p>
            <a:pPr marL="0" indent="0">
              <a:buNone/>
            </a:pPr>
            <a:r>
              <a:rPr lang="en-US" altLang="zh-CN" dirty="0" smtClean="0"/>
              <a:t>2.The </a:t>
            </a:r>
            <a:r>
              <a:rPr lang="en-US" altLang="zh-CN" dirty="0"/>
              <a:t>translation </a:t>
            </a:r>
            <a:r>
              <a:rPr lang="en-US" altLang="zh-CN" dirty="0" smtClean="0"/>
              <a:t>rate</a:t>
            </a:r>
          </a:p>
          <a:p>
            <a:pPr marL="0" indent="0">
              <a:buNone/>
            </a:pPr>
            <a:r>
              <a:rPr lang="en-US" altLang="zh-CN" dirty="0" smtClean="0"/>
              <a:t>3.The decay </a:t>
            </a:r>
            <a:r>
              <a:rPr lang="en-US" altLang="zh-CN" dirty="0"/>
              <a:t>rates of the </a:t>
            </a:r>
            <a:r>
              <a:rPr lang="en-US" altLang="zh-CN" dirty="0" smtClean="0"/>
              <a:t>protein and </a:t>
            </a:r>
            <a:r>
              <a:rPr lang="en-US" altLang="zh-CN" dirty="0"/>
              <a:t>messenger RNA. 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Depending </a:t>
            </a:r>
            <a:r>
              <a:rPr lang="en-US" altLang="zh-CN" dirty="0"/>
              <a:t>on the values of these parameters(</a:t>
            </a:r>
            <a:r>
              <a:rPr lang="zh-CN" altLang="en-US" dirty="0"/>
              <a:t>参数</a:t>
            </a:r>
            <a:r>
              <a:rPr lang="en-US" altLang="zh-CN" dirty="0" smtClean="0"/>
              <a:t>),at </a:t>
            </a:r>
            <a:r>
              <a:rPr lang="en-US" altLang="zh-CN" dirty="0"/>
              <a:t>least two types of solutions are </a:t>
            </a:r>
            <a:r>
              <a:rPr lang="en-US" altLang="zh-CN" dirty="0" smtClean="0"/>
              <a:t>possible——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746948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1211" y="665067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3600" dirty="0" smtClean="0"/>
              <a:t>1.the </a:t>
            </a:r>
            <a:r>
              <a:rPr lang="en-US" altLang="zh-CN" sz="3600" dirty="0"/>
              <a:t>system may </a:t>
            </a:r>
            <a:r>
              <a:rPr lang="en-US" altLang="zh-CN" sz="3600" dirty="0" smtClean="0"/>
              <a:t>converge toward </a:t>
            </a:r>
            <a:r>
              <a:rPr lang="en-US" altLang="zh-CN" sz="3600" dirty="0"/>
              <a:t>a stable steady </a:t>
            </a:r>
            <a:r>
              <a:rPr lang="en-US" altLang="zh-CN" sz="3600" dirty="0" smtClean="0"/>
              <a:t>state</a:t>
            </a:r>
          </a:p>
          <a:p>
            <a:pPr marL="0" indent="0">
              <a:buNone/>
            </a:pPr>
            <a:r>
              <a:rPr lang="en-US" altLang="zh-CN" sz="3600" dirty="0" smtClean="0"/>
              <a:t>2.the </a:t>
            </a:r>
            <a:r>
              <a:rPr lang="en-US" altLang="zh-CN" sz="3600" dirty="0"/>
              <a:t>steady state </a:t>
            </a:r>
            <a:r>
              <a:rPr lang="en-US" altLang="zh-CN" sz="3600" dirty="0" smtClean="0"/>
              <a:t>may become unstable, leading </a:t>
            </a:r>
            <a:r>
              <a:rPr lang="en-US" altLang="zh-CN" sz="3600" dirty="0"/>
              <a:t>to sustained </a:t>
            </a:r>
            <a:r>
              <a:rPr lang="en-US" altLang="zh-CN" sz="3600" dirty="0" smtClean="0"/>
              <a:t>limit-cycle</a:t>
            </a:r>
            <a:r>
              <a:rPr lang="zh-CN" altLang="en-US" sz="3600" dirty="0" smtClean="0"/>
              <a:t>（有限周期）</a:t>
            </a:r>
            <a:r>
              <a:rPr lang="en-US" altLang="zh-CN" sz="3600" dirty="0" smtClean="0"/>
              <a:t> </a:t>
            </a:r>
            <a:r>
              <a:rPr lang="en-US" altLang="zh-CN" sz="3600" dirty="0"/>
              <a:t>oscillations</a:t>
            </a:r>
            <a:endParaRPr lang="zh-CN" altLang="en-US" sz="3600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891" y="3645024"/>
            <a:ext cx="8280920" cy="3034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8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To make it the former situation</a:t>
            </a:r>
            <a:endParaRPr lang="zh-CN" altLang="en-US" dirty="0"/>
          </a:p>
        </p:txBody>
      </p:sp>
      <p:pic>
        <p:nvPicPr>
          <p:cNvPr id="6" name="内容占位符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628800"/>
            <a:ext cx="8191163" cy="4176464"/>
          </a:xfrm>
        </p:spPr>
      </p:pic>
    </p:spTree>
    <p:extLst>
      <p:ext uri="{BB962C8B-B14F-4D97-AF65-F5344CB8AC3E}">
        <p14:creationId xmlns:p14="http://schemas.microsoft.com/office/powerpoint/2010/main" val="4222700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About IPTG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/>
              <a:t>A culture of E. coli MC4100 </a:t>
            </a:r>
            <a:r>
              <a:rPr lang="en-US" altLang="zh-CN" dirty="0" smtClean="0"/>
              <a:t>containing the </a:t>
            </a:r>
            <a:r>
              <a:rPr lang="en-US" altLang="zh-CN" dirty="0"/>
              <a:t>two plasmids and grown </a:t>
            </a:r>
            <a:r>
              <a:rPr lang="en-US" altLang="zh-CN" dirty="0">
                <a:solidFill>
                  <a:srgbClr val="FF0000"/>
                </a:solidFill>
              </a:rPr>
              <a:t>in media containing IPTG</a:t>
            </a:r>
          </a:p>
          <a:p>
            <a:pPr marL="0" indent="0">
              <a:buNone/>
            </a:pPr>
            <a:r>
              <a:rPr lang="en-US" altLang="zh-CN" dirty="0"/>
              <a:t>displayed what appeared to be a </a:t>
            </a:r>
            <a:r>
              <a:rPr lang="en-US" altLang="zh-CN" dirty="0">
                <a:solidFill>
                  <a:srgbClr val="FF0000"/>
                </a:solidFill>
              </a:rPr>
              <a:t>single damped </a:t>
            </a:r>
            <a:r>
              <a:rPr lang="en-US" altLang="zh-CN" dirty="0" smtClean="0">
                <a:solidFill>
                  <a:srgbClr val="FF0000"/>
                </a:solidFill>
              </a:rPr>
              <a:t>oscillation(</a:t>
            </a:r>
            <a:r>
              <a:rPr lang="zh-CN" altLang="en-US" dirty="0" smtClean="0">
                <a:solidFill>
                  <a:srgbClr val="FF0000"/>
                </a:solidFill>
              </a:rPr>
              <a:t>简单阻尼振荡</a:t>
            </a:r>
            <a:r>
              <a:rPr lang="en-US" altLang="zh-CN" dirty="0" smtClean="0">
                <a:solidFill>
                  <a:srgbClr val="FF0000"/>
                </a:solidFill>
              </a:rPr>
              <a:t>)</a:t>
            </a:r>
            <a:r>
              <a:rPr lang="en-US" altLang="zh-CN" dirty="0" smtClean="0"/>
              <a:t> </a:t>
            </a:r>
            <a:r>
              <a:rPr lang="en-US" altLang="zh-CN" dirty="0"/>
              <a:t>of </a:t>
            </a:r>
            <a:r>
              <a:rPr lang="en-US" altLang="zh-CN" dirty="0" smtClean="0"/>
              <a:t>GFP fluorescence </a:t>
            </a:r>
            <a:r>
              <a:rPr lang="en-US" altLang="zh-CN" dirty="0"/>
              <a:t>per cell after transfer to media lacking </a:t>
            </a:r>
            <a:r>
              <a:rPr lang="en-US" altLang="zh-CN" dirty="0" smtClean="0"/>
              <a:t>IPTG</a:t>
            </a:r>
          </a:p>
          <a:p>
            <a:pPr marL="0" indent="0">
              <a:buNone/>
            </a:pPr>
            <a:r>
              <a:rPr lang="zh-CN" altLang="en-US" sz="2600" dirty="0" smtClean="0"/>
              <a:t>（使用</a:t>
            </a:r>
            <a:r>
              <a:rPr lang="en-US" altLang="zh-CN" sz="2600" dirty="0" smtClean="0"/>
              <a:t>IPTG</a:t>
            </a:r>
            <a:r>
              <a:rPr lang="zh-CN" altLang="en-US" sz="2600" dirty="0" smtClean="0"/>
              <a:t>的作用主要是同步初始化。由于</a:t>
            </a:r>
            <a:r>
              <a:rPr lang="en-US" altLang="zh-CN" sz="2600" dirty="0" smtClean="0"/>
              <a:t>IPTG</a:t>
            </a:r>
            <a:r>
              <a:rPr lang="zh-CN" altLang="en-US" sz="2600" dirty="0" smtClean="0"/>
              <a:t>能够干扰</a:t>
            </a:r>
            <a:r>
              <a:rPr lang="en-US" altLang="zh-CN" sz="2600" dirty="0" err="1" smtClean="0"/>
              <a:t>LacI</a:t>
            </a:r>
            <a:r>
              <a:rPr lang="zh-CN" altLang="en-US" sz="2600" dirty="0" smtClean="0"/>
              <a:t>的遏制作用</a:t>
            </a:r>
            <a:r>
              <a:rPr lang="en-US" altLang="zh-CN" sz="2600" dirty="0" smtClean="0"/>
              <a:t>(repression)</a:t>
            </a:r>
            <a:r>
              <a:rPr lang="zh-CN" altLang="en-US" sz="2600" dirty="0" smtClean="0"/>
              <a:t>，将</a:t>
            </a:r>
            <a:r>
              <a:rPr lang="en-US" altLang="zh-CN" sz="2600" dirty="0" err="1" smtClean="0"/>
              <a:t>E.coli</a:t>
            </a:r>
            <a:r>
              <a:rPr lang="zh-CN" altLang="en-US" sz="2600" dirty="0" smtClean="0"/>
              <a:t>放入含</a:t>
            </a:r>
            <a:r>
              <a:rPr lang="en-US" altLang="zh-CN" sz="2600" dirty="0" smtClean="0"/>
              <a:t>IPTG</a:t>
            </a:r>
            <a:r>
              <a:rPr lang="zh-CN" altLang="en-US" sz="2600" dirty="0" smtClean="0"/>
              <a:t>的培养皿可以使所有细菌的</a:t>
            </a:r>
            <a:r>
              <a:rPr lang="en-US" altLang="zh-CN" sz="2600" dirty="0" err="1" smtClean="0"/>
              <a:t>LacI</a:t>
            </a:r>
            <a:r>
              <a:rPr lang="zh-CN" altLang="en-US" sz="2600" dirty="0" smtClean="0"/>
              <a:t>含量保持一致，这相当于物理学里面振动的强迫力的作用）</a:t>
            </a:r>
            <a:endParaRPr lang="zh-CN" altLang="en-US" sz="2600" dirty="0"/>
          </a:p>
        </p:txBody>
      </p:sp>
    </p:spTree>
    <p:extLst>
      <p:ext uri="{BB962C8B-B14F-4D97-AF65-F5344CB8AC3E}">
        <p14:creationId xmlns:p14="http://schemas.microsoft.com/office/powerpoint/2010/main" val="291675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372</TotalTime>
  <Words>1027</Words>
  <Application>Microsoft Office PowerPoint</Application>
  <PresentationFormat>全屏显示(4:3)</PresentationFormat>
  <Paragraphs>92</Paragraphs>
  <Slides>29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29</vt:i4>
      </vt:variant>
    </vt:vector>
  </HeadingPairs>
  <TitlesOfParts>
    <vt:vector size="30" baseType="lpstr">
      <vt:lpstr>Office 主题​​</vt:lpstr>
      <vt:lpstr>Synthetic Oscillatory Networks</vt:lpstr>
      <vt:lpstr>The constitution of repressilator</vt:lpstr>
      <vt:lpstr>PowerPoint 演示文稿</vt:lpstr>
      <vt:lpstr>The constitution of reporter</vt:lpstr>
      <vt:lpstr>Constitution of the feedback loop </vt:lpstr>
      <vt:lpstr>In this model, the action of the network depends on several factors: </vt:lpstr>
      <vt:lpstr>PowerPoint 演示文稿</vt:lpstr>
      <vt:lpstr>To make it the former situation</vt:lpstr>
      <vt:lpstr>About IPTG</vt:lpstr>
      <vt:lpstr>Time course of the fluorescence （single cell observation）</vt:lpstr>
      <vt:lpstr>What we get from the timecourse</vt:lpstr>
      <vt:lpstr>Time course of the fluorescence （multi-cells observation）</vt:lpstr>
      <vt:lpstr>What we get from the timecourse</vt:lpstr>
      <vt:lpstr>A fast, robust and tunable synthetic gene oscillator </vt:lpstr>
      <vt:lpstr>The feedback loops in this system</vt:lpstr>
      <vt:lpstr>features</vt:lpstr>
      <vt:lpstr>Why tunable?</vt:lpstr>
      <vt:lpstr>Why tunable?</vt:lpstr>
      <vt:lpstr>Why tunable?</vt:lpstr>
      <vt:lpstr>why tunable</vt:lpstr>
      <vt:lpstr>why tunable</vt:lpstr>
      <vt:lpstr>why tunable</vt:lpstr>
      <vt:lpstr>What’s new compared with the first experiment?</vt:lpstr>
      <vt:lpstr>The previous model</vt:lpstr>
      <vt:lpstr>A new model</vt:lpstr>
      <vt:lpstr>Time delay</vt:lpstr>
      <vt:lpstr>Time delay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Synthetic Oscillatory Networks</dc:title>
  <dc:creator>panda</dc:creator>
  <cp:lastModifiedBy>panda</cp:lastModifiedBy>
  <cp:revision>36</cp:revision>
  <dcterms:created xsi:type="dcterms:W3CDTF">2012-03-29T11:12:10Z</dcterms:created>
  <dcterms:modified xsi:type="dcterms:W3CDTF">2012-03-30T06:57:13Z</dcterms:modified>
</cp:coreProperties>
</file>