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0" d="100"/>
          <a:sy n="70" d="100"/>
        </p:scale>
        <p:origin x="-11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viewProps" Target="view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theme" Target="theme/theme1.xml"/><Relationship Id="rId26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6467F-157B-B24D-AC69-DDFC327BEF2E}" type="datetimeFigureOut">
              <a:rPr lang="en-US" smtClean="0"/>
              <a:t>11/15/11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48B58-1374-4F41-80AA-E1FB4A318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12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48B58-1374-4F41-80AA-E1FB4A318395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9FA3-7E36-AD4F-8F67-FF012C1AE499}" type="datetimeFigureOut">
              <a:rPr lang="en-US" smtClean="0"/>
              <a:t>11/15/11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A950-972A-084B-BCF3-8361ABACB0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9FA3-7E36-AD4F-8F67-FF012C1AE499}" type="datetimeFigureOut">
              <a:rPr lang="en-US" smtClean="0"/>
              <a:t>11/15/11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A950-972A-084B-BCF3-8361ABACB0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9FA3-7E36-AD4F-8F67-FF012C1AE499}" type="datetimeFigureOut">
              <a:rPr lang="en-US" smtClean="0"/>
              <a:t>11/15/11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A950-972A-084B-BCF3-8361ABACB0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9FA3-7E36-AD4F-8F67-FF012C1AE499}" type="datetimeFigureOut">
              <a:rPr lang="en-US" smtClean="0"/>
              <a:t>11/15/11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A950-972A-084B-BCF3-8361ABACB0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9FA3-7E36-AD4F-8F67-FF012C1AE499}" type="datetimeFigureOut">
              <a:rPr lang="en-US" smtClean="0"/>
              <a:t>11/15/11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A950-972A-084B-BCF3-8361ABACB0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9FA3-7E36-AD4F-8F67-FF012C1AE499}" type="datetimeFigureOut">
              <a:rPr lang="en-US" smtClean="0"/>
              <a:t>11/15/11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A950-972A-084B-BCF3-8361ABACB0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9FA3-7E36-AD4F-8F67-FF012C1AE499}" type="datetimeFigureOut">
              <a:rPr lang="en-US" smtClean="0"/>
              <a:t>11/15/11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A950-972A-084B-BCF3-8361ABACB0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9FA3-7E36-AD4F-8F67-FF012C1AE499}" type="datetimeFigureOut">
              <a:rPr lang="en-US" smtClean="0"/>
              <a:t>11/15/11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A950-972A-084B-BCF3-8361ABACB0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9FA3-7E36-AD4F-8F67-FF012C1AE499}" type="datetimeFigureOut">
              <a:rPr lang="en-US" smtClean="0"/>
              <a:t>11/15/11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A950-972A-084B-BCF3-8361ABACB0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9FA3-7E36-AD4F-8F67-FF012C1AE499}" type="datetimeFigureOut">
              <a:rPr lang="en-US" smtClean="0"/>
              <a:t>11/15/11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A950-972A-084B-BCF3-8361ABACB0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9FA3-7E36-AD4F-8F67-FF012C1AE499}" type="datetimeFigureOut">
              <a:rPr lang="en-US" smtClean="0"/>
              <a:t>11/15/11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4A950-972A-084B-BCF3-8361ABACB0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B9FA3-7E36-AD4F-8F67-FF012C1AE499}" type="datetimeFigureOut">
              <a:rPr lang="en-US" smtClean="0"/>
              <a:t>11/15/11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4A950-972A-084B-BCF3-8361ABACB0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 network analysis of drug tolerance, mode of action and virulence in </a:t>
            </a:r>
            <a:r>
              <a:rPr lang="en-US" dirty="0" err="1" smtClean="0"/>
              <a:t>methicillin</a:t>
            </a:r>
            <a:r>
              <a:rPr lang="en-US" dirty="0" smtClean="0"/>
              <a:t>-resistant </a:t>
            </a:r>
            <a:r>
              <a:rPr lang="en-US" i="1" dirty="0" smtClean="0"/>
              <a:t>S. </a:t>
            </a:r>
            <a:r>
              <a:rPr lang="en-US" i="1" dirty="0" err="1" smtClean="0"/>
              <a:t>aureus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276600"/>
            <a:ext cx="7086600" cy="3124200"/>
          </a:xfrm>
        </p:spPr>
        <p:txBody>
          <a:bodyPr>
            <a:normAutofit fontScale="32500" lnSpcReduction="20000"/>
          </a:bodyPr>
          <a:lstStyle/>
          <a:p>
            <a:r>
              <a:rPr lang="en-US" sz="8000" dirty="0" smtClean="0">
                <a:solidFill>
                  <a:schemeClr val="tx1"/>
                </a:solidFill>
              </a:rPr>
              <a:t>Bobby Arnold</a:t>
            </a:r>
          </a:p>
          <a:p>
            <a:r>
              <a:rPr lang="en-US" sz="8000" dirty="0" smtClean="0">
                <a:solidFill>
                  <a:schemeClr val="tx1"/>
                </a:solidFill>
              </a:rPr>
              <a:t>Alex Cardenas</a:t>
            </a:r>
          </a:p>
          <a:p>
            <a:r>
              <a:rPr lang="en-US" sz="8000" dirty="0" err="1" smtClean="0">
                <a:solidFill>
                  <a:schemeClr val="tx1"/>
                </a:solidFill>
              </a:rPr>
              <a:t>Zeb</a:t>
            </a:r>
            <a:r>
              <a:rPr lang="en-US" sz="8000" dirty="0" smtClean="0">
                <a:solidFill>
                  <a:schemeClr val="tx1"/>
                </a:solidFill>
              </a:rPr>
              <a:t> Russo</a:t>
            </a:r>
          </a:p>
          <a:p>
            <a:endParaRPr lang="en-US" sz="10400" dirty="0" smtClean="0">
              <a:solidFill>
                <a:schemeClr val="tx1"/>
              </a:solidFill>
            </a:endParaRPr>
          </a:p>
          <a:p>
            <a:r>
              <a:rPr lang="en-US" sz="6769" dirty="0" smtClean="0">
                <a:solidFill>
                  <a:schemeClr val="tx1"/>
                </a:solidFill>
              </a:rPr>
              <a:t>Loyola Marymount University</a:t>
            </a:r>
          </a:p>
          <a:p>
            <a:r>
              <a:rPr lang="en-US" sz="6769" dirty="0" smtClean="0">
                <a:solidFill>
                  <a:schemeClr val="tx1"/>
                </a:solidFill>
              </a:rPr>
              <a:t>Biology Department </a:t>
            </a:r>
          </a:p>
          <a:p>
            <a:r>
              <a:rPr lang="en-US" sz="6769" dirty="0" smtClean="0">
                <a:solidFill>
                  <a:schemeClr val="tx1"/>
                </a:solidFill>
              </a:rPr>
              <a:t>16 November 2011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Ranalaxin</a:t>
            </a:r>
            <a:r>
              <a:rPr lang="en-US" dirty="0" smtClean="0"/>
              <a:t> shows impact on virulence and novel determinants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Significant module included 5 ESAT-6 components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the 6</a:t>
            </a:r>
            <a:r>
              <a:rPr lang="en-US" baseline="30000" dirty="0" smtClean="0">
                <a:sym typeface="Wingdings"/>
              </a:rPr>
              <a:t>th</a:t>
            </a:r>
            <a:r>
              <a:rPr lang="en-US" dirty="0" smtClean="0">
                <a:sym typeface="Wingdings"/>
              </a:rPr>
              <a:t> gene not being assigned to a module. </a:t>
            </a:r>
          </a:p>
          <a:p>
            <a:r>
              <a:rPr lang="en-US" dirty="0" smtClean="0">
                <a:sym typeface="Wingdings"/>
              </a:rPr>
              <a:t>SAR0288 predicted 6 </a:t>
            </a:r>
            <a:r>
              <a:rPr lang="en-US" dirty="0" err="1" smtClean="0">
                <a:sym typeface="Wingdings"/>
              </a:rPr>
              <a:t>transmembrane</a:t>
            </a:r>
            <a:r>
              <a:rPr lang="en-US" dirty="0" smtClean="0">
                <a:sym typeface="Wingdings"/>
              </a:rPr>
              <a:t> regions; SAR0287 secreted or cell wall anchored. These two genes matched virulence-associated families. </a:t>
            </a:r>
          </a:p>
          <a:p>
            <a:r>
              <a:rPr lang="en-US" dirty="0" smtClean="0">
                <a:sym typeface="Wingdings"/>
              </a:rPr>
              <a:t>Correspondence with </a:t>
            </a:r>
            <a:r>
              <a:rPr lang="en-US" dirty="0" err="1" smtClean="0">
                <a:sym typeface="Wingdings"/>
              </a:rPr>
              <a:t>operon</a:t>
            </a:r>
            <a:r>
              <a:rPr lang="en-US" dirty="0" smtClean="0">
                <a:sym typeface="Wingdings"/>
              </a:rPr>
              <a:t> structure that was predicted showed that genes may be co-regulated with ESAT-6 system.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ESAT-6 </a:t>
            </a:r>
            <a:r>
              <a:rPr lang="en-US" dirty="0" err="1" smtClean="0"/>
              <a:t>downregulated</a:t>
            </a:r>
            <a:r>
              <a:rPr lang="en-US" dirty="0" smtClean="0"/>
              <a:t> virulence factors</a:t>
            </a:r>
            <a:endParaRPr lang="en-US" dirty="0"/>
          </a:p>
        </p:txBody>
      </p:sp>
      <p:pic>
        <p:nvPicPr>
          <p:cNvPr id="4" name="Picture 3" descr="Picture 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417638"/>
            <a:ext cx="5867400" cy="51827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676400"/>
            <a:ext cx="3048000" cy="2646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600" dirty="0" smtClean="0"/>
              <a:t>Significantly </a:t>
            </a:r>
            <a:r>
              <a:rPr lang="en-US" sz="2600" dirty="0" err="1" smtClean="0"/>
              <a:t>downregulated</a:t>
            </a:r>
            <a:r>
              <a:rPr lang="en-US" sz="2600" dirty="0" smtClean="0"/>
              <a:t> genes are shown in pink, others genes are shown in yellow.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Table 2 – Significant virulence modules</a:t>
            </a:r>
            <a:endParaRPr lang="en-US" dirty="0"/>
          </a:p>
        </p:txBody>
      </p:sp>
      <p:pic>
        <p:nvPicPr>
          <p:cNvPr id="4" name="Content Placeholder 3" descr="Picture 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3" b="15293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Virulence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</a:t>
            </a:r>
            <a:r>
              <a:rPr lang="en-US" dirty="0" err="1" smtClean="0"/>
              <a:t>RanaDown</a:t>
            </a:r>
            <a:r>
              <a:rPr lang="en-US" dirty="0" smtClean="0"/>
              <a:t> modules showed high-affinity metal ion transport which is crucial for establishment of infection</a:t>
            </a:r>
          </a:p>
          <a:p>
            <a:r>
              <a:rPr lang="en-US" dirty="0" smtClean="0"/>
              <a:t>12 genes in 16 node module show virulence functions </a:t>
            </a:r>
          </a:p>
          <a:p>
            <a:pPr lvl="1"/>
            <a:r>
              <a:rPr lang="en-US" dirty="0" smtClean="0"/>
              <a:t>12 showed colonization and </a:t>
            </a:r>
            <a:r>
              <a:rPr lang="en-US" dirty="0" err="1" smtClean="0"/>
              <a:t>immuno</a:t>
            </a:r>
            <a:r>
              <a:rPr lang="en-US" dirty="0" smtClean="0"/>
              <a:t>-modulation</a:t>
            </a:r>
          </a:p>
          <a:p>
            <a:pPr lvl="1"/>
            <a:r>
              <a:rPr lang="en-US" dirty="0" smtClean="0"/>
              <a:t>All 16 genes encode </a:t>
            </a:r>
            <a:r>
              <a:rPr lang="en-US" dirty="0" err="1" smtClean="0"/>
              <a:t>transmembrane</a:t>
            </a:r>
            <a:r>
              <a:rPr lang="en-US" dirty="0" smtClean="0"/>
              <a:t>/secreted proteins anchored to cell wall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926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Pathogenesis – mechanism of how disease is caused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Ranalexin</a:t>
            </a:r>
            <a:r>
              <a:rPr lang="en-US" dirty="0" smtClean="0"/>
              <a:t> treatment showed repression of MRSA-252, including ESAT-6 system and 22 virulence factors</a:t>
            </a:r>
          </a:p>
          <a:p>
            <a:r>
              <a:rPr lang="en-US" dirty="0" smtClean="0"/>
              <a:t>Decrease in the ability of MRSA to infect</a:t>
            </a:r>
          </a:p>
          <a:p>
            <a:r>
              <a:rPr lang="en-US" dirty="0" err="1" smtClean="0"/>
              <a:t>Ranalexin</a:t>
            </a:r>
            <a:r>
              <a:rPr lang="en-US" dirty="0" smtClean="0"/>
              <a:t> induces cell wall stress by affecting proteins involved in cell wall synthesis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72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Ranalexin</a:t>
            </a:r>
            <a:r>
              <a:rPr lang="en-US" dirty="0" smtClean="0"/>
              <a:t> induces cell wall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Affects </a:t>
            </a:r>
            <a:r>
              <a:rPr lang="en-US" dirty="0" err="1"/>
              <a:t>VraSR</a:t>
            </a:r>
            <a:r>
              <a:rPr lang="en-US" dirty="0"/>
              <a:t>, which controls gene expression is cell wall synthesis</a:t>
            </a:r>
          </a:p>
          <a:p>
            <a:pPr lvl="1"/>
            <a:r>
              <a:rPr lang="en-US" dirty="0"/>
              <a:t>Genes regulated this were </a:t>
            </a:r>
            <a:r>
              <a:rPr lang="en-US" dirty="0" err="1"/>
              <a:t>RanaUp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SAR1461, SAR1964, SAR1030, SAR2442</a:t>
            </a:r>
          </a:p>
          <a:p>
            <a:r>
              <a:rPr lang="en-US" dirty="0"/>
              <a:t>Affects </a:t>
            </a:r>
            <a:r>
              <a:rPr lang="en-US" dirty="0" err="1"/>
              <a:t>FtsH</a:t>
            </a:r>
            <a:r>
              <a:rPr lang="en-US" dirty="0"/>
              <a:t> – key role in cell wall </a:t>
            </a:r>
            <a:r>
              <a:rPr lang="en-US" dirty="0" smtClean="0"/>
              <a:t>behavior and MRSA response to AMPs, in this case </a:t>
            </a:r>
            <a:r>
              <a:rPr lang="en-US" dirty="0" err="1" smtClean="0"/>
              <a:t>ranalexin</a:t>
            </a:r>
            <a:endParaRPr lang="en-US" dirty="0" smtClean="0"/>
          </a:p>
          <a:p>
            <a:pPr lvl="1"/>
            <a:r>
              <a:rPr lang="en-US" dirty="0" smtClean="0"/>
              <a:t>Potential drug target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207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Ranalexin</a:t>
            </a:r>
            <a:r>
              <a:rPr lang="en-US" dirty="0" smtClean="0"/>
              <a:t> effects on cell wall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Transcriptional regulatory proteins that are </a:t>
            </a:r>
            <a:r>
              <a:rPr lang="en-US" dirty="0" err="1" smtClean="0"/>
              <a:t>RanaUp</a:t>
            </a:r>
            <a:r>
              <a:rPr lang="en-US" dirty="0" smtClean="0"/>
              <a:t> were induced when cell wall antibiotics present</a:t>
            </a:r>
          </a:p>
          <a:p>
            <a:pPr lvl="1"/>
            <a:r>
              <a:rPr lang="en-US" dirty="0" smtClean="0"/>
              <a:t>SAR1689 and SAR0625</a:t>
            </a:r>
          </a:p>
          <a:p>
            <a:r>
              <a:rPr lang="en-US" dirty="0" smtClean="0"/>
              <a:t>Cell wall stress response induced by exposure to </a:t>
            </a:r>
            <a:r>
              <a:rPr lang="en-US" dirty="0" err="1" smtClean="0"/>
              <a:t>ranalexin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045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Ranalexin</a:t>
            </a:r>
            <a:r>
              <a:rPr lang="en-US" dirty="0" smtClean="0"/>
              <a:t> exposure inducing cell wall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Enhanced production of </a:t>
            </a:r>
            <a:r>
              <a:rPr lang="en-US" dirty="0" err="1" smtClean="0"/>
              <a:t>craR</a:t>
            </a:r>
            <a:r>
              <a:rPr lang="en-US" dirty="0" smtClean="0"/>
              <a:t> and </a:t>
            </a:r>
            <a:r>
              <a:rPr lang="en-US" dirty="0" err="1" smtClean="0"/>
              <a:t>tcaA</a:t>
            </a:r>
            <a:r>
              <a:rPr lang="en-US" dirty="0" smtClean="0"/>
              <a:t> observed in </a:t>
            </a:r>
            <a:r>
              <a:rPr lang="en-US" dirty="0" err="1" smtClean="0"/>
              <a:t>ranalexin</a:t>
            </a:r>
            <a:r>
              <a:rPr lang="en-US" dirty="0" smtClean="0"/>
              <a:t> exposure</a:t>
            </a:r>
          </a:p>
          <a:p>
            <a:r>
              <a:rPr lang="en-US" dirty="0" smtClean="0"/>
              <a:t>Induction of expression seen after 15 minutes, peaked after 30, declined after 60</a:t>
            </a:r>
          </a:p>
          <a:p>
            <a:r>
              <a:rPr lang="en-US" dirty="0" smtClean="0"/>
              <a:t>Genes from MRSA-252 identified in RN 4220 as being disrupted</a:t>
            </a:r>
          </a:p>
          <a:p>
            <a:r>
              <a:rPr lang="en-US" dirty="0" smtClean="0"/>
              <a:t>Dose responses showed loss from </a:t>
            </a:r>
            <a:r>
              <a:rPr lang="en-US" dirty="0" err="1" smtClean="0"/>
              <a:t>vraR</a:t>
            </a:r>
            <a:r>
              <a:rPr lang="en-US" dirty="0" smtClean="0"/>
              <a:t> mutant and increasing concentrations and duration of exposure compared to parent strains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199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 4 – </a:t>
            </a:r>
            <a:r>
              <a:rPr lang="en-US" dirty="0" err="1" smtClean="0"/>
              <a:t>Ranalexin</a:t>
            </a:r>
            <a:r>
              <a:rPr lang="en-US" dirty="0"/>
              <a:t> </a:t>
            </a:r>
            <a:r>
              <a:rPr lang="en-US" dirty="0" smtClean="0"/>
              <a:t>to cell wall</a:t>
            </a:r>
            <a:endParaRPr lang="en-US" dirty="0"/>
          </a:p>
        </p:txBody>
      </p:sp>
      <p:pic>
        <p:nvPicPr>
          <p:cNvPr id="4" name="Content Placeholder 3" descr="Picture 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413" r="-274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12541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Osmotic fragility and membrane disruption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MRSA cells treated with </a:t>
            </a:r>
            <a:r>
              <a:rPr lang="en-US" dirty="0" err="1" smtClean="0"/>
              <a:t>ranalexin</a:t>
            </a:r>
            <a:r>
              <a:rPr lang="en-US" dirty="0" smtClean="0"/>
              <a:t> were tested for osmotic fragility to gauge AMP effects</a:t>
            </a:r>
          </a:p>
          <a:p>
            <a:r>
              <a:rPr lang="en-US" dirty="0" smtClean="0"/>
              <a:t>Cells treated with </a:t>
            </a:r>
            <a:r>
              <a:rPr lang="en-US" dirty="0" err="1" smtClean="0"/>
              <a:t>sublethal</a:t>
            </a:r>
            <a:r>
              <a:rPr lang="en-US" dirty="0" smtClean="0"/>
              <a:t> doses of </a:t>
            </a:r>
            <a:r>
              <a:rPr lang="en-US" dirty="0" err="1" smtClean="0"/>
              <a:t>vancomycin</a:t>
            </a:r>
            <a:r>
              <a:rPr lang="en-US" dirty="0" smtClean="0"/>
              <a:t> and </a:t>
            </a:r>
            <a:r>
              <a:rPr lang="en-US" dirty="0" err="1" smtClean="0"/>
              <a:t>ranalexin</a:t>
            </a:r>
            <a:r>
              <a:rPr lang="en-US" dirty="0" smtClean="0"/>
              <a:t> induced sensitivity to hypo-osmotic stress, when treated with both, similar degree of osmotic fragility</a:t>
            </a:r>
          </a:p>
          <a:p>
            <a:r>
              <a:rPr lang="en-US" dirty="0" err="1" smtClean="0"/>
              <a:t>Ranalexin</a:t>
            </a:r>
            <a:r>
              <a:rPr lang="en-US" dirty="0" smtClean="0"/>
              <a:t> inhibits at the staphylococcal cell wall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4011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S</a:t>
            </a:r>
            <a:r>
              <a:rPr lang="en-US" i="1" dirty="0" smtClean="0"/>
              <a:t>taphylococcus </a:t>
            </a:r>
            <a:r>
              <a:rPr lang="en-US" i="1" dirty="0" err="1" smtClean="0"/>
              <a:t>aureus</a:t>
            </a:r>
            <a:r>
              <a:rPr lang="en-US" i="1" dirty="0" smtClean="0"/>
              <a:t> –</a:t>
            </a:r>
            <a:r>
              <a:rPr lang="en-US" dirty="0" smtClean="0"/>
              <a:t> human pathogen.</a:t>
            </a:r>
          </a:p>
          <a:p>
            <a:r>
              <a:rPr lang="en-US" dirty="0" smtClean="0"/>
              <a:t>Treatments are important and antimicrobial peptides seem promising. </a:t>
            </a:r>
          </a:p>
          <a:p>
            <a:r>
              <a:rPr lang="en-US" dirty="0" smtClean="0"/>
              <a:t>Responses modules when exposed to </a:t>
            </a:r>
            <a:r>
              <a:rPr lang="en-US" dirty="0" err="1" smtClean="0"/>
              <a:t>ranalexin</a:t>
            </a:r>
            <a:r>
              <a:rPr lang="en-US" dirty="0" smtClean="0"/>
              <a:t> showed varying regulation in genes.</a:t>
            </a:r>
          </a:p>
          <a:p>
            <a:r>
              <a:rPr lang="en-US" dirty="0" smtClean="0"/>
              <a:t>Virulence factors inferred from experiments are collected. </a:t>
            </a:r>
          </a:p>
          <a:p>
            <a:r>
              <a:rPr lang="en-US" dirty="0" smtClean="0"/>
              <a:t>Where scientists go from here.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5 – </a:t>
            </a:r>
            <a:r>
              <a:rPr lang="en-US" dirty="0" err="1" smtClean="0"/>
              <a:t>ranalexin</a:t>
            </a:r>
            <a:r>
              <a:rPr lang="en-US" dirty="0" smtClean="0"/>
              <a:t> exposure inducing sensitivity to hypo-osmotic stress</a:t>
            </a:r>
            <a:endParaRPr lang="en-US" dirty="0"/>
          </a:p>
        </p:txBody>
      </p:sp>
      <p:pic>
        <p:nvPicPr>
          <p:cNvPr id="4" name="Content Placeholder 3" descr="Picture 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98" r="-321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2036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MRSA drug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exposed to </a:t>
            </a:r>
            <a:r>
              <a:rPr lang="en-US" dirty="0" err="1"/>
              <a:t>ranalexin</a:t>
            </a:r>
            <a:r>
              <a:rPr lang="en-US" dirty="0"/>
              <a:t>, strong </a:t>
            </a:r>
            <a:r>
              <a:rPr lang="en-US" dirty="0" err="1"/>
              <a:t>upregulation</a:t>
            </a:r>
            <a:r>
              <a:rPr lang="en-US" dirty="0"/>
              <a:t> of proteins encoded by </a:t>
            </a:r>
            <a:r>
              <a:rPr lang="en-US" dirty="0" err="1"/>
              <a:t>pstSCAB-phoU</a:t>
            </a:r>
            <a:r>
              <a:rPr lang="en-US" dirty="0"/>
              <a:t> operon seen</a:t>
            </a:r>
          </a:p>
          <a:p>
            <a:pPr lvl="1"/>
            <a:r>
              <a:rPr lang="en-US" dirty="0" err="1"/>
              <a:t>PstS</a:t>
            </a:r>
            <a:r>
              <a:rPr lang="en-US" dirty="0"/>
              <a:t>, </a:t>
            </a:r>
            <a:r>
              <a:rPr lang="en-US" dirty="0" err="1"/>
              <a:t>PstC</a:t>
            </a:r>
            <a:r>
              <a:rPr lang="en-US" dirty="0"/>
              <a:t>, </a:t>
            </a:r>
            <a:r>
              <a:rPr lang="en-US" dirty="0" err="1"/>
              <a:t>PstA</a:t>
            </a:r>
            <a:r>
              <a:rPr lang="en-US" dirty="0"/>
              <a:t>, </a:t>
            </a:r>
            <a:r>
              <a:rPr lang="en-US" dirty="0" err="1"/>
              <a:t>PhoU</a:t>
            </a:r>
            <a:r>
              <a:rPr lang="en-US" dirty="0"/>
              <a:t>, </a:t>
            </a:r>
            <a:r>
              <a:rPr lang="en-US" dirty="0" err="1" smtClean="0"/>
              <a:t>PstB</a:t>
            </a:r>
            <a:endParaRPr lang="en-US" dirty="0" smtClean="0"/>
          </a:p>
          <a:p>
            <a:r>
              <a:rPr lang="en-US" dirty="0" smtClean="0"/>
              <a:t>MRSA adopts a </a:t>
            </a:r>
            <a:r>
              <a:rPr lang="en-US" dirty="0" err="1" smtClean="0"/>
              <a:t>PhoU</a:t>
            </a:r>
            <a:r>
              <a:rPr lang="en-US" dirty="0" smtClean="0"/>
              <a:t>-mediated </a:t>
            </a:r>
            <a:r>
              <a:rPr lang="en-US" dirty="0" err="1" smtClean="0"/>
              <a:t>persister</a:t>
            </a:r>
            <a:r>
              <a:rPr lang="en-US" dirty="0" smtClean="0"/>
              <a:t> phenotype to gain antimicrobial tolerance</a:t>
            </a:r>
          </a:p>
          <a:p>
            <a:r>
              <a:rPr lang="en-US" dirty="0" err="1" smtClean="0"/>
              <a:t>Persister</a:t>
            </a:r>
            <a:r>
              <a:rPr lang="en-US" dirty="0" smtClean="0"/>
              <a:t> bacteria exhibit thickening of cell wall and loss of virulence factors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580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actions in MRSA killing due to </a:t>
            </a:r>
            <a:r>
              <a:rPr lang="en-US" dirty="0" err="1" smtClean="0"/>
              <a:t>inhibatory</a:t>
            </a:r>
            <a:r>
              <a:rPr lang="en-US" dirty="0" smtClean="0"/>
              <a:t> actions of </a:t>
            </a:r>
            <a:r>
              <a:rPr lang="en-US" smtClean="0"/>
              <a:t>ranalexin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effects of </a:t>
            </a:r>
            <a:r>
              <a:rPr lang="en-US" dirty="0" err="1" smtClean="0"/>
              <a:t>ranalexin</a:t>
            </a:r>
            <a:r>
              <a:rPr lang="en-US" dirty="0" smtClean="0"/>
              <a:t> exposure</a:t>
            </a:r>
          </a:p>
          <a:p>
            <a:pPr lvl="1"/>
            <a:r>
              <a:rPr lang="en-US" dirty="0" smtClean="0"/>
              <a:t>Membrane </a:t>
            </a:r>
            <a:r>
              <a:rPr lang="en-US" dirty="0" err="1" smtClean="0"/>
              <a:t>permeabillisation</a:t>
            </a:r>
            <a:r>
              <a:rPr lang="en-US" dirty="0" smtClean="0"/>
              <a:t> leading to </a:t>
            </a:r>
            <a:r>
              <a:rPr lang="en-US" dirty="0" err="1" smtClean="0"/>
              <a:t>cation</a:t>
            </a:r>
            <a:r>
              <a:rPr lang="en-US" dirty="0" smtClean="0"/>
              <a:t> influx and dissipation of </a:t>
            </a:r>
            <a:r>
              <a:rPr lang="en-US" dirty="0" err="1" smtClean="0"/>
              <a:t>transmembrane</a:t>
            </a:r>
            <a:r>
              <a:rPr lang="en-US" dirty="0" smtClean="0"/>
              <a:t> electrochemical gradient</a:t>
            </a:r>
          </a:p>
          <a:p>
            <a:pPr lvl="1"/>
            <a:r>
              <a:rPr lang="en-US" dirty="0" smtClean="0"/>
              <a:t>Increase positive cell wall charge at surface, </a:t>
            </a:r>
            <a:r>
              <a:rPr lang="en-US" dirty="0" err="1" smtClean="0"/>
              <a:t>decresed</a:t>
            </a:r>
            <a:r>
              <a:rPr lang="en-US" dirty="0" smtClean="0"/>
              <a:t> peptide binding</a:t>
            </a:r>
          </a:p>
          <a:p>
            <a:pPr lvl="1"/>
            <a:r>
              <a:rPr lang="en-US" dirty="0" err="1" smtClean="0"/>
              <a:t>Cation</a:t>
            </a:r>
            <a:r>
              <a:rPr lang="en-US" dirty="0" smtClean="0"/>
              <a:t> </a:t>
            </a:r>
            <a:r>
              <a:rPr lang="en-US" dirty="0" err="1" smtClean="0"/>
              <a:t>antiport</a:t>
            </a:r>
            <a:r>
              <a:rPr lang="en-US" dirty="0" smtClean="0"/>
              <a:t> </a:t>
            </a:r>
            <a:r>
              <a:rPr lang="en-US" dirty="0" err="1" smtClean="0"/>
              <a:t>upregulated</a:t>
            </a:r>
            <a:r>
              <a:rPr lang="en-US" dirty="0" smtClean="0"/>
              <a:t>, increased influx of </a:t>
            </a:r>
            <a:r>
              <a:rPr lang="en-US" dirty="0" err="1" smtClean="0"/>
              <a:t>cations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04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Staphylococcus </a:t>
            </a:r>
            <a:r>
              <a:rPr lang="en-US" i="1" dirty="0" err="1" smtClean="0"/>
              <a:t>aureus</a:t>
            </a:r>
            <a:r>
              <a:rPr lang="en-US" i="1" dirty="0" smtClean="0"/>
              <a:t> </a:t>
            </a:r>
            <a:r>
              <a:rPr lang="en-US" dirty="0" smtClean="0"/>
              <a:t>is a human pathogen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Also referred to as MRSA (</a:t>
            </a:r>
            <a:r>
              <a:rPr lang="en-US" dirty="0" err="1"/>
              <a:t>M</a:t>
            </a:r>
            <a:r>
              <a:rPr lang="en-US" dirty="0" err="1" smtClean="0"/>
              <a:t>ethicillin</a:t>
            </a:r>
            <a:r>
              <a:rPr lang="en-US" dirty="0" smtClean="0"/>
              <a:t> Resistant </a:t>
            </a:r>
            <a:r>
              <a:rPr lang="en-US" i="1" dirty="0" smtClean="0"/>
              <a:t>Staphylococcus </a:t>
            </a:r>
            <a:r>
              <a:rPr lang="en-US" i="1" dirty="0" err="1" smtClean="0"/>
              <a:t>aureus</a:t>
            </a:r>
            <a:r>
              <a:rPr lang="en-US" i="1" dirty="0" smtClean="0"/>
              <a:t>) </a:t>
            </a:r>
            <a:r>
              <a:rPr lang="en-US" dirty="0" smtClean="0"/>
              <a:t>causes morbidity and mortality.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Strains are becoming resistant to treatments and is becoming a global problem.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Antimicrobial peptides fight against MRSA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AMPs</a:t>
            </a:r>
            <a:r>
              <a:rPr lang="en-US" dirty="0" smtClean="0"/>
              <a:t> seem to be a source of treatment to fight resistant bacteria (MRSA).</a:t>
            </a:r>
          </a:p>
          <a:p>
            <a:endParaRPr lang="en-US" dirty="0" smtClean="0"/>
          </a:p>
          <a:p>
            <a:r>
              <a:rPr lang="en-US" dirty="0" smtClean="0"/>
              <a:t>Produced by all living creatures for defense. </a:t>
            </a:r>
          </a:p>
          <a:p>
            <a:pPr lvl="1"/>
            <a:r>
              <a:rPr lang="en-US" dirty="0" err="1" smtClean="0"/>
              <a:t>Ranalexin</a:t>
            </a:r>
            <a:r>
              <a:rPr lang="en-US" dirty="0" smtClean="0"/>
              <a:t> – 20 </a:t>
            </a:r>
            <a:r>
              <a:rPr lang="en-US" dirty="0" err="1" smtClean="0"/>
              <a:t>a.a</a:t>
            </a:r>
            <a:r>
              <a:rPr lang="en-US" dirty="0" smtClean="0"/>
              <a:t>. peptide that has potent activity against </a:t>
            </a:r>
            <a:r>
              <a:rPr lang="en-US" i="1" dirty="0" smtClean="0"/>
              <a:t>Staphylococcus </a:t>
            </a:r>
            <a:r>
              <a:rPr lang="en-US" i="1" dirty="0" err="1" smtClean="0"/>
              <a:t>aureus</a:t>
            </a:r>
            <a:r>
              <a:rPr lang="en-US" i="1" dirty="0" smtClean="0"/>
              <a:t>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Understanding </a:t>
            </a:r>
            <a:r>
              <a:rPr lang="en-US" dirty="0" err="1" smtClean="0"/>
              <a:t>transcriptome</a:t>
            </a:r>
            <a:r>
              <a:rPr lang="en-US" dirty="0" smtClean="0"/>
              <a:t> and proteome profiling is crucial to understanding mechanisms for antimicrobials.</a:t>
            </a:r>
          </a:p>
          <a:p>
            <a:pPr lvl="1"/>
            <a:r>
              <a:rPr lang="en-US" dirty="0" smtClean="0"/>
              <a:t>As these alter cell function by differing mRNA and protein profiles.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MRSA-252 genes studied by taking wide approach.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taphylococcus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aureus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human pathogen.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Treatments are important and antimicrobial peptides seem promising. </a:t>
            </a:r>
          </a:p>
          <a:p>
            <a:r>
              <a:rPr lang="en-US" dirty="0" smtClean="0"/>
              <a:t>Responses modules when exposed to </a:t>
            </a:r>
            <a:r>
              <a:rPr lang="en-US" dirty="0" err="1" smtClean="0"/>
              <a:t>ranalexin</a:t>
            </a:r>
            <a:r>
              <a:rPr lang="en-US" dirty="0" smtClean="0"/>
              <a:t> showed varying regulation in genes.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Virulence factors inferred from experiments are collected. 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Where scientists go from here.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Responses of MRSA when exposed to </a:t>
            </a:r>
            <a:r>
              <a:rPr lang="en-US" dirty="0" err="1" smtClean="0"/>
              <a:t>ranalexin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Upon </a:t>
            </a:r>
            <a:r>
              <a:rPr lang="en-US" dirty="0" err="1" smtClean="0"/>
              <a:t>ranalaxin</a:t>
            </a:r>
            <a:r>
              <a:rPr lang="en-US" dirty="0" smtClean="0"/>
              <a:t> exposure, genes </a:t>
            </a:r>
            <a:r>
              <a:rPr lang="en-US" dirty="0" err="1" smtClean="0"/>
              <a:t>downregulated</a:t>
            </a:r>
            <a:r>
              <a:rPr lang="en-US" dirty="0" smtClean="0"/>
              <a:t> secretion system components, which are vital to pathogenesis for MRSA. </a:t>
            </a:r>
          </a:p>
          <a:p>
            <a:pPr lvl="1"/>
            <a:r>
              <a:rPr lang="en-US" dirty="0" smtClean="0"/>
              <a:t>MRSA-252 ESAT-6 systems.</a:t>
            </a:r>
          </a:p>
          <a:p>
            <a:r>
              <a:rPr lang="en-US" dirty="0" smtClean="0"/>
              <a:t>Genes associated with cell wall secretion and anchorage were also </a:t>
            </a:r>
            <a:r>
              <a:rPr lang="en-US" dirty="0" err="1" smtClean="0"/>
              <a:t>RanaDown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Exposure results in repression of virulence factor expression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Impaired growth of MRSA when exposed to </a:t>
            </a:r>
            <a:r>
              <a:rPr lang="en-US" dirty="0" err="1" smtClean="0"/>
              <a:t>ranalexin</a:t>
            </a:r>
            <a:endParaRPr lang="en-US" dirty="0"/>
          </a:p>
        </p:txBody>
      </p:sp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676400"/>
            <a:ext cx="5638800" cy="48833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 functional association network</a:t>
            </a:r>
            <a:endParaRPr lang="en-US" dirty="0"/>
          </a:p>
        </p:txBody>
      </p:sp>
      <p:pic>
        <p:nvPicPr>
          <p:cNvPr id="6" name="Picture 5" descr="Picture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248" y="1723524"/>
            <a:ext cx="5505752" cy="51344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595021"/>
            <a:ext cx="3124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Probability of observing interacting pair of nodes in MRSA network.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Varying degrees are seen – k1, k2 and pr(k1,k2)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Bottom left shows low degree values.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Top right shows high degree values.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843</Words>
  <Application>Microsoft Macintosh PowerPoint</Application>
  <PresentationFormat>On-screen Show (4:3)</PresentationFormat>
  <Paragraphs>97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Global network analysis of drug tolerance, mode of action and virulence in methicillin-resistant S. aureus</vt:lpstr>
      <vt:lpstr>Outline </vt:lpstr>
      <vt:lpstr>Staphylococcus aureus is a human pathogen</vt:lpstr>
      <vt:lpstr>Antimicrobial peptides fight against MRSA</vt:lpstr>
      <vt:lpstr>Outline </vt:lpstr>
      <vt:lpstr>Responses of MRSA when exposed to ranalexin</vt:lpstr>
      <vt:lpstr>Impaired growth of MRSA when exposed to ranalexin</vt:lpstr>
      <vt:lpstr>Gene functional association network</vt:lpstr>
      <vt:lpstr>PowerPoint Presentation</vt:lpstr>
      <vt:lpstr>Ranalaxin shows impact on virulence and novel determinants</vt:lpstr>
      <vt:lpstr>ESAT-6 downregulated virulence factors</vt:lpstr>
      <vt:lpstr>Table 2 – Significant virulence modules</vt:lpstr>
      <vt:lpstr>Virulence functions</vt:lpstr>
      <vt:lpstr>Pathogenesis – mechanism of how disease is caused</vt:lpstr>
      <vt:lpstr>Ranalexin induces cell wall stress</vt:lpstr>
      <vt:lpstr>Ranalexin effects on cell wall continued</vt:lpstr>
      <vt:lpstr>Ranalexin exposure inducing cell wall changes</vt:lpstr>
      <vt:lpstr>Figure 4 – Ranalexin to cell wall</vt:lpstr>
      <vt:lpstr>Osmotic fragility and membrane disruption</vt:lpstr>
      <vt:lpstr>Figure 5 – ranalexin exposure inducing sensitivity to hypo-osmotic stress</vt:lpstr>
      <vt:lpstr>MRSA drug tolerance</vt:lpstr>
      <vt:lpstr>Multiple actions in MRSA killing due to inhibatory actions of ranalexin</vt:lpstr>
    </vt:vector>
  </TitlesOfParts>
  <Company>Loyola Marymount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network analysis of drug tolerance, mode of action and virulence in methicillin-resistant S. aureus</dc:title>
  <dc:creator>Alex Cardenas</dc:creator>
  <cp:lastModifiedBy>Shanen  Stempel </cp:lastModifiedBy>
  <cp:revision>11</cp:revision>
  <dcterms:created xsi:type="dcterms:W3CDTF">2011-11-15T19:43:54Z</dcterms:created>
  <dcterms:modified xsi:type="dcterms:W3CDTF">2011-11-16T00:36:02Z</dcterms:modified>
</cp:coreProperties>
</file>